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36"/>
  </p:notesMasterIdLst>
  <p:handoutMasterIdLst>
    <p:handoutMasterId r:id="rId37"/>
  </p:handoutMasterIdLst>
  <p:sldIdLst>
    <p:sldId id="256" r:id="rId2"/>
    <p:sldId id="309" r:id="rId3"/>
    <p:sldId id="258" r:id="rId4"/>
    <p:sldId id="265" r:id="rId5"/>
    <p:sldId id="342" r:id="rId6"/>
    <p:sldId id="266" r:id="rId7"/>
    <p:sldId id="311" r:id="rId8"/>
    <p:sldId id="259" r:id="rId9"/>
    <p:sldId id="339" r:id="rId10"/>
    <p:sldId id="260" r:id="rId11"/>
    <p:sldId id="261" r:id="rId12"/>
    <p:sldId id="315" r:id="rId13"/>
    <p:sldId id="316" r:id="rId14"/>
    <p:sldId id="304" r:id="rId15"/>
    <p:sldId id="275" r:id="rId16"/>
    <p:sldId id="319" r:id="rId17"/>
    <p:sldId id="285" r:id="rId18"/>
    <p:sldId id="317" r:id="rId19"/>
    <p:sldId id="284" r:id="rId20"/>
    <p:sldId id="318" r:id="rId21"/>
    <p:sldId id="340" r:id="rId22"/>
    <p:sldId id="332" r:id="rId23"/>
    <p:sldId id="333" r:id="rId24"/>
    <p:sldId id="326" r:id="rId25"/>
    <p:sldId id="334" r:id="rId26"/>
    <p:sldId id="327" r:id="rId27"/>
    <p:sldId id="328" r:id="rId28"/>
    <p:sldId id="341" r:id="rId29"/>
    <p:sldId id="335" r:id="rId30"/>
    <p:sldId id="336" r:id="rId31"/>
    <p:sldId id="337" r:id="rId32"/>
    <p:sldId id="338" r:id="rId33"/>
    <p:sldId id="281" r:id="rId34"/>
    <p:sldId id="283" r:id="rId35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14.wmf"/><Relationship Id="rId1" Type="http://schemas.openxmlformats.org/officeDocument/2006/relationships/image" Target="../media/image28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6.wmf"/><Relationship Id="rId6" Type="http://schemas.openxmlformats.org/officeDocument/2006/relationships/image" Target="../media/image37.wmf"/><Relationship Id="rId5" Type="http://schemas.openxmlformats.org/officeDocument/2006/relationships/image" Target="../media/image30.wmf"/><Relationship Id="rId4" Type="http://schemas.openxmlformats.org/officeDocument/2006/relationships/image" Target="../media/image33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6" Type="http://schemas.openxmlformats.org/officeDocument/2006/relationships/image" Target="../media/image44.wmf"/><Relationship Id="rId5" Type="http://schemas.openxmlformats.org/officeDocument/2006/relationships/image" Target="../media/image43.wmf"/><Relationship Id="rId4" Type="http://schemas.openxmlformats.org/officeDocument/2006/relationships/image" Target="../media/image42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Relationship Id="rId5" Type="http://schemas.openxmlformats.org/officeDocument/2006/relationships/image" Target="../media/image57.wmf"/><Relationship Id="rId4" Type="http://schemas.openxmlformats.org/officeDocument/2006/relationships/image" Target="../media/image56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6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Relationship Id="rId4" Type="http://schemas.openxmlformats.org/officeDocument/2006/relationships/image" Target="../media/image6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4" Type="http://schemas.openxmlformats.org/officeDocument/2006/relationships/image" Target="../media/image2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D47690C6-469B-462B-BCF8-CA671D58D4F3}" type="datetimeFigureOut">
              <a:rPr lang="en-US" smtClean="0"/>
              <a:pPr/>
              <a:t>5/27/2011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A60C0F07-5278-496F-8062-05740FE6602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86E27A67-5C3D-48C8-AB67-8931962A9EAB}" type="datetimeFigureOut">
              <a:rPr lang="en-US" smtClean="0"/>
              <a:pPr/>
              <a:t>5/27/2011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DFF71508-C372-49A3-843D-4AE886E1255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r>
              <a:rPr lang="he-IL" smtClean="0"/>
              <a:t>May 2011</a:t>
            </a:r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r>
              <a:rPr lang="en-US" dirty="0" smtClean="0"/>
              <a:t>ICASSP 2011</a:t>
            </a:r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e-IL" smtClean="0"/>
              <a:t>May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ICASSP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e-IL" smtClean="0"/>
              <a:t>May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ICASSP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e-IL" smtClean="0"/>
              <a:t>May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ICASSP 2011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e-IL" smtClean="0"/>
              <a:t>May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ICASSP 2011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e-IL" smtClean="0"/>
              <a:t>May 2011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ICASSP 2011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r>
              <a:rPr lang="he-IL" smtClean="0"/>
              <a:t>May 2011</a:t>
            </a:r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n-US" dirty="0" smtClean="0"/>
              <a:t>ICASSP 2011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r>
              <a:rPr lang="he-IL" smtClean="0"/>
              <a:t>May 2011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r>
              <a:rPr lang="en-US" dirty="0" smtClean="0"/>
              <a:t>ICASSP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e-IL" smtClean="0"/>
              <a:t>May 2011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ICASSP 2011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e-IL" smtClean="0"/>
              <a:t>May 2011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ICASSP 2011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e-IL" smtClean="0"/>
              <a:t>May 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ICASSP 2011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r>
              <a:rPr lang="he-IL" smtClean="0"/>
              <a:t>May 2011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ICASSP 2011</a:t>
            </a: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18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21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24.bin"/><Relationship Id="rId2" Type="http://schemas.openxmlformats.org/officeDocument/2006/relationships/tags" Target="../tags/tag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3.bin"/><Relationship Id="rId5" Type="http://schemas.openxmlformats.org/officeDocument/2006/relationships/oleObject" Target="../embeddings/oleObject22.bin"/><Relationship Id="rId4" Type="http://schemas.openxmlformats.org/officeDocument/2006/relationships/notesSlide" Target="../notesSlides/notesSlide3.xml"/><Relationship Id="rId9" Type="http://schemas.openxmlformats.org/officeDocument/2006/relationships/image" Target="../media/image27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oleObject" Target="../embeddings/oleObject28.bin"/><Relationship Id="rId4" Type="http://schemas.openxmlformats.org/officeDocument/2006/relationships/oleObject" Target="../embeddings/oleObject27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32.bin"/><Relationship Id="rId2" Type="http://schemas.openxmlformats.org/officeDocument/2006/relationships/tags" Target="../tags/tag3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31.bin"/><Relationship Id="rId5" Type="http://schemas.openxmlformats.org/officeDocument/2006/relationships/oleObject" Target="../embeddings/oleObject30.bin"/><Relationship Id="rId4" Type="http://schemas.openxmlformats.org/officeDocument/2006/relationships/oleObject" Target="../embeddings/oleObject29.bin"/><Relationship Id="rId9" Type="http://schemas.openxmlformats.org/officeDocument/2006/relationships/image" Target="../media/image35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37.bin"/><Relationship Id="rId5" Type="http://schemas.openxmlformats.org/officeDocument/2006/relationships/oleObject" Target="../embeddings/oleObject36.bin"/><Relationship Id="rId4" Type="http://schemas.openxmlformats.org/officeDocument/2006/relationships/oleObject" Target="../embeddings/oleObject35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44.bin"/><Relationship Id="rId5" Type="http://schemas.openxmlformats.org/officeDocument/2006/relationships/oleObject" Target="../embeddings/oleObject43.bin"/><Relationship Id="rId4" Type="http://schemas.openxmlformats.org/officeDocument/2006/relationships/oleObject" Target="../embeddings/oleObject42.bin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oleObject" Target="../embeddings/oleObject48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5" Type="http://schemas.openxmlformats.org/officeDocument/2006/relationships/oleObject" Target="../embeddings/oleObject51.bin"/><Relationship Id="rId4" Type="http://schemas.openxmlformats.org/officeDocument/2006/relationships/oleObject" Target="../embeddings/oleObject50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5" Type="http://schemas.openxmlformats.org/officeDocument/2006/relationships/oleObject" Target="../embeddings/oleObject54.bin"/><Relationship Id="rId4" Type="http://schemas.openxmlformats.org/officeDocument/2006/relationships/oleObject" Target="../embeddings/oleObject53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8.bin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57.bin"/><Relationship Id="rId2" Type="http://schemas.openxmlformats.org/officeDocument/2006/relationships/tags" Target="../tags/tag4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56.bin"/><Relationship Id="rId5" Type="http://schemas.openxmlformats.org/officeDocument/2006/relationships/oleObject" Target="../embeddings/oleObject55.bin"/><Relationship Id="rId10" Type="http://schemas.openxmlformats.org/officeDocument/2006/relationships/image" Target="../media/image58.png"/><Relationship Id="rId4" Type="http://schemas.openxmlformats.org/officeDocument/2006/relationships/notesSlide" Target="../notesSlides/notesSlide4.xml"/><Relationship Id="rId9" Type="http://schemas.openxmlformats.org/officeDocument/2006/relationships/oleObject" Target="../embeddings/oleObject59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5" Type="http://schemas.openxmlformats.org/officeDocument/2006/relationships/oleObject" Target="../embeddings/oleObject62.bin"/><Relationship Id="rId4" Type="http://schemas.openxmlformats.org/officeDocument/2006/relationships/oleObject" Target="../embeddings/oleObject61.bin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8.bin"/><Relationship Id="rId3" Type="http://schemas.openxmlformats.org/officeDocument/2006/relationships/oleObject" Target="../embeddings/oleObject63.bin"/><Relationship Id="rId7" Type="http://schemas.openxmlformats.org/officeDocument/2006/relationships/oleObject" Target="../embeddings/oleObject6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66.bin"/><Relationship Id="rId5" Type="http://schemas.openxmlformats.org/officeDocument/2006/relationships/oleObject" Target="../embeddings/oleObject65.bin"/><Relationship Id="rId4" Type="http://schemas.openxmlformats.org/officeDocument/2006/relationships/oleObject" Target="../embeddings/oleObject64.bin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3.bin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16.bin"/><Relationship Id="rId4" Type="http://schemas.openxmlformats.org/officeDocument/2006/relationships/oleObject" Target="../embeddings/oleObject15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Online Performance Guarantees for Sparse Recovery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2514600" cy="1752600"/>
          </a:xfrm>
        </p:spPr>
        <p:txBody>
          <a:bodyPr>
            <a:normAutofit/>
          </a:bodyPr>
          <a:lstStyle/>
          <a:p>
            <a:r>
              <a:rPr lang="en-US" dirty="0" smtClean="0"/>
              <a:t>Raja </a:t>
            </a:r>
            <a:r>
              <a:rPr lang="en-US" dirty="0" err="1" smtClean="0"/>
              <a:t>Giryes</a:t>
            </a:r>
            <a:endParaRPr lang="en-US" dirty="0" smtClean="0"/>
          </a:p>
        </p:txBody>
      </p:sp>
      <p:sp>
        <p:nvSpPr>
          <p:cNvPr id="10" name="Date Placeholder 4"/>
          <p:cNvSpPr txBox="1">
            <a:spLocks/>
          </p:cNvSpPr>
          <p:nvPr/>
        </p:nvSpPr>
        <p:spPr>
          <a:xfrm>
            <a:off x="6019800" y="5929745"/>
            <a:ext cx="2743200" cy="457200"/>
          </a:xfrm>
          <a:prstGeom prst="rect">
            <a:avLst/>
          </a:prstGeom>
        </p:spPr>
        <p:txBody>
          <a:bodyPr vert="horz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ICASSP 2011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895600" y="3886200"/>
            <a:ext cx="2514600" cy="1752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64008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Volkan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Cevher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Approximation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i="1" dirty="0" smtClean="0"/>
              <a:t>l</a:t>
            </a:r>
            <a:r>
              <a:rPr lang="en-US" i="1" baseline="-25000" dirty="0" smtClean="0"/>
              <a:t>0</a:t>
            </a:r>
            <a:r>
              <a:rPr lang="en-US" i="1" dirty="0" smtClean="0"/>
              <a:t> </a:t>
            </a:r>
            <a:r>
              <a:rPr lang="en-US" dirty="0" smtClean="0"/>
              <a:t>norm can be relaxed to </a:t>
            </a:r>
            <a:r>
              <a:rPr lang="en-US" i="1" dirty="0" smtClean="0"/>
              <a:t>l</a:t>
            </a:r>
            <a:r>
              <a:rPr lang="en-US" i="1" baseline="-25000" dirty="0" smtClean="0"/>
              <a:t>1</a:t>
            </a:r>
            <a:r>
              <a:rPr lang="en-US" dirty="0" smtClean="0"/>
              <a:t> norm: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Or equivalently </a:t>
            </a:r>
            <a:endParaRPr lang="en-US" dirty="0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914400" y="2930525"/>
          <a:ext cx="6897688" cy="1063625"/>
        </p:xfrm>
        <a:graphic>
          <a:graphicData uri="http://schemas.openxmlformats.org/presentationml/2006/ole">
            <p:oleObj spid="_x0000_s3074" name="Equation" r:id="rId3" imgW="2057400" imgH="317160" progId="">
              <p:embed/>
            </p:oleObj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762000" y="4706938"/>
          <a:ext cx="6557962" cy="1319212"/>
        </p:xfrm>
        <a:graphic>
          <a:graphicData uri="http://schemas.openxmlformats.org/presentationml/2006/ole">
            <p:oleObj spid="_x0000_s3075" name="Equation" r:id="rId4" imgW="1955520" imgH="393480" progId="">
              <p:embed/>
            </p:oleObj>
          </a:graphicData>
        </a:graphic>
      </p:graphicFrame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Approximation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Dantzig Selector (DS) seeks to minimize the following objective: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Other algorithms such as </a:t>
            </a:r>
            <a:r>
              <a:rPr lang="en-US" dirty="0" err="1" smtClean="0"/>
              <a:t>CoSaMP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accent6"/>
                </a:solidFill>
              </a:rPr>
              <a:t>[</a:t>
            </a:r>
            <a:r>
              <a:rPr lang="en-US" dirty="0" err="1" smtClean="0">
                <a:solidFill>
                  <a:schemeClr val="accent6"/>
                </a:solidFill>
              </a:rPr>
              <a:t>Needell</a:t>
            </a:r>
            <a:r>
              <a:rPr lang="en-US" dirty="0" smtClean="0">
                <a:solidFill>
                  <a:schemeClr val="accent6"/>
                </a:solidFill>
              </a:rPr>
              <a:t> and </a:t>
            </a:r>
            <a:r>
              <a:rPr lang="en-US" dirty="0" err="1" smtClean="0">
                <a:solidFill>
                  <a:schemeClr val="accent6"/>
                </a:solidFill>
              </a:rPr>
              <a:t>Tropp</a:t>
            </a:r>
            <a:r>
              <a:rPr lang="en-US" dirty="0" smtClean="0">
                <a:solidFill>
                  <a:schemeClr val="accent6"/>
                </a:solidFill>
              </a:rPr>
              <a:t> 2009]</a:t>
            </a:r>
            <a:r>
              <a:rPr lang="en-US" dirty="0" smtClean="0"/>
              <a:t>, SP </a:t>
            </a:r>
            <a:r>
              <a:rPr lang="en-US" dirty="0" smtClean="0">
                <a:solidFill>
                  <a:schemeClr val="accent6"/>
                </a:solidFill>
              </a:rPr>
              <a:t>[Dai and </a:t>
            </a:r>
            <a:r>
              <a:rPr lang="en-US" dirty="0" err="1" smtClean="0">
                <a:solidFill>
                  <a:schemeClr val="accent6"/>
                </a:solidFill>
              </a:rPr>
              <a:t>Milenkovic</a:t>
            </a:r>
            <a:r>
              <a:rPr lang="en-US" dirty="0" smtClean="0">
                <a:solidFill>
                  <a:schemeClr val="accent6"/>
                </a:solidFill>
              </a:rPr>
              <a:t> 2009]</a:t>
            </a:r>
            <a:r>
              <a:rPr lang="en-US" dirty="0" smtClean="0"/>
              <a:t>  and IHT </a:t>
            </a:r>
            <a:r>
              <a:rPr lang="en-US" dirty="0" smtClean="0">
                <a:solidFill>
                  <a:schemeClr val="accent6"/>
                </a:solidFill>
              </a:rPr>
              <a:t>[</a:t>
            </a:r>
            <a:r>
              <a:rPr lang="en-US" dirty="0" err="1" smtClean="0">
                <a:solidFill>
                  <a:schemeClr val="accent6"/>
                </a:solidFill>
              </a:rPr>
              <a:t>Blumensath</a:t>
            </a:r>
            <a:r>
              <a:rPr lang="en-US" dirty="0" smtClean="0">
                <a:solidFill>
                  <a:schemeClr val="accent6"/>
                </a:solidFill>
              </a:rPr>
              <a:t> and Davies 2008, </a:t>
            </a:r>
            <a:r>
              <a:rPr lang="en-US" dirty="0" err="1" smtClean="0">
                <a:solidFill>
                  <a:schemeClr val="accent6"/>
                </a:solidFill>
              </a:rPr>
              <a:t>Herrity</a:t>
            </a:r>
            <a:r>
              <a:rPr lang="en-US" dirty="0" smtClean="0">
                <a:solidFill>
                  <a:schemeClr val="accent6"/>
                </a:solidFill>
              </a:rPr>
              <a:t>, Gilbert and </a:t>
            </a:r>
            <a:r>
              <a:rPr lang="en-US" dirty="0" err="1" smtClean="0">
                <a:solidFill>
                  <a:schemeClr val="accent6"/>
                </a:solidFill>
              </a:rPr>
              <a:t>Tropp</a:t>
            </a:r>
            <a:r>
              <a:rPr lang="en-US" dirty="0" smtClean="0">
                <a:solidFill>
                  <a:schemeClr val="accent6"/>
                </a:solidFill>
              </a:rPr>
              <a:t> 2006].</a:t>
            </a:r>
            <a:r>
              <a:rPr lang="en-US" dirty="0" smtClean="0"/>
              <a:t> 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533400" y="3429000"/>
          <a:ext cx="8304212" cy="1020762"/>
        </p:xfrm>
        <a:graphic>
          <a:graphicData uri="http://schemas.openxmlformats.org/presentationml/2006/ole">
            <p:oleObj spid="_x0000_s4098" name="Equation" r:id="rId3" imgW="2476440" imgH="304560" progId="">
              <p:embed/>
            </p:oleObj>
          </a:graphicData>
        </a:graphic>
      </p:graphicFrame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Pre-run guarantees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9424"/>
            <a:ext cx="8229600" cy="3465576"/>
          </a:xfrm>
        </p:spPr>
        <p:txBody>
          <a:bodyPr>
            <a:noAutofit/>
          </a:bodyPr>
          <a:lstStyle/>
          <a:p>
            <a:r>
              <a:rPr lang="en-US" dirty="0" smtClean="0"/>
              <a:t>Under the RIP condition the DS, BP, </a:t>
            </a:r>
            <a:r>
              <a:rPr lang="en-US" dirty="0" err="1" smtClean="0"/>
              <a:t>CoSaMP</a:t>
            </a:r>
            <a:r>
              <a:rPr lang="en-US" dirty="0" smtClean="0"/>
              <a:t>, SP and IHT solution     </a:t>
            </a:r>
            <a:r>
              <a:rPr lang="en-US" dirty="0" smtClean="0"/>
              <a:t>obeys*: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	with high probability </a:t>
            </a:r>
            <a:r>
              <a:rPr lang="en-US" dirty="0" smtClean="0">
                <a:solidFill>
                  <a:schemeClr val="accent6"/>
                </a:solidFill>
              </a:rPr>
              <a:t>[</a:t>
            </a:r>
            <a:r>
              <a:rPr lang="en-US" dirty="0" err="1" smtClean="0">
                <a:solidFill>
                  <a:schemeClr val="accent6"/>
                </a:solidFill>
              </a:rPr>
              <a:t>Candes</a:t>
            </a:r>
            <a:r>
              <a:rPr lang="en-US" dirty="0" smtClean="0">
                <a:solidFill>
                  <a:schemeClr val="accent6"/>
                </a:solidFill>
              </a:rPr>
              <a:t> and Tao 2007, Bickel, </a:t>
            </a:r>
            <a:r>
              <a:rPr lang="en-US" dirty="0" err="1" smtClean="0">
                <a:solidFill>
                  <a:schemeClr val="accent6"/>
                </a:solidFill>
              </a:rPr>
              <a:t>Ritov</a:t>
            </a:r>
            <a:r>
              <a:rPr lang="en-US" dirty="0" smtClean="0">
                <a:solidFill>
                  <a:schemeClr val="accent6"/>
                </a:solidFill>
              </a:rPr>
              <a:t> and </a:t>
            </a:r>
            <a:r>
              <a:rPr lang="en-US" dirty="0" err="1" smtClean="0">
                <a:solidFill>
                  <a:schemeClr val="accent6"/>
                </a:solidFill>
              </a:rPr>
              <a:t>Tsybakov</a:t>
            </a:r>
            <a:r>
              <a:rPr lang="en-US" dirty="0" smtClean="0">
                <a:solidFill>
                  <a:schemeClr val="accent6"/>
                </a:solidFill>
              </a:rPr>
              <a:t> 2009 , </a:t>
            </a:r>
            <a:r>
              <a:rPr lang="en-US" dirty="0" err="1" smtClean="0">
                <a:solidFill>
                  <a:schemeClr val="accent6"/>
                </a:solidFill>
              </a:rPr>
              <a:t>Giryes</a:t>
            </a:r>
            <a:r>
              <a:rPr lang="en-US" dirty="0" smtClean="0">
                <a:solidFill>
                  <a:schemeClr val="accent6"/>
                </a:solidFill>
              </a:rPr>
              <a:t> and </a:t>
            </a:r>
            <a:r>
              <a:rPr lang="en-US" dirty="0" err="1" smtClean="0">
                <a:solidFill>
                  <a:schemeClr val="accent6"/>
                </a:solidFill>
              </a:rPr>
              <a:t>Elad</a:t>
            </a:r>
            <a:r>
              <a:rPr lang="en-US" dirty="0" smtClean="0">
                <a:solidFill>
                  <a:schemeClr val="accent6"/>
                </a:solidFill>
              </a:rPr>
              <a:t> 2010]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* Exact K-sparse case.</a:t>
            </a:r>
            <a:endParaRPr lang="en-US" dirty="0" smtClean="0"/>
          </a:p>
        </p:txBody>
      </p:sp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1428750" y="3182644"/>
          <a:ext cx="6038850" cy="790802"/>
        </p:xfrm>
        <a:graphic>
          <a:graphicData uri="http://schemas.openxmlformats.org/presentationml/2006/ole">
            <p:oleObj spid="_x0000_s77826" name="Equation" r:id="rId3" imgW="2133360" imgH="279360" progId="">
              <p:embed/>
            </p:oleObj>
          </a:graphicData>
        </a:graphic>
      </p:graphicFrame>
      <p:graphicFrame>
        <p:nvGraphicFramePr>
          <p:cNvPr id="38922" name="Object 10"/>
          <p:cNvGraphicFramePr>
            <a:graphicFrameLocks noChangeAspect="1"/>
          </p:cNvGraphicFramePr>
          <p:nvPr/>
        </p:nvGraphicFramePr>
        <p:xfrm>
          <a:off x="4176486" y="2714632"/>
          <a:ext cx="307975" cy="433388"/>
        </p:xfrm>
        <a:graphic>
          <a:graphicData uri="http://schemas.openxmlformats.org/presentationml/2006/ole">
            <p:oleObj spid="_x0000_s77830" name="Equation" r:id="rId4" imgW="126720" imgH="177480" progId="">
              <p:embed/>
            </p:oleObj>
          </a:graphicData>
        </a:graphic>
      </p:graphicFrame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8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609600" y="2514600"/>
          <a:ext cx="7924800" cy="35052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/>
                <a:gridCol w="1905000"/>
                <a:gridCol w="1981200"/>
                <a:gridCol w="2743200"/>
              </a:tblGrid>
              <a:tr h="899501">
                <a:tc>
                  <a:txBody>
                    <a:bodyPr/>
                    <a:lstStyle/>
                    <a:p>
                      <a:r>
                        <a:rPr lang="en-US" dirty="0" smtClean="0"/>
                        <a:t>Method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0" dirty="0" smtClean="0"/>
                        <a:t>Constant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RIP condition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Probability</a:t>
                      </a:r>
                      <a:endParaRPr lang="en-US" dirty="0"/>
                    </a:p>
                  </a:txBody>
                  <a:tcPr/>
                </a:tc>
              </a:tr>
              <a:tr h="521140">
                <a:tc>
                  <a:txBody>
                    <a:bodyPr/>
                    <a:lstStyle/>
                    <a:p>
                      <a:r>
                        <a:rPr lang="en-US" dirty="0" smtClean="0"/>
                        <a:t>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21140">
                <a:tc>
                  <a:txBody>
                    <a:bodyPr/>
                    <a:lstStyle/>
                    <a:p>
                      <a:r>
                        <a:rPr lang="en-US" dirty="0" smtClean="0"/>
                        <a:t>BP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211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CoSaMP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21140">
                <a:tc>
                  <a:txBody>
                    <a:bodyPr/>
                    <a:lstStyle/>
                    <a:p>
                      <a:r>
                        <a:rPr lang="en-US" dirty="0" smtClean="0"/>
                        <a:t>SP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1140">
                <a:tc>
                  <a:txBody>
                    <a:bodyPr/>
                    <a:lstStyle/>
                    <a:p>
                      <a:r>
                        <a:rPr lang="en-US" dirty="0" smtClean="0"/>
                        <a:t>IHT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Pre-run guarantees</a:t>
            </a:r>
            <a:endParaRPr lang="en-US" dirty="0"/>
          </a:p>
        </p:txBody>
      </p:sp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3886200" y="3458028"/>
          <a:ext cx="1859526" cy="2590800"/>
        </p:xfrm>
        <a:graphic>
          <a:graphicData uri="http://schemas.openxmlformats.org/presentationml/2006/ole">
            <p:oleObj spid="_x0000_s78851" name="Equation" r:id="rId5" imgW="850680" imgH="1180800" progId="">
              <p:embed/>
            </p:oleObj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5875338" y="3429000"/>
          <a:ext cx="2420937" cy="844550"/>
        </p:xfrm>
        <a:graphic>
          <a:graphicData uri="http://schemas.openxmlformats.org/presentationml/2006/ole">
            <p:oleObj spid="_x0000_s78852" name="Equation" r:id="rId6" imgW="1676160" imgH="583920" progId="">
              <p:embed/>
            </p:oleObj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1905000" y="3430588"/>
          <a:ext cx="1868487" cy="2519362"/>
        </p:xfrm>
        <a:graphic>
          <a:graphicData uri="http://schemas.openxmlformats.org/presentationml/2006/ole">
            <p:oleObj spid="_x0000_s78853" name="Equation" r:id="rId7" imgW="850680" imgH="1180800" progId="">
              <p:embed/>
            </p:oleObj>
          </a:graphicData>
        </a:graphic>
      </p:graphicFrame>
      <p:graphicFrame>
        <p:nvGraphicFramePr>
          <p:cNvPr id="78857" name="Object 9"/>
          <p:cNvGraphicFramePr>
            <a:graphicFrameLocks noChangeAspect="1"/>
          </p:cNvGraphicFramePr>
          <p:nvPr/>
        </p:nvGraphicFramePr>
        <p:xfrm>
          <a:off x="5867400" y="4448855"/>
          <a:ext cx="2438400" cy="1614487"/>
        </p:xfrm>
        <a:graphic>
          <a:graphicData uri="http://schemas.openxmlformats.org/presentationml/2006/ole">
            <p:oleObj spid="_x0000_s78857" name="Equation" r:id="rId8" imgW="1688760" imgH="1117440" progId="">
              <p:embed/>
            </p:oleObj>
          </a:graphicData>
        </a:graphic>
      </p:graphicFrame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10" name="Picture 9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9" cstate="print"/>
          <a:stretch>
            <a:fillRect/>
          </a:stretch>
        </p:blipFill>
        <p:spPr bwMode="auto">
          <a:xfrm>
            <a:off x="0" y="6400800"/>
            <a:ext cx="9144000" cy="455264"/>
          </a:xfrm>
          <a:prstGeom prst="rect">
            <a:avLst/>
          </a:prstGeom>
          <a:noFill/>
          <a:ln/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78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55956" y="3200400"/>
            <a:ext cx="7848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/>
                </a:solidFill>
              </a:rPr>
              <a:t>The sparse approximation problem</a:t>
            </a:r>
          </a:p>
          <a:p>
            <a:r>
              <a:rPr lang="en-US" dirty="0" smtClean="0">
                <a:solidFill>
                  <a:schemeClr val="bg2"/>
                </a:solidFill>
              </a:rPr>
              <a:t>Algorithms and pre-run guarantees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Online performance guarantees</a:t>
            </a:r>
          </a:p>
          <a:p>
            <a:r>
              <a:rPr lang="en-US" dirty="0" smtClean="0">
                <a:solidFill>
                  <a:schemeClr val="bg2"/>
                </a:solidFill>
              </a:rPr>
              <a:t>Performance Bound</a:t>
            </a:r>
          </a:p>
          <a:p>
            <a:r>
              <a:rPr lang="en-US" dirty="0" smtClean="0">
                <a:solidFill>
                  <a:schemeClr val="bg2"/>
                </a:solidFill>
              </a:rPr>
              <a:t>Parameter Selection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96200" y="3290654"/>
            <a:ext cx="1295400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Novel Part</a:t>
            </a:r>
            <a:endParaRPr lang="he-IL" sz="1400" dirty="0">
              <a:solidFill>
                <a:srgbClr val="FF0000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have till 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have bounds for existing methods that guarantees near oracle performance.</a:t>
            </a:r>
          </a:p>
          <a:p>
            <a:r>
              <a:rPr lang="en-US" dirty="0" smtClean="0"/>
              <a:t>Each bound was developed in a separate work. </a:t>
            </a:r>
          </a:p>
          <a:p>
            <a:r>
              <a:rPr lang="en-US" dirty="0" smtClean="0"/>
              <a:t>Those performance guarantees do not take into account the output of the algorithms.</a:t>
            </a:r>
          </a:p>
          <a:p>
            <a:r>
              <a:rPr lang="en-US" dirty="0" smtClean="0"/>
              <a:t>We will look for a general scheme:</a:t>
            </a:r>
          </a:p>
          <a:p>
            <a:pPr lvl="1"/>
            <a:r>
              <a:rPr lang="en-US" dirty="0" smtClean="0"/>
              <a:t>General for any method</a:t>
            </a:r>
          </a:p>
          <a:p>
            <a:pPr lvl="1"/>
            <a:r>
              <a:rPr lang="en-US" dirty="0" smtClean="0"/>
              <a:t>Takes into account the output of the algorithms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notation (again)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K-</a:t>
            </a:r>
            <a:r>
              <a:rPr lang="en-US" dirty="0" smtClean="0"/>
              <a:t>term approximation error: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Irrecoverable energy  (reminder): </a:t>
            </a:r>
          </a:p>
          <a:p>
            <a:endParaRPr lang="en-US" dirty="0" smtClean="0"/>
          </a:p>
          <a:p>
            <a:pPr>
              <a:buNone/>
            </a:pPr>
            <a:endParaRPr lang="en-US" i="1" dirty="0" smtClean="0"/>
          </a:p>
          <a:p>
            <a:r>
              <a:rPr lang="en-US" dirty="0" smtClean="0"/>
              <a:t>Measurement error:</a:t>
            </a:r>
            <a:endParaRPr lang="he-IL" dirty="0"/>
          </a:p>
        </p:txBody>
      </p:sp>
      <p:graphicFrame>
        <p:nvGraphicFramePr>
          <p:cNvPr id="82946" name="Object 2"/>
          <p:cNvGraphicFramePr>
            <a:graphicFrameLocks noChangeAspect="1"/>
          </p:cNvGraphicFramePr>
          <p:nvPr/>
        </p:nvGraphicFramePr>
        <p:xfrm>
          <a:off x="1905000" y="2819400"/>
          <a:ext cx="5143500" cy="830262"/>
        </p:xfrm>
        <a:graphic>
          <a:graphicData uri="http://schemas.openxmlformats.org/presentationml/2006/ole">
            <p:oleObj spid="_x0000_s82946" name="Equation" r:id="rId3" imgW="1968480" imgH="317160" progId="">
              <p:embed/>
            </p:oleObj>
          </a:graphicData>
        </a:graphic>
      </p:graphicFrame>
      <p:graphicFrame>
        <p:nvGraphicFramePr>
          <p:cNvPr id="82947" name="Object 3"/>
          <p:cNvGraphicFramePr>
            <a:graphicFrameLocks noChangeAspect="1"/>
          </p:cNvGraphicFramePr>
          <p:nvPr/>
        </p:nvGraphicFramePr>
        <p:xfrm>
          <a:off x="2133600" y="4106277"/>
          <a:ext cx="4953000" cy="1075323"/>
        </p:xfrm>
        <a:graphic>
          <a:graphicData uri="http://schemas.openxmlformats.org/presentationml/2006/ole">
            <p:oleObj spid="_x0000_s82947" name="Equation" r:id="rId4" imgW="1930320" imgH="419040" progId="">
              <p:embed/>
            </p:oleObj>
          </a:graphicData>
        </a:graphic>
      </p:graphicFrame>
      <p:graphicFrame>
        <p:nvGraphicFramePr>
          <p:cNvPr id="82948" name="Object 4"/>
          <p:cNvGraphicFramePr>
            <a:graphicFrameLocks noChangeAspect="1"/>
          </p:cNvGraphicFramePr>
          <p:nvPr/>
        </p:nvGraphicFramePr>
        <p:xfrm>
          <a:off x="2971800" y="5638800"/>
          <a:ext cx="2787650" cy="730250"/>
        </p:xfrm>
        <a:graphic>
          <a:graphicData uri="http://schemas.openxmlformats.org/presentationml/2006/ole">
            <p:oleObj spid="_x0000_s82948" name="Equation" r:id="rId5" imgW="1066680" imgH="279360" progId="">
              <p:embed/>
            </p:oleObj>
          </a:graphicData>
        </a:graphic>
      </p:graphicFrame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2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2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2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Online bound 1 (assumed </a:t>
            </a:r>
            <a:r>
              <a:rPr lang="en-US" dirty="0" err="1" smtClean="0"/>
              <a:t>sparsity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Theorem 4</a:t>
            </a:r>
            <a:r>
              <a:rPr lang="en-US" dirty="0" smtClean="0"/>
              <a:t>: Let us assume that  we have a reconstruction algorithm that returns      as the estimate of       and satisfies                                  . The reconstruction result of the algorithm satisfies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with probability exceeding  </a:t>
            </a:r>
            <a:endParaRPr lang="he-IL" dirty="0"/>
          </a:p>
        </p:txBody>
      </p:sp>
      <p:graphicFrame>
        <p:nvGraphicFramePr>
          <p:cNvPr id="30731" name="Object 11"/>
          <p:cNvGraphicFramePr>
            <a:graphicFrameLocks noChangeAspect="1"/>
          </p:cNvGraphicFramePr>
          <p:nvPr/>
        </p:nvGraphicFramePr>
        <p:xfrm>
          <a:off x="6890658" y="2699658"/>
          <a:ext cx="319088" cy="444500"/>
        </p:xfrm>
        <a:graphic>
          <a:graphicData uri="http://schemas.openxmlformats.org/presentationml/2006/ole">
            <p:oleObj spid="_x0000_s30731" name="Equation" r:id="rId4" imgW="126720" imgH="177480" progId="">
              <p:embed/>
            </p:oleObj>
          </a:graphicData>
        </a:graphic>
      </p:graphicFrame>
      <p:graphicFrame>
        <p:nvGraphicFramePr>
          <p:cNvPr id="30732" name="Object 12"/>
          <p:cNvGraphicFramePr>
            <a:graphicFrameLocks noChangeAspect="1"/>
          </p:cNvGraphicFramePr>
          <p:nvPr/>
        </p:nvGraphicFramePr>
        <p:xfrm>
          <a:off x="2743200" y="3075214"/>
          <a:ext cx="414338" cy="508000"/>
        </p:xfrm>
        <a:graphic>
          <a:graphicData uri="http://schemas.openxmlformats.org/presentationml/2006/ole">
            <p:oleObj spid="_x0000_s30732" name="Equation" r:id="rId5" imgW="164880" imgH="203040" progId="">
              <p:embed/>
            </p:oleObj>
          </a:graphicData>
        </a:graphic>
      </p:graphicFrame>
      <p:graphicFrame>
        <p:nvGraphicFramePr>
          <p:cNvPr id="30733" name="Object 13"/>
          <p:cNvGraphicFramePr>
            <a:graphicFrameLocks noChangeAspect="1"/>
          </p:cNvGraphicFramePr>
          <p:nvPr/>
        </p:nvGraphicFramePr>
        <p:xfrm>
          <a:off x="5253037" y="3033486"/>
          <a:ext cx="2900363" cy="698500"/>
        </p:xfrm>
        <a:graphic>
          <a:graphicData uri="http://schemas.openxmlformats.org/presentationml/2006/ole">
            <p:oleObj spid="_x0000_s30733" name="Equation" r:id="rId6" imgW="1155600" imgH="279360" progId="">
              <p:embed/>
            </p:oleObj>
          </a:graphicData>
        </a:graphic>
      </p:graphicFrame>
      <p:graphicFrame>
        <p:nvGraphicFramePr>
          <p:cNvPr id="30738" name="Object 18"/>
          <p:cNvGraphicFramePr>
            <a:graphicFrameLocks noChangeAspect="1"/>
          </p:cNvGraphicFramePr>
          <p:nvPr/>
        </p:nvGraphicFramePr>
        <p:xfrm>
          <a:off x="5207576" y="5598433"/>
          <a:ext cx="3098224" cy="682625"/>
        </p:xfrm>
        <a:graphic>
          <a:graphicData uri="http://schemas.openxmlformats.org/presentationml/2006/ole">
            <p:oleObj spid="_x0000_s30738" name="Equation" r:id="rId7" imgW="1676160" imgH="368280" progId="">
              <p:embed/>
            </p:oleObj>
          </a:graphicData>
        </a:graphic>
      </p:graphicFrame>
      <p:graphicFrame>
        <p:nvGraphicFramePr>
          <p:cNvPr id="30740" name="Object 20"/>
          <p:cNvGraphicFramePr>
            <a:graphicFrameLocks noChangeAspect="1"/>
          </p:cNvGraphicFramePr>
          <p:nvPr/>
        </p:nvGraphicFramePr>
        <p:xfrm>
          <a:off x="685800" y="4229100"/>
          <a:ext cx="8193088" cy="1333500"/>
        </p:xfrm>
        <a:graphic>
          <a:graphicData uri="http://schemas.openxmlformats.org/presentationml/2006/ole">
            <p:oleObj spid="_x0000_s30740" name="Equation" r:id="rId8" imgW="3263760" imgH="533160" progId="">
              <p:embed/>
            </p:oleObj>
          </a:graphicData>
        </a:graphic>
      </p:graphicFrame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11" name="Picture 10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9" cstate="print"/>
          <a:stretch>
            <a:fillRect/>
          </a:stretch>
        </p:blipFill>
        <p:spPr>
          <a:xfrm>
            <a:off x="914400" y="6400800"/>
            <a:ext cx="3403098" cy="2545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0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0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0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0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Online bound 2 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Theorem 5</a:t>
            </a:r>
            <a:r>
              <a:rPr lang="en-US" dirty="0" smtClean="0"/>
              <a:t>: Let us assume that  we have a reconstruction algorithm that returns a      sparse reconstruction     as the estimate of      and satisfies                                  . The reconstruction result of the algorithm satisfies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with probability exceeding  </a:t>
            </a:r>
            <a:endParaRPr lang="he-IL" dirty="0"/>
          </a:p>
        </p:txBody>
      </p:sp>
      <p:graphicFrame>
        <p:nvGraphicFramePr>
          <p:cNvPr id="30731" name="Object 11"/>
          <p:cNvGraphicFramePr>
            <a:graphicFrameLocks noChangeAspect="1"/>
          </p:cNvGraphicFramePr>
          <p:nvPr/>
        </p:nvGraphicFramePr>
        <p:xfrm>
          <a:off x="7097484" y="2619828"/>
          <a:ext cx="415925" cy="508000"/>
        </p:xfrm>
        <a:graphic>
          <a:graphicData uri="http://schemas.openxmlformats.org/presentationml/2006/ole">
            <p:oleObj spid="_x0000_s80898" name="Equation" r:id="rId3" imgW="164880" imgH="203040" progId="">
              <p:embed/>
            </p:oleObj>
          </a:graphicData>
        </a:graphic>
      </p:graphicFrame>
      <p:graphicFrame>
        <p:nvGraphicFramePr>
          <p:cNvPr id="30732" name="Object 12"/>
          <p:cNvGraphicFramePr>
            <a:graphicFrameLocks noChangeAspect="1"/>
          </p:cNvGraphicFramePr>
          <p:nvPr/>
        </p:nvGraphicFramePr>
        <p:xfrm>
          <a:off x="6477000" y="3091542"/>
          <a:ext cx="414338" cy="508000"/>
        </p:xfrm>
        <a:graphic>
          <a:graphicData uri="http://schemas.openxmlformats.org/presentationml/2006/ole">
            <p:oleObj spid="_x0000_s80899" name="Equation" r:id="rId4" imgW="164880" imgH="203040" progId="">
              <p:embed/>
            </p:oleObj>
          </a:graphicData>
        </a:graphic>
      </p:graphicFrame>
      <p:graphicFrame>
        <p:nvGraphicFramePr>
          <p:cNvPr id="30733" name="Object 13"/>
          <p:cNvGraphicFramePr>
            <a:graphicFrameLocks noChangeAspect="1"/>
          </p:cNvGraphicFramePr>
          <p:nvPr/>
        </p:nvGraphicFramePr>
        <p:xfrm>
          <a:off x="2253342" y="3463472"/>
          <a:ext cx="2900363" cy="698500"/>
        </p:xfrm>
        <a:graphic>
          <a:graphicData uri="http://schemas.openxmlformats.org/presentationml/2006/ole">
            <p:oleObj spid="_x0000_s80900" name="Equation" r:id="rId5" imgW="1155600" imgH="279360" progId="">
              <p:embed/>
            </p:oleObj>
          </a:graphicData>
        </a:graphic>
      </p:graphicFrame>
      <p:graphicFrame>
        <p:nvGraphicFramePr>
          <p:cNvPr id="30738" name="Object 18"/>
          <p:cNvGraphicFramePr>
            <a:graphicFrameLocks noChangeAspect="1"/>
          </p:cNvGraphicFramePr>
          <p:nvPr/>
        </p:nvGraphicFramePr>
        <p:xfrm>
          <a:off x="5207576" y="5598433"/>
          <a:ext cx="3098224" cy="682625"/>
        </p:xfrm>
        <a:graphic>
          <a:graphicData uri="http://schemas.openxmlformats.org/presentationml/2006/ole">
            <p:oleObj spid="_x0000_s80903" name="Equation" r:id="rId6" imgW="1676160" imgH="368280" progId="">
              <p:embed/>
            </p:oleObj>
          </a:graphicData>
        </a:graphic>
      </p:graphicFrame>
      <p:graphicFrame>
        <p:nvGraphicFramePr>
          <p:cNvPr id="80904" name="Object 8"/>
          <p:cNvGraphicFramePr>
            <a:graphicFrameLocks noChangeAspect="1"/>
          </p:cNvGraphicFramePr>
          <p:nvPr/>
        </p:nvGraphicFramePr>
        <p:xfrm>
          <a:off x="3262313" y="3151414"/>
          <a:ext cx="319087" cy="444500"/>
        </p:xfrm>
        <a:graphic>
          <a:graphicData uri="http://schemas.openxmlformats.org/presentationml/2006/ole">
            <p:oleObj spid="_x0000_s80904" name="Equation" r:id="rId7" imgW="126720" imgH="177480" progId="">
              <p:embed/>
            </p:oleObj>
          </a:graphicData>
        </a:graphic>
      </p:graphicFrame>
      <p:graphicFrame>
        <p:nvGraphicFramePr>
          <p:cNvPr id="80906" name="Object 10"/>
          <p:cNvGraphicFramePr>
            <a:graphicFrameLocks noChangeAspect="1"/>
          </p:cNvGraphicFramePr>
          <p:nvPr/>
        </p:nvGraphicFramePr>
        <p:xfrm>
          <a:off x="1147763" y="4349750"/>
          <a:ext cx="7045325" cy="1365250"/>
        </p:xfrm>
        <a:graphic>
          <a:graphicData uri="http://schemas.openxmlformats.org/presentationml/2006/ole">
            <p:oleObj spid="_x0000_s80906" name="Equation" r:id="rId8" imgW="2806560" imgH="545760" progId="">
              <p:embed/>
            </p:oleObj>
          </a:graphicData>
        </a:graphic>
      </p:graphicFrame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0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0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0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0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0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Concentration-of-measure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Part of the proof relies on concentration of measure property </a:t>
            </a:r>
            <a:r>
              <a:rPr lang="en-US" dirty="0" smtClean="0">
                <a:solidFill>
                  <a:schemeClr val="accent6"/>
                </a:solidFill>
              </a:rPr>
              <a:t>[</a:t>
            </a:r>
            <a:r>
              <a:rPr lang="en-US" dirty="0" err="1" smtClean="0">
                <a:solidFill>
                  <a:schemeClr val="accent6"/>
                </a:solidFill>
              </a:rPr>
              <a:t>Candes</a:t>
            </a:r>
            <a:r>
              <a:rPr lang="en-US" dirty="0" smtClean="0">
                <a:solidFill>
                  <a:schemeClr val="accent6"/>
                </a:solidFill>
              </a:rPr>
              <a:t> and Tao 2007]</a:t>
            </a:r>
            <a:r>
              <a:rPr lang="en-US" dirty="0" smtClean="0"/>
              <a:t>: </a:t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39939" name="Object 3"/>
          <p:cNvGraphicFramePr>
            <a:graphicFrameLocks noChangeAspect="1"/>
          </p:cNvGraphicFramePr>
          <p:nvPr/>
        </p:nvGraphicFramePr>
        <p:xfrm>
          <a:off x="2057400" y="3276600"/>
          <a:ext cx="4876800" cy="1564621"/>
        </p:xfrm>
        <a:graphic>
          <a:graphicData uri="http://schemas.openxmlformats.org/presentationml/2006/ole">
            <p:oleObj spid="_x0000_s39939" name="Equation" r:id="rId3" imgW="2222280" imgH="711000" progId="">
              <p:embed/>
            </p:oleObj>
          </a:graphicData>
        </a:graphic>
      </p:graphicFrame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9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The sparse approximation problem</a:t>
            </a:r>
          </a:p>
          <a:p>
            <a:r>
              <a:rPr lang="en-US" dirty="0" smtClean="0">
                <a:solidFill>
                  <a:schemeClr val="bg2"/>
                </a:solidFill>
              </a:rPr>
              <a:t>Algorithms and pre-run guarantees</a:t>
            </a:r>
          </a:p>
          <a:p>
            <a:r>
              <a:rPr lang="en-US" dirty="0" smtClean="0">
                <a:solidFill>
                  <a:schemeClr val="bg2"/>
                </a:solidFill>
              </a:rPr>
              <a:t>Online performance guarantees</a:t>
            </a:r>
          </a:p>
          <a:p>
            <a:r>
              <a:rPr lang="en-US" dirty="0" smtClean="0">
                <a:solidFill>
                  <a:schemeClr val="bg2"/>
                </a:solidFill>
              </a:rPr>
              <a:t>Performance bound</a:t>
            </a:r>
          </a:p>
          <a:p>
            <a:r>
              <a:rPr lang="en-US" dirty="0" smtClean="0">
                <a:solidFill>
                  <a:schemeClr val="bg2"/>
                </a:solidFill>
              </a:rPr>
              <a:t>Parameter selection</a:t>
            </a:r>
          </a:p>
          <a:p>
            <a:endParaRPr lang="en-US" dirty="0" smtClean="0">
              <a:solidFill>
                <a:schemeClr val="bg2"/>
              </a:solidFill>
            </a:endParaRPr>
          </a:p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 how what we can do with these bounds?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Pre-run performance bounds:</a:t>
            </a:r>
          </a:p>
          <a:p>
            <a:pPr lvl="1"/>
            <a:r>
              <a:rPr lang="en-US" dirty="0" smtClean="0"/>
              <a:t> enforce      algorithmically and use Theorem 4.</a:t>
            </a:r>
          </a:p>
          <a:p>
            <a:r>
              <a:rPr lang="en-US" dirty="0" smtClean="0"/>
              <a:t>Post-run performance bounds:</a:t>
            </a:r>
          </a:p>
          <a:p>
            <a:pPr lvl="1"/>
            <a:r>
              <a:rPr lang="en-US" dirty="0" smtClean="0"/>
              <a:t>    can be approximated using            .</a:t>
            </a:r>
          </a:p>
          <a:p>
            <a:pPr lvl="1"/>
            <a:r>
              <a:rPr lang="en-US" dirty="0" smtClean="0"/>
              <a:t>since                    concentration of measure property can be used for a better approximation.</a:t>
            </a:r>
          </a:p>
          <a:p>
            <a:pPr lvl="1"/>
            <a:r>
              <a:rPr lang="en-US" dirty="0" smtClean="0"/>
              <a:t>having      and approximating     after running an algorithm, we can use Theorem 5.</a:t>
            </a:r>
          </a:p>
          <a:p>
            <a:r>
              <a:rPr lang="en-US" dirty="0" smtClean="0"/>
              <a:t>The last can serve for parameter selection. </a:t>
            </a:r>
            <a:endParaRPr lang="he-IL" dirty="0"/>
          </a:p>
        </p:txBody>
      </p:sp>
      <p:graphicFrame>
        <p:nvGraphicFramePr>
          <p:cNvPr id="81922" name="Object 2"/>
          <p:cNvGraphicFramePr>
            <a:graphicFrameLocks noChangeAspect="1"/>
          </p:cNvGraphicFramePr>
          <p:nvPr/>
        </p:nvGraphicFramePr>
        <p:xfrm>
          <a:off x="2424112" y="2833914"/>
          <a:ext cx="319088" cy="349250"/>
        </p:xfrm>
        <a:graphic>
          <a:graphicData uri="http://schemas.openxmlformats.org/presentationml/2006/ole">
            <p:oleObj spid="_x0000_s81922" name="Equation" r:id="rId3" imgW="126720" imgH="139680" progId="">
              <p:embed/>
            </p:oleObj>
          </a:graphicData>
        </a:graphic>
      </p:graphicFrame>
      <p:graphicFrame>
        <p:nvGraphicFramePr>
          <p:cNvPr id="81923" name="Object 3"/>
          <p:cNvGraphicFramePr>
            <a:graphicFrameLocks noChangeAspect="1"/>
          </p:cNvGraphicFramePr>
          <p:nvPr/>
        </p:nvGraphicFramePr>
        <p:xfrm>
          <a:off x="2286000" y="4876800"/>
          <a:ext cx="338137" cy="414575"/>
        </p:xfrm>
        <a:graphic>
          <a:graphicData uri="http://schemas.openxmlformats.org/presentationml/2006/ole">
            <p:oleObj spid="_x0000_s81923" name="Equation" r:id="rId4" imgW="164880" imgH="203040" progId="">
              <p:embed/>
            </p:oleObj>
          </a:graphicData>
        </a:graphic>
      </p:graphicFrame>
      <p:graphicFrame>
        <p:nvGraphicFramePr>
          <p:cNvPr id="81924" name="Object 4"/>
          <p:cNvGraphicFramePr>
            <a:graphicFrameLocks noChangeAspect="1"/>
          </p:cNvGraphicFramePr>
          <p:nvPr/>
        </p:nvGraphicFramePr>
        <p:xfrm>
          <a:off x="1128713" y="3722008"/>
          <a:ext cx="319087" cy="349250"/>
        </p:xfrm>
        <a:graphic>
          <a:graphicData uri="http://schemas.openxmlformats.org/presentationml/2006/ole">
            <p:oleObj spid="_x0000_s81924" name="Equation" r:id="rId5" imgW="126720" imgH="139680" progId="">
              <p:embed/>
            </p:oleObj>
          </a:graphicData>
        </a:graphic>
      </p:graphicFrame>
      <p:graphicFrame>
        <p:nvGraphicFramePr>
          <p:cNvPr id="81925" name="Object 5"/>
          <p:cNvGraphicFramePr>
            <a:graphicFrameLocks noChangeAspect="1"/>
          </p:cNvGraphicFramePr>
          <p:nvPr/>
        </p:nvGraphicFramePr>
        <p:xfrm>
          <a:off x="5493432" y="3563254"/>
          <a:ext cx="925512" cy="635000"/>
        </p:xfrm>
        <a:graphic>
          <a:graphicData uri="http://schemas.openxmlformats.org/presentationml/2006/ole">
            <p:oleObj spid="_x0000_s81925" name="Equation" r:id="rId6" imgW="368280" imgH="253800" progId="">
              <p:embed/>
            </p:oleObj>
          </a:graphicData>
        </a:graphic>
      </p:graphicFrame>
      <p:graphicFrame>
        <p:nvGraphicFramePr>
          <p:cNvPr id="81926" name="Object 6"/>
          <p:cNvGraphicFramePr>
            <a:graphicFrameLocks noChangeAspect="1"/>
          </p:cNvGraphicFramePr>
          <p:nvPr/>
        </p:nvGraphicFramePr>
        <p:xfrm>
          <a:off x="1981200" y="4029284"/>
          <a:ext cx="1447800" cy="546340"/>
        </p:xfrm>
        <a:graphic>
          <a:graphicData uri="http://schemas.openxmlformats.org/presentationml/2006/ole">
            <p:oleObj spid="_x0000_s81926" name="Equation" r:id="rId7" imgW="736560" imgH="279360" progId="">
              <p:embed/>
            </p:oleObj>
          </a:graphicData>
        </a:graphic>
      </p:graphicFrame>
      <p:graphicFrame>
        <p:nvGraphicFramePr>
          <p:cNvPr id="81927" name="Object 7"/>
          <p:cNvGraphicFramePr>
            <a:graphicFrameLocks noChangeAspect="1"/>
          </p:cNvGraphicFramePr>
          <p:nvPr/>
        </p:nvGraphicFramePr>
        <p:xfrm>
          <a:off x="5486400" y="4984750"/>
          <a:ext cx="319087" cy="349250"/>
        </p:xfrm>
        <a:graphic>
          <a:graphicData uri="http://schemas.openxmlformats.org/presentationml/2006/ole">
            <p:oleObj spid="_x0000_s81927" name="Equation" r:id="rId8" imgW="126720" imgH="139680" progId="">
              <p:embed/>
            </p:oleObj>
          </a:graphicData>
        </a:graphic>
      </p:graphicFrame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1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1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1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1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1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55956" y="3686628"/>
            <a:ext cx="7848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/>
                </a:solidFill>
              </a:rPr>
              <a:t>The sparse approximation problem</a:t>
            </a:r>
          </a:p>
          <a:p>
            <a:r>
              <a:rPr lang="en-US" dirty="0" smtClean="0">
                <a:solidFill>
                  <a:schemeClr val="bg2"/>
                </a:solidFill>
              </a:rPr>
              <a:t>Approximation Algorithms</a:t>
            </a:r>
          </a:p>
          <a:p>
            <a:r>
              <a:rPr lang="en-US" dirty="0" smtClean="0">
                <a:solidFill>
                  <a:schemeClr val="bg2"/>
                </a:solidFill>
              </a:rPr>
              <a:t>Online Performance Guarantee</a:t>
            </a:r>
          </a:p>
          <a:p>
            <a:r>
              <a:rPr lang="en-US" b="1" dirty="0" smtClean="0"/>
              <a:t>Performance Bound</a:t>
            </a:r>
          </a:p>
          <a:p>
            <a:r>
              <a:rPr lang="en-US" dirty="0" smtClean="0">
                <a:solidFill>
                  <a:schemeClr val="bg2"/>
                </a:solidFill>
              </a:rPr>
              <a:t>Parameter Selection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96200" y="3776882"/>
            <a:ext cx="1295400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Novel Part</a:t>
            </a:r>
            <a:endParaRPr lang="he-IL" sz="1400" dirty="0">
              <a:solidFill>
                <a:srgbClr val="FF0000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FLIHT method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Fast </a:t>
            </a:r>
            <a:r>
              <a:rPr lang="en-US" dirty="0" err="1" smtClean="0"/>
              <a:t>Liphschitz</a:t>
            </a:r>
            <a:r>
              <a:rPr lang="en-US" dirty="0" smtClean="0"/>
              <a:t> Iterative Hard  </a:t>
            </a:r>
            <a:r>
              <a:rPr lang="en-US" dirty="0" err="1" smtClean="0"/>
              <a:t>Thresholding</a:t>
            </a:r>
            <a:r>
              <a:rPr lang="en-US" dirty="0" smtClean="0"/>
              <a:t> (FLIHT)  - a fast version of IHT: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      is a hard </a:t>
            </a:r>
            <a:r>
              <a:rPr lang="en-US" dirty="0" err="1" smtClean="0"/>
              <a:t>thresholding</a:t>
            </a:r>
            <a:r>
              <a:rPr lang="en-US" dirty="0" smtClean="0"/>
              <a:t> operation that takes the </a:t>
            </a:r>
            <a:r>
              <a:rPr lang="en-US" i="1" dirty="0" smtClean="0"/>
              <a:t>K</a:t>
            </a:r>
            <a:r>
              <a:rPr lang="en-US" dirty="0" smtClean="0"/>
              <a:t> largest elements. </a:t>
            </a:r>
            <a:endParaRPr lang="en-US" i="1" dirty="0" smtClean="0"/>
          </a:p>
        </p:txBody>
      </p:sp>
      <p:graphicFrame>
        <p:nvGraphicFramePr>
          <p:cNvPr id="95235" name="Object 3"/>
          <p:cNvGraphicFramePr>
            <a:graphicFrameLocks noChangeAspect="1"/>
          </p:cNvGraphicFramePr>
          <p:nvPr/>
        </p:nvGraphicFramePr>
        <p:xfrm>
          <a:off x="2625725" y="3352800"/>
          <a:ext cx="3622675" cy="2068513"/>
        </p:xfrm>
        <a:graphic>
          <a:graphicData uri="http://schemas.openxmlformats.org/presentationml/2006/ole">
            <p:oleObj spid="_x0000_s95235" name="Equation" r:id="rId3" imgW="1650960" imgH="939600" progId="">
              <p:embed/>
            </p:oleObj>
          </a:graphicData>
        </a:graphic>
      </p:graphicFrame>
      <p:graphicFrame>
        <p:nvGraphicFramePr>
          <p:cNvPr id="95237" name="Object 5"/>
          <p:cNvGraphicFramePr>
            <a:graphicFrameLocks noChangeAspect="1"/>
          </p:cNvGraphicFramePr>
          <p:nvPr/>
        </p:nvGraphicFramePr>
        <p:xfrm>
          <a:off x="914400" y="5514125"/>
          <a:ext cx="457200" cy="458503"/>
        </p:xfrm>
        <a:graphic>
          <a:graphicData uri="http://schemas.openxmlformats.org/presentationml/2006/ole">
            <p:oleObj spid="_x0000_s95237" name="Equation" r:id="rId4" imgW="253800" imgH="253800" progId="">
              <p:embed/>
            </p:oleObj>
          </a:graphicData>
        </a:graphic>
      </p:graphicFrame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5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5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FISTA method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Fast Iterative  Soft </a:t>
            </a:r>
            <a:r>
              <a:rPr lang="en-US" dirty="0" err="1" smtClean="0"/>
              <a:t>Thresholding</a:t>
            </a:r>
            <a:r>
              <a:rPr lang="en-US" dirty="0" smtClean="0"/>
              <a:t> Algorithm (FISTA)  - a solver for BP.</a:t>
            </a:r>
          </a:p>
          <a:p>
            <a:r>
              <a:rPr lang="en-US" dirty="0" smtClean="0"/>
              <a:t>Same as FLIHT but with soft </a:t>
            </a:r>
            <a:r>
              <a:rPr lang="en-US" dirty="0" err="1" smtClean="0"/>
              <a:t>thresholding</a:t>
            </a:r>
            <a:r>
              <a:rPr lang="en-US" dirty="0" smtClean="0"/>
              <a:t> instead of Hard </a:t>
            </a:r>
            <a:r>
              <a:rPr lang="en-US" dirty="0" err="1" smtClean="0"/>
              <a:t>Thresholding</a:t>
            </a:r>
            <a:r>
              <a:rPr lang="en-US" dirty="0" smtClean="0"/>
              <a:t> and the </a:t>
            </a:r>
            <a:r>
              <a:rPr lang="en-US" dirty="0" err="1" smtClean="0"/>
              <a:t>Lipschitz</a:t>
            </a:r>
            <a:r>
              <a:rPr lang="en-US" dirty="0" smtClean="0"/>
              <a:t> constant                                of the gradient        instead of          .</a:t>
            </a:r>
          </a:p>
          <a:p>
            <a:endParaRPr lang="en-US" i="1" dirty="0" smtClean="0"/>
          </a:p>
        </p:txBody>
      </p:sp>
      <p:graphicFrame>
        <p:nvGraphicFramePr>
          <p:cNvPr id="95237" name="Object 5"/>
          <p:cNvGraphicFramePr>
            <a:graphicFrameLocks noChangeAspect="1"/>
          </p:cNvGraphicFramePr>
          <p:nvPr/>
        </p:nvGraphicFramePr>
        <p:xfrm>
          <a:off x="7413625" y="4087060"/>
          <a:ext cx="511175" cy="455912"/>
        </p:xfrm>
        <a:graphic>
          <a:graphicData uri="http://schemas.openxmlformats.org/presentationml/2006/ole">
            <p:oleObj spid="_x0000_s96259" name="Equation" r:id="rId3" imgW="228600" imgH="203040" progId="">
              <p:embed/>
            </p:oleObj>
          </a:graphicData>
        </a:graphic>
      </p:graphicFrame>
      <p:graphicFrame>
        <p:nvGraphicFramePr>
          <p:cNvPr id="96261" name="Object 5"/>
          <p:cNvGraphicFramePr>
            <a:graphicFrameLocks noChangeAspect="1"/>
          </p:cNvGraphicFramePr>
          <p:nvPr/>
        </p:nvGraphicFramePr>
        <p:xfrm>
          <a:off x="2414587" y="3981903"/>
          <a:ext cx="2386013" cy="627063"/>
        </p:xfrm>
        <a:graphic>
          <a:graphicData uri="http://schemas.openxmlformats.org/presentationml/2006/ole">
            <p:oleObj spid="_x0000_s96261" name="Equation" r:id="rId4" imgW="1066680" imgH="279360" progId="">
              <p:embed/>
            </p:oleObj>
          </a:graphicData>
        </a:graphic>
      </p:graphicFrame>
      <p:graphicFrame>
        <p:nvGraphicFramePr>
          <p:cNvPr id="96262" name="Object 6"/>
          <p:cNvGraphicFramePr>
            <a:graphicFrameLocks noChangeAspect="1"/>
          </p:cNvGraphicFramePr>
          <p:nvPr/>
        </p:nvGraphicFramePr>
        <p:xfrm>
          <a:off x="2610983" y="4434114"/>
          <a:ext cx="738187" cy="541337"/>
        </p:xfrm>
        <a:graphic>
          <a:graphicData uri="http://schemas.openxmlformats.org/presentationml/2006/ole">
            <p:oleObj spid="_x0000_s96262" name="Equation" r:id="rId5" imgW="330120" imgH="241200" progId="">
              <p:embed/>
            </p:oleObj>
          </a:graphicData>
        </a:graphic>
      </p:graphicFrame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5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6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96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Experiments - setup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m=512,N=1024</a:t>
            </a:r>
          </a:p>
          <a:p>
            <a:r>
              <a:rPr lang="en-US" dirty="0" smtClean="0"/>
              <a:t>     and the columns of      are normalized and drawn from the canonical Gaussian distribution. </a:t>
            </a:r>
          </a:p>
          <a:p>
            <a:r>
              <a:rPr lang="en-US" dirty="0" smtClean="0"/>
              <a:t>The support of </a:t>
            </a:r>
            <a:r>
              <a:rPr lang="en-US" i="1" dirty="0" smtClean="0"/>
              <a:t>x</a:t>
            </a:r>
            <a:r>
              <a:rPr lang="en-US" i="1" baseline="30000" dirty="0" smtClean="0"/>
              <a:t>*</a:t>
            </a:r>
            <a:r>
              <a:rPr lang="en-US" dirty="0" smtClean="0"/>
              <a:t> is chosen uniformly at random and </a:t>
            </a:r>
            <a:r>
              <a:rPr lang="en-US" i="1" dirty="0" smtClean="0"/>
              <a:t>K=10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     value ranges from high SNR to low SNR of </a:t>
            </a:r>
            <a:r>
              <a:rPr lang="en-US" i="1" dirty="0" smtClean="0"/>
              <a:t>0dB</a:t>
            </a:r>
            <a:r>
              <a:rPr lang="en-US" dirty="0" smtClean="0"/>
              <a:t>.</a:t>
            </a:r>
          </a:p>
          <a:p>
            <a:r>
              <a:rPr lang="en-US" dirty="0" smtClean="0"/>
              <a:t>FLIHT uses the real value of </a:t>
            </a:r>
            <a:r>
              <a:rPr lang="en-US" i="1" dirty="0" smtClean="0"/>
              <a:t>K</a:t>
            </a:r>
            <a:r>
              <a:rPr lang="en-US" dirty="0" smtClean="0"/>
              <a:t>.</a:t>
            </a:r>
          </a:p>
        </p:txBody>
      </p:sp>
      <p:graphicFrame>
        <p:nvGraphicFramePr>
          <p:cNvPr id="43010" name="Object 2"/>
          <p:cNvGraphicFramePr>
            <a:graphicFrameLocks noChangeAspect="1"/>
          </p:cNvGraphicFramePr>
          <p:nvPr/>
        </p:nvGraphicFramePr>
        <p:xfrm>
          <a:off x="932544" y="2737758"/>
          <a:ext cx="358775" cy="441325"/>
        </p:xfrm>
        <a:graphic>
          <a:graphicData uri="http://schemas.openxmlformats.org/presentationml/2006/ole">
            <p:oleObj spid="_x0000_s89090" name="Equation" r:id="rId3" imgW="164880" imgH="203040" progId="">
              <p:embed/>
            </p:oleObj>
          </a:graphicData>
        </a:graphic>
      </p:graphicFrame>
      <p:graphicFrame>
        <p:nvGraphicFramePr>
          <p:cNvPr id="89092" name="Object 4"/>
          <p:cNvGraphicFramePr>
            <a:graphicFrameLocks noChangeAspect="1"/>
          </p:cNvGraphicFramePr>
          <p:nvPr/>
        </p:nvGraphicFramePr>
        <p:xfrm>
          <a:off x="4423230" y="2833914"/>
          <a:ext cx="358775" cy="331788"/>
        </p:xfrm>
        <a:graphic>
          <a:graphicData uri="http://schemas.openxmlformats.org/presentationml/2006/ole">
            <p:oleObj spid="_x0000_s89092" name="Equation" r:id="rId4" imgW="164880" imgH="152280" progId="">
              <p:embed/>
            </p:oleObj>
          </a:graphicData>
        </a:graphic>
      </p:graphicFrame>
      <p:graphicFrame>
        <p:nvGraphicFramePr>
          <p:cNvPr id="89093" name="Object 5"/>
          <p:cNvGraphicFramePr>
            <a:graphicFrameLocks noChangeAspect="1"/>
          </p:cNvGraphicFramePr>
          <p:nvPr/>
        </p:nvGraphicFramePr>
        <p:xfrm>
          <a:off x="1603828" y="4648200"/>
          <a:ext cx="330200" cy="303212"/>
        </p:xfrm>
        <a:graphic>
          <a:graphicData uri="http://schemas.openxmlformats.org/presentationml/2006/ole">
            <p:oleObj spid="_x0000_s89093" name="Equation" r:id="rId5" imgW="152280" imgH="139680" progId="">
              <p:embed/>
            </p:oleObj>
          </a:graphicData>
        </a:graphic>
      </p:graphicFrame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3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89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89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Experiments – bounds calculation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         is zero for FLIHT and FISTA. </a:t>
            </a:r>
          </a:p>
          <a:p>
            <a:r>
              <a:rPr lang="en-US" dirty="0" smtClean="0"/>
              <a:t>    is negligible compared to the noise term in the bound</a:t>
            </a:r>
          </a:p>
          <a:p>
            <a:r>
              <a:rPr lang="en-US" dirty="0" smtClean="0"/>
              <a:t>We use  </a:t>
            </a:r>
            <a:r>
              <a:rPr lang="en-US" i="1" dirty="0" smtClean="0"/>
              <a:t>a=0.</a:t>
            </a:r>
          </a:p>
          <a:p>
            <a:r>
              <a:rPr lang="en-US" dirty="0" smtClean="0"/>
              <a:t>      and       are approximated using </a:t>
            </a:r>
            <a:r>
              <a:rPr lang="en-US" dirty="0" smtClean="0">
                <a:solidFill>
                  <a:schemeClr val="accent6"/>
                </a:solidFill>
              </a:rPr>
              <a:t>[</a:t>
            </a:r>
            <a:r>
              <a:rPr lang="en-US" dirty="0" err="1" smtClean="0">
                <a:solidFill>
                  <a:schemeClr val="accent6"/>
                </a:solidFill>
              </a:rPr>
              <a:t>Candes</a:t>
            </a:r>
            <a:r>
              <a:rPr lang="en-US" dirty="0" smtClean="0">
                <a:solidFill>
                  <a:schemeClr val="accent6"/>
                </a:solidFill>
              </a:rPr>
              <a:t> and Tao 2007]</a:t>
            </a:r>
            <a:r>
              <a:rPr lang="en-US" dirty="0" smtClean="0"/>
              <a:t>:</a:t>
            </a:r>
          </a:p>
        </p:txBody>
      </p:sp>
      <p:graphicFrame>
        <p:nvGraphicFramePr>
          <p:cNvPr id="43010" name="Object 2"/>
          <p:cNvGraphicFramePr>
            <a:graphicFrameLocks noChangeAspect="1"/>
          </p:cNvGraphicFramePr>
          <p:nvPr/>
        </p:nvGraphicFramePr>
        <p:xfrm>
          <a:off x="914400" y="2338841"/>
          <a:ext cx="800100" cy="385762"/>
        </p:xfrm>
        <a:graphic>
          <a:graphicData uri="http://schemas.openxmlformats.org/presentationml/2006/ole">
            <p:oleObj spid="_x0000_s97282" name="Equation" r:id="rId5" imgW="368280" imgH="177480" progId="">
              <p:embed/>
            </p:oleObj>
          </a:graphicData>
        </a:graphic>
      </p:graphicFrame>
      <p:graphicFrame>
        <p:nvGraphicFramePr>
          <p:cNvPr id="89093" name="Object 5"/>
          <p:cNvGraphicFramePr>
            <a:graphicFrameLocks noChangeAspect="1"/>
          </p:cNvGraphicFramePr>
          <p:nvPr/>
        </p:nvGraphicFramePr>
        <p:xfrm>
          <a:off x="914400" y="2867464"/>
          <a:ext cx="274637" cy="303213"/>
        </p:xfrm>
        <a:graphic>
          <a:graphicData uri="http://schemas.openxmlformats.org/presentationml/2006/ole">
            <p:oleObj spid="_x0000_s97284" name="Equation" r:id="rId6" imgW="126720" imgH="139680" progId="">
              <p:embed/>
            </p:oleObj>
          </a:graphicData>
        </a:graphic>
      </p:graphicFrame>
      <p:graphicFrame>
        <p:nvGraphicFramePr>
          <p:cNvPr id="97286" name="Object 6"/>
          <p:cNvGraphicFramePr>
            <a:graphicFrameLocks noChangeAspect="1"/>
          </p:cNvGraphicFramePr>
          <p:nvPr/>
        </p:nvGraphicFramePr>
        <p:xfrm>
          <a:off x="895803" y="4123916"/>
          <a:ext cx="442913" cy="523875"/>
        </p:xfrm>
        <a:graphic>
          <a:graphicData uri="http://schemas.openxmlformats.org/presentationml/2006/ole">
            <p:oleObj spid="_x0000_s97286" name="Equation" r:id="rId7" imgW="203040" imgH="241200" progId="">
              <p:embed/>
            </p:oleObj>
          </a:graphicData>
        </a:graphic>
      </p:graphicFrame>
      <p:graphicFrame>
        <p:nvGraphicFramePr>
          <p:cNvPr id="97287" name="Object 7"/>
          <p:cNvGraphicFramePr>
            <a:graphicFrameLocks noChangeAspect="1"/>
          </p:cNvGraphicFramePr>
          <p:nvPr/>
        </p:nvGraphicFramePr>
        <p:xfrm>
          <a:off x="2084556" y="4123008"/>
          <a:ext cx="469900" cy="496888"/>
        </p:xfrm>
        <a:graphic>
          <a:graphicData uri="http://schemas.openxmlformats.org/presentationml/2006/ole">
            <p:oleObj spid="_x0000_s97287" name="Equation" r:id="rId8" imgW="215640" imgH="228600" progId="">
              <p:embed/>
            </p:oleObj>
          </a:graphicData>
        </a:graphic>
      </p:graphicFrame>
      <p:graphicFrame>
        <p:nvGraphicFramePr>
          <p:cNvPr id="97288" name="Object 8"/>
          <p:cNvGraphicFramePr>
            <a:graphicFrameLocks noChangeAspect="1"/>
          </p:cNvGraphicFramePr>
          <p:nvPr/>
        </p:nvGraphicFramePr>
        <p:xfrm>
          <a:off x="2655888" y="4800600"/>
          <a:ext cx="4187825" cy="1600200"/>
        </p:xfrm>
        <a:graphic>
          <a:graphicData uri="http://schemas.openxmlformats.org/presentationml/2006/ole">
            <p:oleObj spid="_x0000_s97288" name="Equation" r:id="rId9" imgW="1854000" imgH="711000" progId="">
              <p:embed/>
            </p:oleObj>
          </a:graphicData>
        </a:graphic>
      </p:graphicFrame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  <p:pic>
        <p:nvPicPr>
          <p:cNvPr id="12" name="Picture 11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0" cstate="print"/>
          <a:stretch>
            <a:fillRect/>
          </a:stretch>
        </p:blipFill>
        <p:spPr bwMode="auto">
          <a:xfrm>
            <a:off x="7746488" y="6527292"/>
            <a:ext cx="1321312" cy="278892"/>
          </a:xfrm>
          <a:prstGeom prst="rect">
            <a:avLst/>
          </a:prstGeom>
          <a:noFill/>
          <a:ln/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3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89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97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97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7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FLIHT bound</a:t>
            </a:r>
            <a:endParaRPr lang="en-US" dirty="0"/>
          </a:p>
        </p:txBody>
      </p:sp>
      <p:pic>
        <p:nvPicPr>
          <p:cNvPr id="90117" name="Picture 5" descr="C:\Users\user\Desktop\sigma_fliht_guarantee.png"/>
          <p:cNvPicPr>
            <a:picLocks noChangeAspect="1" noChangeArrowheads="1"/>
          </p:cNvPicPr>
          <p:nvPr/>
        </p:nvPicPr>
        <p:blipFill>
          <a:blip r:embed="rId3" cstate="print"/>
          <a:srcRect l="17815" t="13104" r="18764" b="14322"/>
          <a:stretch>
            <a:fillRect/>
          </a:stretch>
        </p:blipFill>
        <p:spPr bwMode="auto">
          <a:xfrm>
            <a:off x="1219200" y="2020584"/>
            <a:ext cx="5791200" cy="4685016"/>
          </a:xfrm>
          <a:prstGeom prst="rect">
            <a:avLst/>
          </a:prstGeom>
          <a:noFill/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FISTA bound</a:t>
            </a:r>
            <a:endParaRPr lang="en-US" dirty="0"/>
          </a:p>
        </p:txBody>
      </p:sp>
      <p:pic>
        <p:nvPicPr>
          <p:cNvPr id="91139" name="Picture 3" descr="C:\Users\user\Desktop\sigma_fista_guarantee.png"/>
          <p:cNvPicPr>
            <a:picLocks noChangeAspect="1" noChangeArrowheads="1"/>
          </p:cNvPicPr>
          <p:nvPr/>
        </p:nvPicPr>
        <p:blipFill>
          <a:blip r:embed="rId2" cstate="print"/>
          <a:srcRect l="17533" t="14616" r="18334" b="13818"/>
          <a:stretch>
            <a:fillRect/>
          </a:stretch>
        </p:blipFill>
        <p:spPr bwMode="auto">
          <a:xfrm>
            <a:off x="1295400" y="2133600"/>
            <a:ext cx="5795493" cy="4572000"/>
          </a:xfrm>
          <a:prstGeom prst="rect">
            <a:avLst/>
          </a:prstGeom>
          <a:noFill/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55956" y="4143828"/>
            <a:ext cx="7848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/>
                </a:solidFill>
              </a:rPr>
              <a:t>The sparse approximation problem</a:t>
            </a:r>
          </a:p>
          <a:p>
            <a:r>
              <a:rPr lang="en-US" dirty="0" smtClean="0">
                <a:solidFill>
                  <a:schemeClr val="bg2"/>
                </a:solidFill>
              </a:rPr>
              <a:t>Approximation algorithms</a:t>
            </a:r>
          </a:p>
          <a:p>
            <a:r>
              <a:rPr lang="en-US" dirty="0" smtClean="0">
                <a:solidFill>
                  <a:schemeClr val="bg2"/>
                </a:solidFill>
              </a:rPr>
              <a:t>Online performance guarantee</a:t>
            </a:r>
          </a:p>
          <a:p>
            <a:r>
              <a:rPr lang="en-US" dirty="0" smtClean="0">
                <a:solidFill>
                  <a:schemeClr val="bg2"/>
                </a:solidFill>
              </a:rPr>
              <a:t>Performance bound</a:t>
            </a:r>
          </a:p>
          <a:p>
            <a:r>
              <a:rPr lang="en-US" b="1" dirty="0" smtClean="0"/>
              <a:t>Parameter selection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96200" y="4234082"/>
            <a:ext cx="1295400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Novel Part</a:t>
            </a:r>
            <a:endParaRPr lang="he-IL" sz="1400" dirty="0">
              <a:solidFill>
                <a:srgbClr val="FF0000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Recovering compressible signals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Reconstructing the </a:t>
            </a:r>
            <a:r>
              <a:rPr lang="en-US" i="1" dirty="0" smtClean="0"/>
              <a:t>K </a:t>
            </a:r>
            <a:r>
              <a:rPr lang="en-US" dirty="0" smtClean="0"/>
              <a:t>dominant elements in</a:t>
            </a:r>
            <a:r>
              <a:rPr lang="en-US" i="1" dirty="0" smtClean="0"/>
              <a:t> x.</a:t>
            </a:r>
          </a:p>
          <a:p>
            <a:r>
              <a:rPr lang="en-US" dirty="0" smtClean="0"/>
              <a:t>The rest of the elements should be thrown since they are lost by the noise. </a:t>
            </a:r>
          </a:p>
          <a:p>
            <a:r>
              <a:rPr lang="en-US" dirty="0" smtClean="0"/>
              <a:t>Choosing the right value of </a:t>
            </a:r>
            <a:r>
              <a:rPr lang="en-US" i="1" dirty="0" smtClean="0"/>
              <a:t>K </a:t>
            </a:r>
            <a:r>
              <a:rPr lang="en-US" dirty="0" smtClean="0"/>
              <a:t>is not an easy task.</a:t>
            </a:r>
          </a:p>
          <a:p>
            <a:r>
              <a:rPr lang="en-US" dirty="0" smtClean="0"/>
              <a:t>Theorem 5 can be used for this task.</a:t>
            </a:r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Sparse approximation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Measurement process:                         </a:t>
            </a:r>
          </a:p>
          <a:p>
            <a:endParaRPr lang="en-US" dirty="0" smtClean="0"/>
          </a:p>
          <a:p>
            <a:r>
              <a:rPr lang="en-US" i="1" dirty="0" smtClean="0"/>
              <a:t>n</a:t>
            </a:r>
            <a:r>
              <a:rPr lang="en-US" dirty="0" smtClean="0"/>
              <a:t> is an white Gaussian noise: </a:t>
            </a:r>
            <a:r>
              <a:rPr lang="en-US" i="1" dirty="0" err="1" smtClean="0"/>
              <a:t>n</a:t>
            </a:r>
            <a:r>
              <a:rPr lang="en-US" i="1" baseline="-25000" dirty="0" err="1" smtClean="0"/>
              <a:t>i</a:t>
            </a:r>
            <a:r>
              <a:rPr lang="en-US" i="1" dirty="0" err="1" smtClean="0"/>
              <a:t>~N</a:t>
            </a:r>
            <a:r>
              <a:rPr lang="en-US" i="1" dirty="0" smtClean="0"/>
              <a:t>(0,</a:t>
            </a:r>
            <a:r>
              <a:rPr lang="en-US" i="1" dirty="0" smtClean="0">
                <a:sym typeface="Symbol"/>
              </a:rPr>
              <a:t></a:t>
            </a:r>
            <a:r>
              <a:rPr lang="en-US" i="1" baseline="30000" dirty="0" smtClean="0">
                <a:sym typeface="Symbol"/>
              </a:rPr>
              <a:t>2</a:t>
            </a:r>
            <a:r>
              <a:rPr lang="en-US" i="1" dirty="0" smtClean="0">
                <a:sym typeface="Symbol"/>
              </a:rPr>
              <a:t>)</a:t>
            </a:r>
          </a:p>
          <a:p>
            <a:r>
              <a:rPr lang="en-US" dirty="0" smtClean="0"/>
              <a:t>Sparse approximation deals with determining </a:t>
            </a:r>
            <a:r>
              <a:rPr lang="en-US" i="1" dirty="0" smtClean="0"/>
              <a:t>x</a:t>
            </a:r>
            <a:r>
              <a:rPr lang="en-US" i="1" baseline="30000" dirty="0" smtClean="0"/>
              <a:t>*</a:t>
            </a:r>
            <a:endParaRPr lang="en-US" dirty="0" smtClean="0"/>
          </a:p>
          <a:p>
            <a:r>
              <a:rPr lang="en-US" dirty="0" smtClean="0"/>
              <a:t>We assume that </a:t>
            </a:r>
            <a:r>
              <a:rPr lang="en-US" i="1" dirty="0" smtClean="0"/>
              <a:t>x</a:t>
            </a:r>
            <a:r>
              <a:rPr lang="en-US" i="1" baseline="30000" dirty="0" smtClean="0"/>
              <a:t>*</a:t>
            </a:r>
            <a:r>
              <a:rPr lang="en-US" dirty="0" smtClean="0"/>
              <a:t> is </a:t>
            </a:r>
          </a:p>
          <a:p>
            <a:pPr lvl="1"/>
            <a:r>
              <a:rPr lang="en-US" dirty="0" smtClean="0"/>
              <a:t>either a </a:t>
            </a:r>
            <a:r>
              <a:rPr lang="en-US" i="1" dirty="0" smtClean="0"/>
              <a:t>K</a:t>
            </a:r>
            <a:r>
              <a:rPr lang="en-US" dirty="0" smtClean="0"/>
              <a:t>-sparse vector – has </a:t>
            </a:r>
            <a:r>
              <a:rPr lang="en-US" i="1" dirty="0" smtClean="0"/>
              <a:t>K</a:t>
            </a:r>
            <a:r>
              <a:rPr lang="en-US" dirty="0" smtClean="0"/>
              <a:t> non-zero elements </a:t>
            </a:r>
          </a:p>
          <a:p>
            <a:pPr lvl="1"/>
            <a:r>
              <a:rPr lang="en-US" dirty="0" smtClean="0"/>
              <a:t>or a compressible signal –obey a certain decay law on its elements.</a:t>
            </a:r>
          </a:p>
          <a:p>
            <a:r>
              <a:rPr lang="en-US" dirty="0" smtClean="0"/>
              <a:t>The reconstruction result is denoted by    .</a:t>
            </a:r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048000" y="2538562"/>
          <a:ext cx="2570162" cy="709010"/>
        </p:xfrm>
        <a:graphic>
          <a:graphicData uri="http://schemas.openxmlformats.org/presentationml/2006/ole">
            <p:oleObj spid="_x0000_s1026" name="Equation" r:id="rId3" imgW="736560" imgH="203040" progId="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7086600" y="5857241"/>
          <a:ext cx="333828" cy="467359"/>
        </p:xfrm>
        <a:graphic>
          <a:graphicData uri="http://schemas.openxmlformats.org/presentationml/2006/ole">
            <p:oleObj spid="_x0000_s1028" name="Equation" r:id="rId4" imgW="126720" imgH="177480" progId="">
              <p:embed/>
            </p:oleObj>
          </a:graphicData>
        </a:graphic>
      </p:graphicFrame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Experiment- setup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 smtClean="0"/>
              <a:t>x</a:t>
            </a:r>
            <a:r>
              <a:rPr lang="en-US" baseline="30000" dirty="0" smtClean="0"/>
              <a:t>* </a:t>
            </a:r>
            <a:r>
              <a:rPr lang="en-US" dirty="0" smtClean="0"/>
              <a:t>is generated using the generalized Pareto distribution: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                                            .</a:t>
            </a:r>
          </a:p>
          <a:p>
            <a:r>
              <a:rPr lang="en-US" dirty="0" smtClean="0"/>
              <a:t>                     .</a:t>
            </a:r>
          </a:p>
          <a:p>
            <a:r>
              <a:rPr lang="en-US" dirty="0" smtClean="0"/>
              <a:t>      is selected as before.</a:t>
            </a:r>
          </a:p>
          <a:p>
            <a:r>
              <a:rPr lang="en-US" dirty="0" smtClean="0"/>
              <a:t>FLIHT</a:t>
            </a:r>
            <a:r>
              <a:rPr lang="en-US" i="1" dirty="0" smtClean="0"/>
              <a:t> </a:t>
            </a:r>
            <a:r>
              <a:rPr lang="en-US" dirty="0" smtClean="0"/>
              <a:t>is applied with various values of </a:t>
            </a:r>
            <a:r>
              <a:rPr lang="en-US" i="1" dirty="0" smtClean="0"/>
              <a:t>K </a:t>
            </a:r>
            <a:r>
              <a:rPr lang="en-US" dirty="0" smtClean="0"/>
              <a:t>ranging from 1 to 100</a:t>
            </a:r>
            <a:r>
              <a:rPr lang="en-US" i="1" dirty="0" smtClean="0"/>
              <a:t> </a:t>
            </a:r>
            <a:endParaRPr lang="he-IL" i="1" dirty="0"/>
          </a:p>
        </p:txBody>
      </p:sp>
      <p:graphicFrame>
        <p:nvGraphicFramePr>
          <p:cNvPr id="98306" name="Object 2"/>
          <p:cNvGraphicFramePr>
            <a:graphicFrameLocks noChangeAspect="1"/>
          </p:cNvGraphicFramePr>
          <p:nvPr/>
        </p:nvGraphicFramePr>
        <p:xfrm>
          <a:off x="3133725" y="2743200"/>
          <a:ext cx="2581275" cy="800100"/>
        </p:xfrm>
        <a:graphic>
          <a:graphicData uri="http://schemas.openxmlformats.org/presentationml/2006/ole">
            <p:oleObj spid="_x0000_s98306" name="Equation" r:id="rId3" imgW="1143000" imgH="355320" progId="">
              <p:embed/>
            </p:oleObj>
          </a:graphicData>
        </a:graphic>
      </p:graphicFrame>
      <p:graphicFrame>
        <p:nvGraphicFramePr>
          <p:cNvPr id="98307" name="Object 3"/>
          <p:cNvGraphicFramePr>
            <a:graphicFrameLocks noChangeAspect="1"/>
          </p:cNvGraphicFramePr>
          <p:nvPr/>
        </p:nvGraphicFramePr>
        <p:xfrm>
          <a:off x="914400" y="3592285"/>
          <a:ext cx="3733800" cy="949942"/>
        </p:xfrm>
        <a:graphic>
          <a:graphicData uri="http://schemas.openxmlformats.org/presentationml/2006/ole">
            <p:oleObj spid="_x0000_s98307" name="Equation" r:id="rId4" imgW="1790640" imgH="457200" progId="">
              <p:embed/>
            </p:oleObj>
          </a:graphicData>
        </a:graphic>
      </p:graphicFrame>
      <p:graphicFrame>
        <p:nvGraphicFramePr>
          <p:cNvPr id="98309" name="Object 5"/>
          <p:cNvGraphicFramePr>
            <a:graphicFrameLocks noChangeAspect="1"/>
          </p:cNvGraphicFramePr>
          <p:nvPr/>
        </p:nvGraphicFramePr>
        <p:xfrm>
          <a:off x="932544" y="4595586"/>
          <a:ext cx="373062" cy="342900"/>
        </p:xfrm>
        <a:graphic>
          <a:graphicData uri="http://schemas.openxmlformats.org/presentationml/2006/ole">
            <p:oleObj spid="_x0000_s98309" name="Equation" r:id="rId5" imgW="164880" imgH="152280" progId="">
              <p:embed/>
            </p:oleObj>
          </a:graphicData>
        </a:graphic>
      </p:graphicFrame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8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8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98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Experiments – bound calculation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   and     cannot be neglected.</a:t>
            </a:r>
          </a:p>
          <a:p>
            <a:r>
              <a:rPr lang="en-US" dirty="0" smtClean="0"/>
              <a:t>    is predicted using                           .</a:t>
            </a:r>
          </a:p>
          <a:p>
            <a:r>
              <a:rPr lang="en-US" dirty="0" smtClean="0"/>
              <a:t>     is estimated using the statistics of the signal </a:t>
            </a:r>
            <a:r>
              <a:rPr lang="en-US" i="1" dirty="0" smtClean="0"/>
              <a:t>x</a:t>
            </a:r>
            <a:r>
              <a:rPr lang="en-US" i="1" baseline="30000" dirty="0" smtClean="0"/>
              <a:t>*</a:t>
            </a:r>
          </a:p>
          <a:p>
            <a:endParaRPr lang="en-US" i="1" baseline="30000" dirty="0" smtClean="0"/>
          </a:p>
          <a:p>
            <a:endParaRPr lang="en-US" i="1" baseline="30000" dirty="0" smtClean="0"/>
          </a:p>
          <a:p>
            <a:endParaRPr lang="en-US" i="1" baseline="30000" dirty="0" smtClean="0"/>
          </a:p>
          <a:p>
            <a:r>
              <a:rPr lang="en-US" dirty="0" smtClean="0"/>
              <a:t>The noise term is calculated as in the previous experiment.</a:t>
            </a:r>
          </a:p>
        </p:txBody>
      </p:sp>
      <p:graphicFrame>
        <p:nvGraphicFramePr>
          <p:cNvPr id="43010" name="Object 2"/>
          <p:cNvGraphicFramePr>
            <a:graphicFrameLocks noChangeAspect="1"/>
          </p:cNvGraphicFramePr>
          <p:nvPr/>
        </p:nvGraphicFramePr>
        <p:xfrm>
          <a:off x="838200" y="2322739"/>
          <a:ext cx="303213" cy="358775"/>
        </p:xfrm>
        <a:graphic>
          <a:graphicData uri="http://schemas.openxmlformats.org/presentationml/2006/ole">
            <p:oleObj spid="_x0000_s99330" name="Equation" r:id="rId3" imgW="139680" imgH="164880" progId="">
              <p:embed/>
            </p:oleObj>
          </a:graphicData>
        </a:graphic>
      </p:graphicFrame>
      <p:graphicFrame>
        <p:nvGraphicFramePr>
          <p:cNvPr id="99336" name="Object 8"/>
          <p:cNvGraphicFramePr>
            <a:graphicFrameLocks noChangeAspect="1"/>
          </p:cNvGraphicFramePr>
          <p:nvPr/>
        </p:nvGraphicFramePr>
        <p:xfrm>
          <a:off x="1948542" y="2403702"/>
          <a:ext cx="274637" cy="303212"/>
        </p:xfrm>
        <a:graphic>
          <a:graphicData uri="http://schemas.openxmlformats.org/presentationml/2006/ole">
            <p:oleObj spid="_x0000_s99336" name="Equation" r:id="rId4" imgW="126720" imgH="139680" progId="">
              <p:embed/>
            </p:oleObj>
          </a:graphicData>
        </a:graphic>
      </p:graphicFrame>
      <p:graphicFrame>
        <p:nvGraphicFramePr>
          <p:cNvPr id="99337" name="Object 9"/>
          <p:cNvGraphicFramePr>
            <a:graphicFrameLocks noChangeAspect="1"/>
          </p:cNvGraphicFramePr>
          <p:nvPr/>
        </p:nvGraphicFramePr>
        <p:xfrm>
          <a:off x="886507" y="2853645"/>
          <a:ext cx="274637" cy="303213"/>
        </p:xfrm>
        <a:graphic>
          <a:graphicData uri="http://schemas.openxmlformats.org/presentationml/2006/ole">
            <p:oleObj spid="_x0000_s99337" name="Equation" r:id="rId5" imgW="126720" imgH="139680" progId="">
              <p:embed/>
            </p:oleObj>
          </a:graphicData>
        </a:graphic>
      </p:graphicFrame>
      <p:graphicFrame>
        <p:nvGraphicFramePr>
          <p:cNvPr id="99338" name="Object 10"/>
          <p:cNvGraphicFramePr>
            <a:graphicFrameLocks noChangeAspect="1"/>
          </p:cNvGraphicFramePr>
          <p:nvPr/>
        </p:nvGraphicFramePr>
        <p:xfrm>
          <a:off x="4071258" y="2681514"/>
          <a:ext cx="2308225" cy="604837"/>
        </p:xfrm>
        <a:graphic>
          <a:graphicData uri="http://schemas.openxmlformats.org/presentationml/2006/ole">
            <p:oleObj spid="_x0000_s99338" name="Equation" r:id="rId6" imgW="1066680" imgH="279360" progId="">
              <p:embed/>
            </p:oleObj>
          </a:graphicData>
        </a:graphic>
      </p:graphicFrame>
      <p:graphicFrame>
        <p:nvGraphicFramePr>
          <p:cNvPr id="99339" name="Object 11"/>
          <p:cNvGraphicFramePr>
            <a:graphicFrameLocks noChangeAspect="1"/>
          </p:cNvGraphicFramePr>
          <p:nvPr/>
        </p:nvGraphicFramePr>
        <p:xfrm>
          <a:off x="914400" y="3267528"/>
          <a:ext cx="303213" cy="358775"/>
        </p:xfrm>
        <a:graphic>
          <a:graphicData uri="http://schemas.openxmlformats.org/presentationml/2006/ole">
            <p:oleObj spid="_x0000_s99339" name="Equation" r:id="rId7" imgW="139680" imgH="164880" progId="">
              <p:embed/>
            </p:oleObj>
          </a:graphicData>
        </a:graphic>
      </p:graphicFrame>
      <p:graphicFrame>
        <p:nvGraphicFramePr>
          <p:cNvPr id="99340" name="Object 12"/>
          <p:cNvGraphicFramePr>
            <a:graphicFrameLocks noChangeAspect="1"/>
          </p:cNvGraphicFramePr>
          <p:nvPr/>
        </p:nvGraphicFramePr>
        <p:xfrm>
          <a:off x="1992313" y="3553733"/>
          <a:ext cx="4725987" cy="1127125"/>
        </p:xfrm>
        <a:graphic>
          <a:graphicData uri="http://schemas.openxmlformats.org/presentationml/2006/ole">
            <p:oleObj spid="_x0000_s99340" name="Equation" r:id="rId8" imgW="2184120" imgH="520560" progId="">
              <p:embed/>
            </p:oleObj>
          </a:graphicData>
        </a:graphic>
      </p:graphicFrame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3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99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99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99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9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99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FLIHT parameter selection</a:t>
            </a:r>
            <a:endParaRPr lang="en-US" dirty="0"/>
          </a:p>
        </p:txBody>
      </p:sp>
      <p:pic>
        <p:nvPicPr>
          <p:cNvPr id="10035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2133600"/>
            <a:ext cx="6248400" cy="4351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Sparse recovery algorithms obtain great recovery under RIP conditions. </a:t>
            </a:r>
          </a:p>
          <a:p>
            <a:r>
              <a:rPr lang="en-US" dirty="0" smtClean="0"/>
              <a:t>Using </a:t>
            </a:r>
            <a:r>
              <a:rPr lang="en-US" dirty="0" smtClean="0"/>
              <a:t>online information can improve the </a:t>
            </a:r>
            <a:r>
              <a:rPr lang="en-US" dirty="0" smtClean="0"/>
              <a:t>prediction of performance.</a:t>
            </a:r>
            <a:endParaRPr lang="en-US" dirty="0" smtClean="0"/>
          </a:p>
          <a:p>
            <a:r>
              <a:rPr lang="en-US" dirty="0" smtClean="0"/>
              <a:t>This can be used for parameter selection for those </a:t>
            </a:r>
            <a:r>
              <a:rPr lang="en-US" dirty="0" smtClean="0"/>
              <a:t>algorithms, e.g., </a:t>
            </a:r>
            <a:r>
              <a:rPr lang="en-US" dirty="0" smtClean="0"/>
              <a:t>while working with compressible signals.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Questions?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Sparse approximation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9424"/>
            <a:ext cx="7620000" cy="4325112"/>
          </a:xfrm>
        </p:spPr>
        <p:txBody>
          <a:bodyPr/>
          <a:lstStyle/>
          <a:p>
            <a:r>
              <a:rPr lang="en-US" dirty="0" smtClean="0"/>
              <a:t>Bound the Root Mean Squared Error: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We will first bound it from below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After some definitions…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8" name="Picture 7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/>
          <a:stretch>
            <a:fillRect/>
          </a:stretch>
        </p:blipFill>
        <p:spPr bwMode="auto">
          <a:xfrm>
            <a:off x="3429000" y="3200400"/>
            <a:ext cx="1846015" cy="482600"/>
          </a:xfrm>
          <a:prstGeom prst="rect">
            <a:avLst/>
          </a:prstGeom>
          <a:noFill/>
          <a:ln/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Restricted </a:t>
            </a:r>
            <a:r>
              <a:rPr lang="en-US" dirty="0" err="1" smtClean="0"/>
              <a:t>Isometry</a:t>
            </a:r>
            <a:r>
              <a:rPr lang="en-US" dirty="0" smtClean="0"/>
              <a:t> Property (RIP)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say that a matrix     satisfies the Restricted </a:t>
            </a:r>
            <a:r>
              <a:rPr lang="en-US" dirty="0" err="1" smtClean="0"/>
              <a:t>Isometry</a:t>
            </a:r>
            <a:r>
              <a:rPr lang="en-US" dirty="0" smtClean="0"/>
              <a:t> Property (RIP)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smtClean="0"/>
              <a:t>for all K-sparse vectors </a:t>
            </a:r>
            <a:r>
              <a:rPr lang="en-US" i="1" dirty="0" smtClean="0"/>
              <a:t>x</a:t>
            </a:r>
            <a:r>
              <a:rPr lang="en-US" dirty="0" smtClean="0"/>
              <a:t>.</a:t>
            </a:r>
            <a:endParaRPr lang="en-US" dirty="0"/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2057400" y="3733800"/>
          <a:ext cx="5151437" cy="936625"/>
        </p:xfrm>
        <a:graphic>
          <a:graphicData uri="http://schemas.openxmlformats.org/presentationml/2006/ole">
            <p:oleObj spid="_x0000_s107522" name="Equation" r:id="rId3" imgW="1536480" imgH="279360" progId="">
              <p:embed/>
            </p:oleObj>
          </a:graphicData>
        </a:graphic>
      </p:graphicFrame>
      <p:graphicFrame>
        <p:nvGraphicFramePr>
          <p:cNvPr id="57348" name="Object 4"/>
          <p:cNvGraphicFramePr>
            <a:graphicFrameLocks noChangeAspect="1"/>
          </p:cNvGraphicFramePr>
          <p:nvPr/>
        </p:nvGraphicFramePr>
        <p:xfrm>
          <a:off x="4163841" y="2356022"/>
          <a:ext cx="371475" cy="342900"/>
        </p:xfrm>
        <a:graphic>
          <a:graphicData uri="http://schemas.openxmlformats.org/presentationml/2006/ole">
            <p:oleObj spid="_x0000_s107523" name="Equation" r:id="rId4" imgW="164880" imgH="152280" progId="">
              <p:embed/>
            </p:oleObj>
          </a:graphicData>
        </a:graphic>
      </p:graphicFrame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7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Oracle reconstruction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least squares oracle estimator is: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It has a full knowledge of the support of </a:t>
            </a:r>
          </a:p>
          <a:p>
            <a:r>
              <a:rPr lang="en-US" dirty="0" smtClean="0"/>
              <a:t>       is a vector with the </a:t>
            </a:r>
            <a:r>
              <a:rPr lang="en-US" i="1" dirty="0" smtClean="0"/>
              <a:t>K</a:t>
            </a:r>
            <a:r>
              <a:rPr lang="en-US" dirty="0" smtClean="0"/>
              <a:t> largest elements of </a:t>
            </a:r>
            <a:r>
              <a:rPr lang="en-US" i="1" dirty="0" smtClean="0"/>
              <a:t>x</a:t>
            </a:r>
            <a:r>
              <a:rPr lang="en-US" i="1" baseline="30000" dirty="0" smtClean="0"/>
              <a:t>*</a:t>
            </a:r>
          </a:p>
          <a:p>
            <a:r>
              <a:rPr lang="en-US" dirty="0" smtClean="0"/>
              <a:t>       is the </a:t>
            </a:r>
            <a:r>
              <a:rPr lang="en-US" dirty="0" err="1" smtClean="0"/>
              <a:t>submatrix</a:t>
            </a:r>
            <a:r>
              <a:rPr lang="en-US" dirty="0" smtClean="0"/>
              <a:t> of      that contains the columns in the support of </a:t>
            </a:r>
            <a:endParaRPr lang="en-US" i="1" baseline="-25000" dirty="0" smtClean="0"/>
          </a:p>
          <a:p>
            <a:pPr>
              <a:buNone/>
            </a:pPr>
            <a:endParaRPr lang="en-US" i="1" baseline="30000" dirty="0" smtClean="0"/>
          </a:p>
          <a:p>
            <a:endParaRPr lang="en-US" dirty="0" smtClean="0"/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2971800" y="2811291"/>
          <a:ext cx="2495550" cy="846138"/>
        </p:xfrm>
        <a:graphic>
          <a:graphicData uri="http://schemas.openxmlformats.org/presentationml/2006/ole">
            <p:oleObj spid="_x0000_s6146" name="Equation" r:id="rId3" imgW="825480" imgH="279360" progId="">
              <p:embed/>
            </p:oleObj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7180906" y="3594229"/>
          <a:ext cx="517900" cy="654865"/>
        </p:xfrm>
        <a:graphic>
          <a:graphicData uri="http://schemas.openxmlformats.org/presentationml/2006/ole">
            <p:oleObj spid="_x0000_s6148" name="Equation" r:id="rId4" imgW="190440" imgH="241200" progId="">
              <p:embed/>
            </p:oleObj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914400" y="4032550"/>
          <a:ext cx="487451" cy="615650"/>
        </p:xfrm>
        <a:graphic>
          <a:graphicData uri="http://schemas.openxmlformats.org/presentationml/2006/ole">
            <p:oleObj spid="_x0000_s6150" name="Equation" r:id="rId5" imgW="190440" imgH="241200" progId="">
              <p:embed/>
            </p:oleObj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847099" y="4535788"/>
          <a:ext cx="676901" cy="645812"/>
        </p:xfrm>
        <a:graphic>
          <a:graphicData uri="http://schemas.openxmlformats.org/presentationml/2006/ole">
            <p:oleObj spid="_x0000_s6151" name="Equation" r:id="rId6" imgW="279360" imgH="266400" progId="">
              <p:embed/>
            </p:oleObj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4477695" y="4673257"/>
          <a:ext cx="405578" cy="374049"/>
        </p:xfrm>
        <a:graphic>
          <a:graphicData uri="http://schemas.openxmlformats.org/presentationml/2006/ole">
            <p:oleObj spid="_x0000_s6152" name="Equation" r:id="rId7" imgW="164880" imgH="152280" progId="">
              <p:embed/>
            </p:oleObj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5020148" y="4971106"/>
          <a:ext cx="482662" cy="609600"/>
        </p:xfrm>
        <a:graphic>
          <a:graphicData uri="http://schemas.openxmlformats.org/presentationml/2006/ole">
            <p:oleObj spid="_x0000_s6153" name="Equation" r:id="rId8" imgW="190440" imgH="241200" progId="">
              <p:embed/>
            </p:oleObj>
          </a:graphicData>
        </a:graphic>
      </p:graphicFrame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Oracle reconstruction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oracle error is bounded by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where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                                                                      is the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irrecoverable energy</a:t>
            </a:r>
            <a:endParaRPr lang="en-US" dirty="0"/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1962150" y="2438400"/>
          <a:ext cx="5410200" cy="1485900"/>
        </p:xfrm>
        <a:graphic>
          <a:graphicData uri="http://schemas.openxmlformats.org/presentationml/2006/ole">
            <p:oleObj spid="_x0000_s58371" name="Equation" r:id="rId4" imgW="1803240" imgH="495000" progId="">
              <p:embed/>
            </p:oleObj>
          </a:graphicData>
        </a:graphic>
      </p:graphicFrame>
      <p:graphicFrame>
        <p:nvGraphicFramePr>
          <p:cNvPr id="58372" name="Object 4"/>
          <p:cNvGraphicFramePr>
            <a:graphicFrameLocks noChangeAspect="1"/>
          </p:cNvGraphicFramePr>
          <p:nvPr/>
        </p:nvGraphicFramePr>
        <p:xfrm>
          <a:off x="1695450" y="3848100"/>
          <a:ext cx="5753100" cy="952500"/>
        </p:xfrm>
        <a:graphic>
          <a:graphicData uri="http://schemas.openxmlformats.org/presentationml/2006/ole">
            <p:oleObj spid="_x0000_s58372" name="Equation" r:id="rId5" imgW="1917360" imgH="317160" progId="">
              <p:embed/>
            </p:oleObj>
          </a:graphicData>
        </a:graphic>
      </p:graphicFrame>
      <p:graphicFrame>
        <p:nvGraphicFramePr>
          <p:cNvPr id="58373" name="Object 5"/>
          <p:cNvGraphicFramePr>
            <a:graphicFrameLocks noChangeAspect="1"/>
          </p:cNvGraphicFramePr>
          <p:nvPr/>
        </p:nvGraphicFramePr>
        <p:xfrm>
          <a:off x="1676400" y="4572000"/>
          <a:ext cx="5791200" cy="1257300"/>
        </p:xfrm>
        <a:graphic>
          <a:graphicData uri="http://schemas.openxmlformats.org/presentationml/2006/ole">
            <p:oleObj spid="_x0000_s58373" name="Equation" r:id="rId6" imgW="1930320" imgH="419040" progId="">
              <p:embed/>
            </p:oleObj>
          </a:graphicData>
        </a:graphic>
      </p:graphicFrame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648200" y="6488668"/>
            <a:ext cx="45207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[</a:t>
            </a:r>
            <a:r>
              <a:rPr lang="en-US" dirty="0" err="1" smtClean="0"/>
              <a:t>Blumensath</a:t>
            </a:r>
            <a:r>
              <a:rPr lang="en-US" dirty="0" smtClean="0"/>
              <a:t> and Davies; </a:t>
            </a:r>
            <a:r>
              <a:rPr lang="en-US" dirty="0" err="1" smtClean="0"/>
              <a:t>Giryes</a:t>
            </a:r>
            <a:r>
              <a:rPr lang="en-US" dirty="0" smtClean="0"/>
              <a:t> and </a:t>
            </a:r>
            <a:r>
              <a:rPr lang="en-US" dirty="0" err="1" smtClean="0"/>
              <a:t>Elad</a:t>
            </a:r>
            <a:r>
              <a:rPr lang="en-US" dirty="0" smtClean="0"/>
              <a:t>]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Exhaustive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direct solution is achieved by solving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This problem is NP hard</a:t>
            </a:r>
          </a:p>
          <a:p>
            <a:r>
              <a:rPr lang="en-US" dirty="0" smtClean="0"/>
              <a:t>In the exact </a:t>
            </a:r>
            <a:r>
              <a:rPr lang="en-US" i="1" dirty="0" smtClean="0"/>
              <a:t>K</a:t>
            </a:r>
            <a:r>
              <a:rPr lang="en-US" dirty="0" smtClean="0"/>
              <a:t>-spare case its error is of order the oracle error with a factor of              </a:t>
            </a:r>
            <a:r>
              <a:rPr lang="en-US" dirty="0" smtClean="0">
                <a:solidFill>
                  <a:schemeClr val="accent6"/>
                </a:solidFill>
              </a:rPr>
              <a:t>[</a:t>
            </a:r>
            <a:r>
              <a:rPr lang="en-US" dirty="0" err="1" smtClean="0">
                <a:solidFill>
                  <a:schemeClr val="accent6"/>
                </a:solidFill>
              </a:rPr>
              <a:t>Candes</a:t>
            </a:r>
            <a:r>
              <a:rPr lang="en-US" dirty="0" smtClean="0">
                <a:solidFill>
                  <a:schemeClr val="accent6"/>
                </a:solidFill>
              </a:rPr>
              <a:t>, 2006]</a:t>
            </a:r>
            <a:r>
              <a:rPr lang="en-US" dirty="0" smtClean="0"/>
              <a:t>:</a:t>
            </a:r>
            <a:endParaRPr lang="en-US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984250" y="2971800"/>
          <a:ext cx="6089650" cy="979488"/>
        </p:xfrm>
        <a:graphic>
          <a:graphicData uri="http://schemas.openxmlformats.org/presentationml/2006/ole">
            <p:oleObj spid="_x0000_s2050" name="Equation" r:id="rId3" imgW="1815840" imgH="291960" progId="">
              <p:embed/>
            </p:oleObj>
          </a:graphicData>
        </a:graphic>
      </p:graphicFrame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2349500" y="5673725"/>
          <a:ext cx="4492625" cy="827088"/>
        </p:xfrm>
        <a:graphic>
          <a:graphicData uri="http://schemas.openxmlformats.org/presentationml/2006/ole">
            <p:oleObj spid="_x0000_s2051" name="Equation" r:id="rId4" imgW="1587240" imgH="291960" progId="">
              <p:embed/>
            </p:oleObj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5267325" y="4995862"/>
          <a:ext cx="1133475" cy="566738"/>
        </p:xfrm>
        <a:graphic>
          <a:graphicData uri="http://schemas.openxmlformats.org/presentationml/2006/ole">
            <p:oleObj spid="_x0000_s2052" name="Equation" r:id="rId5" imgW="507960" imgH="2538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/>
                </a:solidFill>
              </a:rPr>
              <a:t>The sparse approximation problem</a:t>
            </a:r>
          </a:p>
          <a:p>
            <a:r>
              <a:rPr lang="en-US" b="1" dirty="0" smtClean="0"/>
              <a:t>Algorithms and pre-run guarantees</a:t>
            </a:r>
          </a:p>
          <a:p>
            <a:r>
              <a:rPr lang="en-US" dirty="0" smtClean="0">
                <a:solidFill>
                  <a:schemeClr val="bg2"/>
                </a:solidFill>
              </a:rPr>
              <a:t>Online performance guarantees</a:t>
            </a:r>
          </a:p>
          <a:p>
            <a:r>
              <a:rPr lang="en-US" dirty="0" smtClean="0">
                <a:solidFill>
                  <a:schemeClr val="bg2"/>
                </a:solidFill>
              </a:rPr>
              <a:t>Performance bound</a:t>
            </a:r>
          </a:p>
          <a:p>
            <a:r>
              <a:rPr lang="en-US" dirty="0" smtClean="0">
                <a:solidFill>
                  <a:schemeClr val="bg2"/>
                </a:solidFill>
              </a:rPr>
              <a:t>Parameter selection</a:t>
            </a:r>
          </a:p>
          <a:p>
            <a:endParaRPr lang="en-US" dirty="0" smtClean="0">
              <a:solidFill>
                <a:schemeClr val="bg2"/>
              </a:solidFill>
            </a:endParaRPr>
          </a:p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begin{document}&#10;$\|x^*-\widehat{x}\|_2$&#10;\end{document}&#10;"/>
  <p:tag name="FILENAME" val="TP_tmp"/>
  <p:tag name="FORMAT" val="png16m"/>
  <p:tag name="RES" val="1200"/>
  <p:tag name="BLEND" val="0"/>
  <p:tag name="TRANSPARENT" val="0"/>
  <p:tag name="TBUG" val="0"/>
  <p:tag name="ALLOWFS" val="0"/>
  <p:tag name="ORIGWIDTH" val="42"/>
  <p:tag name="PICTUREFILESIZE" val="273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begin{document}&#10;Symmetric RIP: $(1-\delta_K)\|x\|_2^2 \le \|\Phi x\|_2^2 \le (1+\delta_K)\|x\|_2^2$&#10;\end{document}&#10;"/>
  <p:tag name="FILENAME" val="TP_tmp"/>
  <p:tag name="FORMAT" val="png16m"/>
  <p:tag name="RES" val="1200"/>
  <p:tag name="BLEND" val="0"/>
  <p:tag name="TRANSPARENT" val="0"/>
  <p:tag name="TBUG" val="0"/>
  <p:tag name="ALLOWFS" val="0"/>
  <p:tag name="ORIGWIDTH" val="241"/>
  <p:tag name="PICTUREFILESIZE" val="1342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begin{document}&#10;Useful for IHT-like algorithms.&#10;\end{document}&#10;"/>
  <p:tag name="FILENAME" val="TP_tmp"/>
  <p:tag name="FORMAT" val="png16m"/>
  <p:tag name="RES" val="1200"/>
  <p:tag name="BLEND" val="0"/>
  <p:tag name="TRANSPARENT" val="0"/>
  <p:tag name="TBUG" val="0"/>
  <p:tag name="ALLOWFS" val="0"/>
  <p:tag name="ORIGWIDTH" val="134"/>
  <p:tag name="PICTUREFILESIZE" val="681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begin{document}&#10;wp. $1-{\rm e}^{-t}$&#10;\end{document}&#10;"/>
  <p:tag name="FILENAME" val="TP_tmp"/>
  <p:tag name="FORMAT" val="png16m"/>
  <p:tag name="RES" val="1200"/>
  <p:tag name="BLEND" val="0"/>
  <p:tag name="TRANSPARENT" val="0"/>
  <p:tag name="TBUG" val="0"/>
  <p:tag name="ALLOWFS" val="0"/>
  <p:tag name="ORIGWIDTH" val="52"/>
  <p:tag name="PICTUREFILESIZE" val="2719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1917</TotalTime>
  <Words>1359</Words>
  <Application>Microsoft Office PowerPoint</Application>
  <PresentationFormat>On-screen Show (4:3)</PresentationFormat>
  <Paragraphs>259</Paragraphs>
  <Slides>34</Slides>
  <Notes>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6" baseType="lpstr">
      <vt:lpstr>Urban</vt:lpstr>
      <vt:lpstr>Equation</vt:lpstr>
      <vt:lpstr>Online Performance Guarantees for Sparse Recovery</vt:lpstr>
      <vt:lpstr>Agenda</vt:lpstr>
      <vt:lpstr>Sparse approximation</vt:lpstr>
      <vt:lpstr>Sparse approximation</vt:lpstr>
      <vt:lpstr>Restricted Isometry Property (RIP)</vt:lpstr>
      <vt:lpstr>Oracle reconstruction</vt:lpstr>
      <vt:lpstr>Oracle reconstruction</vt:lpstr>
      <vt:lpstr>Exhaustive solution</vt:lpstr>
      <vt:lpstr>Agenda</vt:lpstr>
      <vt:lpstr>Approximation algorithms</vt:lpstr>
      <vt:lpstr>Approximation algorithms</vt:lpstr>
      <vt:lpstr>Pre-run guarantees</vt:lpstr>
      <vt:lpstr>Pre-run guarantees</vt:lpstr>
      <vt:lpstr>Agenda</vt:lpstr>
      <vt:lpstr>What we have till now?</vt:lpstr>
      <vt:lpstr>Some notation (again)</vt:lpstr>
      <vt:lpstr>Online bound 1 (assumed sparsity)</vt:lpstr>
      <vt:lpstr>Online bound 2 </vt:lpstr>
      <vt:lpstr>Concentration-of-measure</vt:lpstr>
      <vt:lpstr>So how what we can do with these bounds?</vt:lpstr>
      <vt:lpstr>Agenda</vt:lpstr>
      <vt:lpstr>FLIHT method</vt:lpstr>
      <vt:lpstr>FISTA method</vt:lpstr>
      <vt:lpstr>Experiments - setup</vt:lpstr>
      <vt:lpstr>Experiments – bounds calculation</vt:lpstr>
      <vt:lpstr>FLIHT bound</vt:lpstr>
      <vt:lpstr>FISTA bound</vt:lpstr>
      <vt:lpstr>Agenda</vt:lpstr>
      <vt:lpstr>Recovering compressible signals</vt:lpstr>
      <vt:lpstr>Experiment- setup</vt:lpstr>
      <vt:lpstr>Experiments – bound calculation</vt:lpstr>
      <vt:lpstr>FLIHT parameter selection</vt:lpstr>
      <vt:lpstr>Conclusion</vt:lpstr>
      <vt:lpstr>Questions?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Near-Oracle Performance Guarantees for Greedy-Like Methods</dc:title>
  <dc:creator/>
  <cp:lastModifiedBy>Cevher</cp:lastModifiedBy>
  <cp:revision>262</cp:revision>
  <dcterms:created xsi:type="dcterms:W3CDTF">2006-08-16T00:00:00Z</dcterms:created>
  <dcterms:modified xsi:type="dcterms:W3CDTF">2011-05-27T07:05:31Z</dcterms:modified>
</cp:coreProperties>
</file>