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notesSlides/notesSlide63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317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notesSlides/notesSlide60.xml" ContentType="application/vnd.openxmlformats-officedocument.presentationml.notesSlide+xml"/>
  <Override PartName="/ppt/tags/tag336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notesSlides/notesSlide54.xml" ContentType="application/vnd.openxmlformats-officedocument.presentationml.notesSlide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notesSlides/notesSlide48.xml" ContentType="application/vnd.openxmlformats-officedocument.presentationml.notesSlide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62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notesSlides/notesSlide51.xml" ContentType="application/vnd.openxmlformats-officedocument.presentationml.notesSlide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tags/tag316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notesSlides/notesSlide45.xml" ContentType="application/vnd.openxmlformats-officedocument.presentationml.notesSlide+xml"/>
  <Override PartName="/ppt/tags/tag281.xml" ContentType="application/vnd.openxmlformats-officedocument.presentationml.tags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notesSlides/notesSlide39.xml" ContentType="application/vnd.openxmlformats-officedocument.presentationml.notes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notesSlides/notesSlide53.xml" ContentType="application/vnd.openxmlformats-officedocument.presentationml.notesSlide+xml"/>
  <Override PartName="/ppt/tags/tag32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42.xml" ContentType="application/vnd.openxmlformats-officedocument.presentationml.notesSlide+xml"/>
  <Override PartName="/ppt/tags/tag318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notesSlides/notesSlide47.xml" ContentType="application/vnd.openxmlformats-officedocument.presentationml.notesSlide+xml"/>
  <Override PartName="/ppt/tags/tag283.xml" ContentType="application/vnd.openxmlformats-officedocument.presentationml.tags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notesSlides/notesSlide6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notesSlides/notesSlide50.xml" ContentType="application/vnd.openxmlformats-officedocument.presentationml.notesSlide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notesSlides/notesSlide49.xml" ContentType="application/vnd.openxmlformats-officedocument.presentationml.notesSlide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notesSlides/notesSlide52.xml" ContentType="application/vnd.openxmlformats-officedocument.presentationml.notesSlide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notesSlides/notesSlide46.xml" ContentType="application/vnd.openxmlformats-officedocument.presentationml.notesSlide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notesSlides/notesSlide43.xml" ContentType="application/vnd.openxmlformats-officedocument.presentationml.notesSlide+xml"/>
  <Override PartName="/ppt/tags/tag319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</p:sldMasterIdLst>
  <p:notesMasterIdLst>
    <p:notesMasterId r:id="rId69"/>
  </p:notesMasterIdLst>
  <p:sldIdLst>
    <p:sldId id="684" r:id="rId3"/>
    <p:sldId id="688" r:id="rId4"/>
    <p:sldId id="749" r:id="rId5"/>
    <p:sldId id="732" r:id="rId6"/>
    <p:sldId id="689" r:id="rId7"/>
    <p:sldId id="735" r:id="rId8"/>
    <p:sldId id="750" r:id="rId9"/>
    <p:sldId id="752" r:id="rId10"/>
    <p:sldId id="695" r:id="rId11"/>
    <p:sldId id="664" r:id="rId12"/>
    <p:sldId id="698" r:id="rId13"/>
    <p:sldId id="662" r:id="rId14"/>
    <p:sldId id="653" r:id="rId15"/>
    <p:sldId id="655" r:id="rId16"/>
    <p:sldId id="656" r:id="rId17"/>
    <p:sldId id="658" r:id="rId18"/>
    <p:sldId id="657" r:id="rId19"/>
    <p:sldId id="661" r:id="rId20"/>
    <p:sldId id="660" r:id="rId21"/>
    <p:sldId id="670" r:id="rId22"/>
    <p:sldId id="707" r:id="rId23"/>
    <p:sldId id="742" r:id="rId24"/>
    <p:sldId id="743" r:id="rId25"/>
    <p:sldId id="746" r:id="rId26"/>
    <p:sldId id="748" r:id="rId27"/>
    <p:sldId id="803" r:id="rId28"/>
    <p:sldId id="751" r:id="rId29"/>
    <p:sldId id="754" r:id="rId30"/>
    <p:sldId id="744" r:id="rId31"/>
    <p:sldId id="756" r:id="rId32"/>
    <p:sldId id="757" r:id="rId33"/>
    <p:sldId id="759" r:id="rId34"/>
    <p:sldId id="763" r:id="rId35"/>
    <p:sldId id="801" r:id="rId36"/>
    <p:sldId id="806" r:id="rId37"/>
    <p:sldId id="805" r:id="rId38"/>
    <p:sldId id="764" r:id="rId39"/>
    <p:sldId id="760" r:id="rId40"/>
    <p:sldId id="739" r:id="rId41"/>
    <p:sldId id="804" r:id="rId42"/>
    <p:sldId id="827" r:id="rId43"/>
    <p:sldId id="815" r:id="rId44"/>
    <p:sldId id="807" r:id="rId45"/>
    <p:sldId id="808" r:id="rId46"/>
    <p:sldId id="809" r:id="rId47"/>
    <p:sldId id="810" r:id="rId48"/>
    <p:sldId id="811" r:id="rId49"/>
    <p:sldId id="812" r:id="rId50"/>
    <p:sldId id="813" r:id="rId51"/>
    <p:sldId id="668" r:id="rId52"/>
    <p:sldId id="768" r:id="rId53"/>
    <p:sldId id="814" r:id="rId54"/>
    <p:sldId id="816" r:id="rId55"/>
    <p:sldId id="817" r:id="rId56"/>
    <p:sldId id="818" r:id="rId57"/>
    <p:sldId id="820" r:id="rId58"/>
    <p:sldId id="821" r:id="rId59"/>
    <p:sldId id="822" r:id="rId60"/>
    <p:sldId id="823" r:id="rId61"/>
    <p:sldId id="825" r:id="rId62"/>
    <p:sldId id="824" r:id="rId63"/>
    <p:sldId id="721" r:id="rId64"/>
    <p:sldId id="723" r:id="rId65"/>
    <p:sldId id="799" r:id="rId66"/>
    <p:sldId id="800" r:id="rId67"/>
    <p:sldId id="826" r:id="rId68"/>
  </p:sldIdLst>
  <p:sldSz cx="9144000" cy="6858000" type="screen4x3"/>
  <p:notesSz cx="7099300" cy="10234613"/>
  <p:embeddedFontLst>
    <p:embeddedFont>
      <p:font typeface="Calibri" pitchFamily="34" charset="0"/>
      <p:regular r:id="rId70"/>
      <p:bold r:id="rId71"/>
      <p:italic r:id="rId72"/>
      <p:boldItalic r:id="rId73"/>
    </p:embeddedFont>
    <p:embeddedFont>
      <p:font typeface="Trebuchet MS" pitchFamily="34" charset="0"/>
      <p:regular r:id="rId74"/>
      <p:bold r:id="rId75"/>
      <p:italic r:id="rId76"/>
      <p:boldItalic r:id="rId77"/>
    </p:embeddedFont>
    <p:embeddedFont>
      <p:font typeface="Verdana" pitchFamily="34" charset="0"/>
      <p:regular r:id="rId78"/>
      <p:bold r:id="rId79"/>
      <p:italic r:id="rId80"/>
      <p:boldItalic r:id="rId81"/>
    </p:embeddedFont>
    <p:embeddedFont>
      <p:font typeface="ＭＳ Ｐゴシック" pitchFamily="34" charset="-128"/>
      <p:regular r:id="rId82"/>
    </p:embeddedFont>
  </p:embeddedFontLst>
  <p:custDataLst>
    <p:tags r:id="rId8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679C"/>
    <a:srgbClr val="0D9AA1"/>
    <a:srgbClr val="036B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84833" autoAdjust="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18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7.fntdata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3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E8A8DEF-269C-4877-A56B-31BD891EF5E8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C17052-C2FB-4490-9516-1A95A8D64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8.xml"/><Relationship Id="rId7" Type="http://schemas.openxmlformats.org/officeDocument/2006/relationships/image" Target="../media/image28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3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39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31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44.xml"/><Relationship Id="rId10" Type="http://schemas.openxmlformats.org/officeDocument/2006/relationships/image" Target="../media/image30.png"/><Relationship Id="rId4" Type="http://schemas.openxmlformats.org/officeDocument/2006/relationships/tags" Target="../tags/tag43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0.png"/><Relationship Id="rId18" Type="http://schemas.openxmlformats.org/officeDocument/2006/relationships/image" Target="../media/image37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29.png"/><Relationship Id="rId17" Type="http://schemas.openxmlformats.org/officeDocument/2006/relationships/image" Target="../media/image36.png"/><Relationship Id="rId2" Type="http://schemas.openxmlformats.org/officeDocument/2006/relationships/tags" Target="../tags/tag46.xml"/><Relationship Id="rId16" Type="http://schemas.openxmlformats.org/officeDocument/2006/relationships/image" Target="../media/image35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8.png"/><Relationship Id="rId5" Type="http://schemas.openxmlformats.org/officeDocument/2006/relationships/tags" Target="../tags/tag49.xm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notesSlide" Target="../notesSlides/notesSlide15.xml"/><Relationship Id="rId18" Type="http://schemas.openxmlformats.org/officeDocument/2006/relationships/image" Target="../media/image34.png"/><Relationship Id="rId3" Type="http://schemas.openxmlformats.org/officeDocument/2006/relationships/tags" Target="../tags/tag55.xml"/><Relationship Id="rId21" Type="http://schemas.openxmlformats.org/officeDocument/2006/relationships/image" Target="../media/image36.png"/><Relationship Id="rId7" Type="http://schemas.openxmlformats.org/officeDocument/2006/relationships/tags" Target="../tags/tag5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1.png"/><Relationship Id="rId2" Type="http://schemas.openxmlformats.org/officeDocument/2006/relationships/tags" Target="../tags/tag54.xml"/><Relationship Id="rId16" Type="http://schemas.openxmlformats.org/officeDocument/2006/relationships/image" Target="../media/image30.png"/><Relationship Id="rId20" Type="http://schemas.openxmlformats.org/officeDocument/2006/relationships/image" Target="../media/image35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37.png"/><Relationship Id="rId5" Type="http://schemas.openxmlformats.org/officeDocument/2006/relationships/tags" Target="../tags/tag57.xml"/><Relationship Id="rId15" Type="http://schemas.openxmlformats.org/officeDocument/2006/relationships/image" Target="../media/image29.png"/><Relationship Id="rId23" Type="http://schemas.openxmlformats.org/officeDocument/2006/relationships/image" Target="../media/image39.png"/><Relationship Id="rId10" Type="http://schemas.openxmlformats.org/officeDocument/2006/relationships/tags" Target="../tags/tag62.xml"/><Relationship Id="rId19" Type="http://schemas.openxmlformats.org/officeDocument/2006/relationships/image" Target="../media/image33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28.png"/><Relationship Id="rId2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tags" Target="../tags/tag66.xml"/><Relationship Id="rId21" Type="http://schemas.openxmlformats.org/officeDocument/2006/relationships/image" Target="../media/image34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28.png"/><Relationship Id="rId25" Type="http://schemas.openxmlformats.org/officeDocument/2006/relationships/image" Target="../media/image43.png"/><Relationship Id="rId2" Type="http://schemas.openxmlformats.org/officeDocument/2006/relationships/tags" Target="../tags/tag65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29" Type="http://schemas.openxmlformats.org/officeDocument/2006/relationships/image" Target="../media/image46.jpe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6.png"/><Relationship Id="rId5" Type="http://schemas.openxmlformats.org/officeDocument/2006/relationships/tags" Target="../tags/tag68.xml"/><Relationship Id="rId15" Type="http://schemas.openxmlformats.org/officeDocument/2006/relationships/notesSlide" Target="../notesSlides/notesSlide16.xml"/><Relationship Id="rId23" Type="http://schemas.openxmlformats.org/officeDocument/2006/relationships/image" Target="../media/image35.png"/><Relationship Id="rId28" Type="http://schemas.openxmlformats.org/officeDocument/2006/relationships/image" Target="../media/image45.png"/><Relationship Id="rId10" Type="http://schemas.openxmlformats.org/officeDocument/2006/relationships/tags" Target="../tags/tag73.xml"/><Relationship Id="rId19" Type="http://schemas.openxmlformats.org/officeDocument/2006/relationships/image" Target="../media/image41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3.png"/><Relationship Id="rId27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79.xml"/><Relationship Id="rId7" Type="http://schemas.openxmlformats.org/officeDocument/2006/relationships/image" Target="../media/image48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82.xml"/><Relationship Id="rId7" Type="http://schemas.openxmlformats.org/officeDocument/2006/relationships/image" Target="../media/image49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7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85.xml"/><Relationship Id="rId7" Type="http://schemas.openxmlformats.org/officeDocument/2006/relationships/image" Target="../media/image4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2.jpeg"/><Relationship Id="rId4" Type="http://schemas.openxmlformats.org/officeDocument/2006/relationships/tags" Target="../tags/tag86.xm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3.xml"/><Relationship Id="rId16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89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5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tags" Target="../tags/tag91.xml"/><Relationship Id="rId10" Type="http://schemas.openxmlformats.org/officeDocument/2006/relationships/image" Target="../media/image55.png"/><Relationship Id="rId4" Type="http://schemas.openxmlformats.org/officeDocument/2006/relationships/tags" Target="../tags/tag90.xml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c/c3/Dora_Maar_Au_Chat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94.xml"/><Relationship Id="rId7" Type="http://schemas.openxmlformats.org/officeDocument/2006/relationships/image" Target="../media/image23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2.png"/><Relationship Id="rId4" Type="http://schemas.openxmlformats.org/officeDocument/2006/relationships/tags" Target="../tags/tag95.xml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55.png"/><Relationship Id="rId3" Type="http://schemas.openxmlformats.org/officeDocument/2006/relationships/tags" Target="../tags/tag98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62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tags" Target="../tags/tag100.xml"/><Relationship Id="rId10" Type="http://schemas.openxmlformats.org/officeDocument/2006/relationships/image" Target="../media/image63.png"/><Relationship Id="rId4" Type="http://schemas.openxmlformats.org/officeDocument/2006/relationships/tags" Target="../tags/tag99.xml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4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63.png"/><Relationship Id="rId17" Type="http://schemas.openxmlformats.org/officeDocument/2006/relationships/image" Target="../media/image55.png"/><Relationship Id="rId2" Type="http://schemas.openxmlformats.org/officeDocument/2006/relationships/tags" Target="../tags/tag102.xml"/><Relationship Id="rId16" Type="http://schemas.openxmlformats.org/officeDocument/2006/relationships/image" Target="../media/image6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60.png"/><Relationship Id="rId5" Type="http://schemas.openxmlformats.org/officeDocument/2006/relationships/tags" Target="../tags/tag105.xml"/><Relationship Id="rId15" Type="http://schemas.openxmlformats.org/officeDocument/2006/relationships/image" Target="../media/image61.png"/><Relationship Id="rId10" Type="http://schemas.openxmlformats.org/officeDocument/2006/relationships/image" Target="../media/image23.jpeg"/><Relationship Id="rId4" Type="http://schemas.openxmlformats.org/officeDocument/2006/relationships/tags" Target="../tags/tag104.xml"/><Relationship Id="rId9" Type="http://schemas.openxmlformats.org/officeDocument/2006/relationships/notesSlide" Target="../notesSlides/notesSlide25.xml"/><Relationship Id="rId1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110.xml"/><Relationship Id="rId7" Type="http://schemas.openxmlformats.org/officeDocument/2006/relationships/image" Target="../media/image66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66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13" Type="http://schemas.openxmlformats.org/officeDocument/2006/relationships/image" Target="../media/image73.png"/><Relationship Id="rId3" Type="http://schemas.openxmlformats.org/officeDocument/2006/relationships/tags" Target="../tags/tag115.xml"/><Relationship Id="rId7" Type="http://schemas.openxmlformats.org/officeDocument/2006/relationships/notesSlide" Target="../notesSlides/notesSlide28.xml"/><Relationship Id="rId12" Type="http://schemas.openxmlformats.org/officeDocument/2006/relationships/image" Target="../media/image72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tags" Target="../tags/tag117.xml"/><Relationship Id="rId10" Type="http://schemas.openxmlformats.org/officeDocument/2006/relationships/image" Target="../media/image70.png"/><Relationship Id="rId4" Type="http://schemas.openxmlformats.org/officeDocument/2006/relationships/tags" Target="../tags/tag116.xml"/><Relationship Id="rId9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1.png"/><Relationship Id="rId26" Type="http://schemas.openxmlformats.org/officeDocument/2006/relationships/image" Target="../media/image78.png"/><Relationship Id="rId3" Type="http://schemas.openxmlformats.org/officeDocument/2006/relationships/tags" Target="../tags/tag120.xml"/><Relationship Id="rId21" Type="http://schemas.openxmlformats.org/officeDocument/2006/relationships/image" Target="../media/image74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image" Target="../media/image70.png"/><Relationship Id="rId25" Type="http://schemas.openxmlformats.org/officeDocument/2006/relationships/image" Target="../media/image77.png"/><Relationship Id="rId2" Type="http://schemas.openxmlformats.org/officeDocument/2006/relationships/tags" Target="../tags/tag119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76.png"/><Relationship Id="rId5" Type="http://schemas.openxmlformats.org/officeDocument/2006/relationships/tags" Target="../tags/tag122.xml"/><Relationship Id="rId15" Type="http://schemas.openxmlformats.org/officeDocument/2006/relationships/image" Target="../media/image68.gif"/><Relationship Id="rId23" Type="http://schemas.openxmlformats.org/officeDocument/2006/relationships/image" Target="../media/image54.png"/><Relationship Id="rId10" Type="http://schemas.openxmlformats.org/officeDocument/2006/relationships/tags" Target="../tags/tag127.xml"/><Relationship Id="rId19" Type="http://schemas.openxmlformats.org/officeDocument/2006/relationships/image" Target="../media/image72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notesSlide" Target="../notesSlides/notesSlide29.xml"/><Relationship Id="rId22" Type="http://schemas.openxmlformats.org/officeDocument/2006/relationships/image" Target="../media/image75.png"/><Relationship Id="rId27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10.xml"/><Relationship Id="rId16" Type="http://schemas.openxmlformats.org/officeDocument/2006/relationships/image" Target="../media/image18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3.png"/><Relationship Id="rId5" Type="http://schemas.openxmlformats.org/officeDocument/2006/relationships/tags" Target="../tags/tag13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3.png"/><Relationship Id="rId26" Type="http://schemas.openxmlformats.org/officeDocument/2006/relationships/image" Target="../media/image90.png"/><Relationship Id="rId3" Type="http://schemas.openxmlformats.org/officeDocument/2006/relationships/tags" Target="../tags/tag132.xml"/><Relationship Id="rId21" Type="http://schemas.openxmlformats.org/officeDocument/2006/relationships/image" Target="../media/image86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82.png"/><Relationship Id="rId25" Type="http://schemas.openxmlformats.org/officeDocument/2006/relationships/image" Target="../media/image89.png"/><Relationship Id="rId2" Type="http://schemas.openxmlformats.org/officeDocument/2006/relationships/tags" Target="../tags/tag131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88.png"/><Relationship Id="rId5" Type="http://schemas.openxmlformats.org/officeDocument/2006/relationships/tags" Target="../tags/tag134.xml"/><Relationship Id="rId15" Type="http://schemas.openxmlformats.org/officeDocument/2006/relationships/image" Target="../media/image80.png"/><Relationship Id="rId23" Type="http://schemas.openxmlformats.org/officeDocument/2006/relationships/image" Target="../media/image87.png"/><Relationship Id="rId10" Type="http://schemas.openxmlformats.org/officeDocument/2006/relationships/tags" Target="../tags/tag139.xml"/><Relationship Id="rId19" Type="http://schemas.openxmlformats.org/officeDocument/2006/relationships/image" Target="../media/image84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notesSlide" Target="../notesSlides/notesSlide30.xml"/><Relationship Id="rId22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3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91.png"/><Relationship Id="rId2" Type="http://schemas.openxmlformats.org/officeDocument/2006/relationships/tags" Target="../tags/tag143.xml"/><Relationship Id="rId16" Type="http://schemas.openxmlformats.org/officeDocument/2006/relationships/image" Target="../media/image86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4.png"/><Relationship Id="rId5" Type="http://schemas.openxmlformats.org/officeDocument/2006/relationships/tags" Target="../tags/tag146.xml"/><Relationship Id="rId15" Type="http://schemas.openxmlformats.org/officeDocument/2006/relationships/image" Target="../media/image93.png"/><Relationship Id="rId10" Type="http://schemas.openxmlformats.org/officeDocument/2006/relationships/image" Target="../media/image84.png"/><Relationship Id="rId4" Type="http://schemas.openxmlformats.org/officeDocument/2006/relationships/tags" Target="../tags/tag145.xml"/><Relationship Id="rId9" Type="http://schemas.openxmlformats.org/officeDocument/2006/relationships/notesSlide" Target="../notesSlides/notesSlide31.xml"/><Relationship Id="rId1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3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91.png"/><Relationship Id="rId2" Type="http://schemas.openxmlformats.org/officeDocument/2006/relationships/tags" Target="../tags/tag150.xml"/><Relationship Id="rId16" Type="http://schemas.openxmlformats.org/officeDocument/2006/relationships/image" Target="../media/image86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94.png"/><Relationship Id="rId5" Type="http://schemas.openxmlformats.org/officeDocument/2006/relationships/tags" Target="../tags/tag153.xml"/><Relationship Id="rId15" Type="http://schemas.openxmlformats.org/officeDocument/2006/relationships/image" Target="../media/image95.png"/><Relationship Id="rId10" Type="http://schemas.openxmlformats.org/officeDocument/2006/relationships/image" Target="../media/image84.png"/><Relationship Id="rId4" Type="http://schemas.openxmlformats.org/officeDocument/2006/relationships/tags" Target="../tags/tag152.xml"/><Relationship Id="rId9" Type="http://schemas.openxmlformats.org/officeDocument/2006/relationships/notesSlide" Target="../notesSlides/notesSlide32.xml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53.png"/><Relationship Id="rId2" Type="http://schemas.openxmlformats.org/officeDocument/2006/relationships/tags" Target="../tags/tag157.xml"/><Relationship Id="rId16" Type="http://schemas.openxmlformats.org/officeDocument/2006/relationships/image" Target="../media/image57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97.png"/><Relationship Id="rId5" Type="http://schemas.openxmlformats.org/officeDocument/2006/relationships/tags" Target="../tags/tag160.xml"/><Relationship Id="rId15" Type="http://schemas.openxmlformats.org/officeDocument/2006/relationships/image" Target="../media/image56.png"/><Relationship Id="rId10" Type="http://schemas.openxmlformats.org/officeDocument/2006/relationships/image" Target="../media/image96.png"/><Relationship Id="rId4" Type="http://schemas.openxmlformats.org/officeDocument/2006/relationships/tags" Target="../tags/tag159.xml"/><Relationship Id="rId9" Type="http://schemas.openxmlformats.org/officeDocument/2006/relationships/notesSlide" Target="../notesSlides/notesSlide33.xml"/><Relationship Id="rId1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98.jpeg"/><Relationship Id="rId17" Type="http://schemas.openxmlformats.org/officeDocument/2006/relationships/image" Target="../media/image57.png"/><Relationship Id="rId2" Type="http://schemas.openxmlformats.org/officeDocument/2006/relationships/tags" Target="../tags/tag164.xml"/><Relationship Id="rId16" Type="http://schemas.openxmlformats.org/officeDocument/2006/relationships/image" Target="../media/image56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97.png"/><Relationship Id="rId5" Type="http://schemas.openxmlformats.org/officeDocument/2006/relationships/tags" Target="../tags/tag167.xml"/><Relationship Id="rId15" Type="http://schemas.openxmlformats.org/officeDocument/2006/relationships/image" Target="../media/image55.png"/><Relationship Id="rId10" Type="http://schemas.openxmlformats.org/officeDocument/2006/relationships/image" Target="../media/image96.png"/><Relationship Id="rId4" Type="http://schemas.openxmlformats.org/officeDocument/2006/relationships/tags" Target="../tags/tag166.xml"/><Relationship Id="rId9" Type="http://schemas.openxmlformats.org/officeDocument/2006/relationships/notesSlide" Target="../notesSlides/notesSlide34.xml"/><Relationship Id="rId1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97.png"/><Relationship Id="rId18" Type="http://schemas.openxmlformats.org/officeDocument/2006/relationships/image" Target="../media/image56.png"/><Relationship Id="rId3" Type="http://schemas.openxmlformats.org/officeDocument/2006/relationships/tags" Target="../tags/tag172.xml"/><Relationship Id="rId21" Type="http://schemas.openxmlformats.org/officeDocument/2006/relationships/image" Target="../media/image100.png"/><Relationship Id="rId7" Type="http://schemas.openxmlformats.org/officeDocument/2006/relationships/tags" Target="../tags/tag176.xml"/><Relationship Id="rId12" Type="http://schemas.openxmlformats.org/officeDocument/2006/relationships/image" Target="../media/image99.png"/><Relationship Id="rId17" Type="http://schemas.openxmlformats.org/officeDocument/2006/relationships/image" Target="../media/image55.png"/><Relationship Id="rId2" Type="http://schemas.openxmlformats.org/officeDocument/2006/relationships/tags" Target="../tags/tag171.xml"/><Relationship Id="rId16" Type="http://schemas.openxmlformats.org/officeDocument/2006/relationships/image" Target="../media/image54.png"/><Relationship Id="rId20" Type="http://schemas.openxmlformats.org/officeDocument/2006/relationships/image" Target="../media/image91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notesSlide" Target="../notesSlides/notesSlide35.xml"/><Relationship Id="rId5" Type="http://schemas.openxmlformats.org/officeDocument/2006/relationships/tags" Target="../tags/tag174.xml"/><Relationship Id="rId15" Type="http://schemas.openxmlformats.org/officeDocument/2006/relationships/image" Target="../media/image5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7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image" Target="../media/image98.jpeg"/><Relationship Id="rId18" Type="http://schemas.openxmlformats.org/officeDocument/2006/relationships/image" Target="../media/image57.png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97.png"/><Relationship Id="rId17" Type="http://schemas.openxmlformats.org/officeDocument/2006/relationships/image" Target="../media/image56.png"/><Relationship Id="rId2" Type="http://schemas.openxmlformats.org/officeDocument/2006/relationships/tags" Target="../tags/tag180.xml"/><Relationship Id="rId16" Type="http://schemas.openxmlformats.org/officeDocument/2006/relationships/image" Target="../media/image55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102.png"/><Relationship Id="rId5" Type="http://schemas.openxmlformats.org/officeDocument/2006/relationships/tags" Target="../tags/tag183.xml"/><Relationship Id="rId15" Type="http://schemas.openxmlformats.org/officeDocument/2006/relationships/image" Target="../media/image54.png"/><Relationship Id="rId10" Type="http://schemas.openxmlformats.org/officeDocument/2006/relationships/notesSlide" Target="../notesSlides/notesSlide37.xml"/><Relationship Id="rId19" Type="http://schemas.openxmlformats.org/officeDocument/2006/relationships/image" Target="../media/image100.png"/><Relationship Id="rId4" Type="http://schemas.openxmlformats.org/officeDocument/2006/relationships/tags" Target="../tags/tag18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98.jpeg"/><Relationship Id="rId17" Type="http://schemas.openxmlformats.org/officeDocument/2006/relationships/image" Target="../media/image57.png"/><Relationship Id="rId2" Type="http://schemas.openxmlformats.org/officeDocument/2006/relationships/tags" Target="../tags/tag188.xml"/><Relationship Id="rId16" Type="http://schemas.openxmlformats.org/officeDocument/2006/relationships/image" Target="../media/image56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103.png"/><Relationship Id="rId5" Type="http://schemas.openxmlformats.org/officeDocument/2006/relationships/tags" Target="../tags/tag191.xml"/><Relationship Id="rId15" Type="http://schemas.openxmlformats.org/officeDocument/2006/relationships/image" Target="../media/image55.png"/><Relationship Id="rId10" Type="http://schemas.openxmlformats.org/officeDocument/2006/relationships/image" Target="../media/image97.png"/><Relationship Id="rId4" Type="http://schemas.openxmlformats.org/officeDocument/2006/relationships/tags" Target="../tags/tag190.xml"/><Relationship Id="rId9" Type="http://schemas.openxmlformats.org/officeDocument/2006/relationships/notesSlide" Target="../notesSlides/notesSlide38.xml"/><Relationship Id="rId1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53.png"/><Relationship Id="rId17" Type="http://schemas.openxmlformats.org/officeDocument/2006/relationships/image" Target="../media/image105.png"/><Relationship Id="rId2" Type="http://schemas.openxmlformats.org/officeDocument/2006/relationships/tags" Target="../tags/tag195.xml"/><Relationship Id="rId16" Type="http://schemas.openxmlformats.org/officeDocument/2006/relationships/image" Target="../media/image57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04.jpeg"/><Relationship Id="rId5" Type="http://schemas.openxmlformats.org/officeDocument/2006/relationships/tags" Target="../tags/tag198.xml"/><Relationship Id="rId15" Type="http://schemas.openxmlformats.org/officeDocument/2006/relationships/image" Target="../media/image56.png"/><Relationship Id="rId10" Type="http://schemas.openxmlformats.org/officeDocument/2006/relationships/image" Target="../media/image97.png"/><Relationship Id="rId4" Type="http://schemas.openxmlformats.org/officeDocument/2006/relationships/tags" Target="../tags/tag197.xml"/><Relationship Id="rId9" Type="http://schemas.openxmlformats.org/officeDocument/2006/relationships/notesSlide" Target="../notesSlides/notesSlide39.xml"/><Relationship Id="rId1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8.xml"/><Relationship Id="rId21" Type="http://schemas.openxmlformats.org/officeDocument/2006/relationships/image" Target="../media/image21.png"/><Relationship Id="rId7" Type="http://schemas.openxmlformats.org/officeDocument/2006/relationships/tags" Target="../tags/tag22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6.png"/><Relationship Id="rId2" Type="http://schemas.openxmlformats.org/officeDocument/2006/relationships/tags" Target="../tags/tag17.xml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10" Type="http://schemas.openxmlformats.org/officeDocument/2006/relationships/tags" Target="../tags/tag25.xml"/><Relationship Id="rId19" Type="http://schemas.openxmlformats.org/officeDocument/2006/relationships/image" Target="../media/image1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image" Target="../media/image53.png"/><Relationship Id="rId18" Type="http://schemas.openxmlformats.org/officeDocument/2006/relationships/image" Target="../media/image98.jpeg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97.png"/><Relationship Id="rId17" Type="http://schemas.openxmlformats.org/officeDocument/2006/relationships/image" Target="../media/image57.png"/><Relationship Id="rId2" Type="http://schemas.openxmlformats.org/officeDocument/2006/relationships/tags" Target="../tags/tag202.xml"/><Relationship Id="rId16" Type="http://schemas.openxmlformats.org/officeDocument/2006/relationships/image" Target="../media/image56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106.png"/><Relationship Id="rId5" Type="http://schemas.openxmlformats.org/officeDocument/2006/relationships/tags" Target="../tags/tag205.xml"/><Relationship Id="rId15" Type="http://schemas.openxmlformats.org/officeDocument/2006/relationships/image" Target="../media/image55.png"/><Relationship Id="rId10" Type="http://schemas.openxmlformats.org/officeDocument/2006/relationships/notesSlide" Target="../notesSlides/notesSlide40.xml"/><Relationship Id="rId19" Type="http://schemas.openxmlformats.org/officeDocument/2006/relationships/image" Target="../media/image107.png"/><Relationship Id="rId4" Type="http://schemas.openxmlformats.org/officeDocument/2006/relationships/tags" Target="../tags/tag20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53.png"/><Relationship Id="rId17" Type="http://schemas.openxmlformats.org/officeDocument/2006/relationships/image" Target="../media/image98.jpeg"/><Relationship Id="rId2" Type="http://schemas.openxmlformats.org/officeDocument/2006/relationships/tags" Target="../tags/tag210.xml"/><Relationship Id="rId16" Type="http://schemas.openxmlformats.org/officeDocument/2006/relationships/image" Target="../media/image57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image" Target="../media/image108.png"/><Relationship Id="rId5" Type="http://schemas.openxmlformats.org/officeDocument/2006/relationships/tags" Target="../tags/tag213.xml"/><Relationship Id="rId15" Type="http://schemas.openxmlformats.org/officeDocument/2006/relationships/image" Target="../media/image56.png"/><Relationship Id="rId10" Type="http://schemas.openxmlformats.org/officeDocument/2006/relationships/image" Target="../media/image97.png"/><Relationship Id="rId4" Type="http://schemas.openxmlformats.org/officeDocument/2006/relationships/tags" Target="../tags/tag212.xml"/><Relationship Id="rId9" Type="http://schemas.openxmlformats.org/officeDocument/2006/relationships/notesSlide" Target="../notesSlides/notesSlide41.xml"/><Relationship Id="rId1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53.png"/><Relationship Id="rId17" Type="http://schemas.openxmlformats.org/officeDocument/2006/relationships/image" Target="../media/image98.jpeg"/><Relationship Id="rId2" Type="http://schemas.openxmlformats.org/officeDocument/2006/relationships/tags" Target="../tags/tag217.xml"/><Relationship Id="rId16" Type="http://schemas.openxmlformats.org/officeDocument/2006/relationships/image" Target="../media/image57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109.png"/><Relationship Id="rId5" Type="http://schemas.openxmlformats.org/officeDocument/2006/relationships/tags" Target="../tags/tag220.xml"/><Relationship Id="rId15" Type="http://schemas.openxmlformats.org/officeDocument/2006/relationships/image" Target="../media/image56.png"/><Relationship Id="rId10" Type="http://schemas.openxmlformats.org/officeDocument/2006/relationships/image" Target="../media/image97.png"/><Relationship Id="rId4" Type="http://schemas.openxmlformats.org/officeDocument/2006/relationships/tags" Target="../tags/tag219.xml"/><Relationship Id="rId9" Type="http://schemas.openxmlformats.org/officeDocument/2006/relationships/notesSlide" Target="../notesSlides/notesSlide42.xml"/><Relationship Id="rId1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notesSlide" Target="../notesSlides/notesSlide43.xml"/><Relationship Id="rId18" Type="http://schemas.openxmlformats.org/officeDocument/2006/relationships/image" Target="../media/image84.png"/><Relationship Id="rId3" Type="http://schemas.openxmlformats.org/officeDocument/2006/relationships/tags" Target="../tags/tag225.xml"/><Relationship Id="rId21" Type="http://schemas.openxmlformats.org/officeDocument/2006/relationships/image" Target="../media/image112.png"/><Relationship Id="rId7" Type="http://schemas.openxmlformats.org/officeDocument/2006/relationships/tags" Target="../tags/tag22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3.png"/><Relationship Id="rId2" Type="http://schemas.openxmlformats.org/officeDocument/2006/relationships/tags" Target="../tags/tag224.xml"/><Relationship Id="rId16" Type="http://schemas.openxmlformats.org/officeDocument/2006/relationships/image" Target="../media/image82.png"/><Relationship Id="rId20" Type="http://schemas.openxmlformats.org/officeDocument/2006/relationships/image" Target="../media/image111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115.png"/><Relationship Id="rId5" Type="http://schemas.openxmlformats.org/officeDocument/2006/relationships/tags" Target="../tags/tag227.xml"/><Relationship Id="rId15" Type="http://schemas.openxmlformats.org/officeDocument/2006/relationships/image" Target="../media/image81.png"/><Relationship Id="rId23" Type="http://schemas.openxmlformats.org/officeDocument/2006/relationships/image" Target="../media/image114.png"/><Relationship Id="rId10" Type="http://schemas.openxmlformats.org/officeDocument/2006/relationships/tags" Target="../tags/tag232.xml"/><Relationship Id="rId19" Type="http://schemas.openxmlformats.org/officeDocument/2006/relationships/image" Target="../media/image85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110.png"/><Relationship Id="rId22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13" Type="http://schemas.openxmlformats.org/officeDocument/2006/relationships/image" Target="../media/image119.png"/><Relationship Id="rId3" Type="http://schemas.openxmlformats.org/officeDocument/2006/relationships/tags" Target="../tags/tag2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8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117.png"/><Relationship Id="rId5" Type="http://schemas.openxmlformats.org/officeDocument/2006/relationships/tags" Target="../tags/tag238.xml"/><Relationship Id="rId10" Type="http://schemas.openxmlformats.org/officeDocument/2006/relationships/image" Target="../media/image84.png"/><Relationship Id="rId4" Type="http://schemas.openxmlformats.org/officeDocument/2006/relationships/tags" Target="../tags/tag237.xml"/><Relationship Id="rId9" Type="http://schemas.openxmlformats.org/officeDocument/2006/relationships/image" Target="../media/image116.png"/><Relationship Id="rId1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242.xml"/><Relationship Id="rId7" Type="http://schemas.openxmlformats.org/officeDocument/2006/relationships/image" Target="../media/image84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notesSlide" Target="../notesSlides/notesSlide45.xml"/><Relationship Id="rId11" Type="http://schemas.openxmlformats.org/officeDocument/2006/relationships/image" Target="../media/image12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6.png"/><Relationship Id="rId4" Type="http://schemas.openxmlformats.org/officeDocument/2006/relationships/tags" Target="../tags/tag243.xml"/><Relationship Id="rId9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21.jpeg"/><Relationship Id="rId3" Type="http://schemas.openxmlformats.org/officeDocument/2006/relationships/tags" Target="../tags/tag246.xml"/><Relationship Id="rId7" Type="http://schemas.openxmlformats.org/officeDocument/2006/relationships/notesSlide" Target="../notesSlides/notesSlide46.xml"/><Relationship Id="rId12" Type="http://schemas.openxmlformats.org/officeDocument/2006/relationships/image" Target="../media/image116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2.png"/><Relationship Id="rId5" Type="http://schemas.openxmlformats.org/officeDocument/2006/relationships/tags" Target="../tags/tag248.xml"/><Relationship Id="rId10" Type="http://schemas.openxmlformats.org/officeDocument/2006/relationships/image" Target="../media/image118.png"/><Relationship Id="rId4" Type="http://schemas.openxmlformats.org/officeDocument/2006/relationships/tags" Target="../tags/tag247.xml"/><Relationship Id="rId9" Type="http://schemas.openxmlformats.org/officeDocument/2006/relationships/image" Target="../media/image11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2.png"/><Relationship Id="rId26" Type="http://schemas.openxmlformats.org/officeDocument/2006/relationships/image" Target="../media/image115.png"/><Relationship Id="rId3" Type="http://schemas.openxmlformats.org/officeDocument/2006/relationships/tags" Target="../tags/tag251.xml"/><Relationship Id="rId21" Type="http://schemas.openxmlformats.org/officeDocument/2006/relationships/image" Target="../media/image125.png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image" Target="../media/image81.png"/><Relationship Id="rId25" Type="http://schemas.openxmlformats.org/officeDocument/2006/relationships/image" Target="../media/image114.png"/><Relationship Id="rId2" Type="http://schemas.openxmlformats.org/officeDocument/2006/relationships/tags" Target="../tags/tag250.xml"/><Relationship Id="rId16" Type="http://schemas.openxmlformats.org/officeDocument/2006/relationships/image" Target="../media/image84.png"/><Relationship Id="rId20" Type="http://schemas.openxmlformats.org/officeDocument/2006/relationships/image" Target="../media/image124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image" Target="../media/image113.png"/><Relationship Id="rId5" Type="http://schemas.openxmlformats.org/officeDocument/2006/relationships/tags" Target="../tags/tag253.xml"/><Relationship Id="rId15" Type="http://schemas.openxmlformats.org/officeDocument/2006/relationships/image" Target="../media/image116.png"/><Relationship Id="rId23" Type="http://schemas.openxmlformats.org/officeDocument/2006/relationships/image" Target="../media/image112.png"/><Relationship Id="rId10" Type="http://schemas.openxmlformats.org/officeDocument/2006/relationships/tags" Target="../tags/tag258.xml"/><Relationship Id="rId19" Type="http://schemas.openxmlformats.org/officeDocument/2006/relationships/image" Target="../media/image123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notesSlide" Target="../notesSlides/notesSlide47.xml"/><Relationship Id="rId22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13" Type="http://schemas.openxmlformats.org/officeDocument/2006/relationships/image" Target="../media/image128.png"/><Relationship Id="rId3" Type="http://schemas.openxmlformats.org/officeDocument/2006/relationships/tags" Target="../tags/tag26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1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image" Target="../media/image127.jpeg"/><Relationship Id="rId5" Type="http://schemas.openxmlformats.org/officeDocument/2006/relationships/tags" Target="../tags/tag265.xml"/><Relationship Id="rId15" Type="http://schemas.openxmlformats.org/officeDocument/2006/relationships/image" Target="../media/image130.png"/><Relationship Id="rId10" Type="http://schemas.openxmlformats.org/officeDocument/2006/relationships/image" Target="../media/image84.png"/><Relationship Id="rId4" Type="http://schemas.openxmlformats.org/officeDocument/2006/relationships/tags" Target="../tags/tag264.xml"/><Relationship Id="rId9" Type="http://schemas.openxmlformats.org/officeDocument/2006/relationships/image" Target="../media/image126.png"/><Relationship Id="rId14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269.xml"/><Relationship Id="rId7" Type="http://schemas.openxmlformats.org/officeDocument/2006/relationships/notesSlide" Target="../notesSlides/notesSlide49.xml"/><Relationship Id="rId12" Type="http://schemas.openxmlformats.org/officeDocument/2006/relationships/image" Target="../media/image133.pn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2.png"/><Relationship Id="rId5" Type="http://schemas.openxmlformats.org/officeDocument/2006/relationships/tags" Target="../tags/tag271.xml"/><Relationship Id="rId10" Type="http://schemas.openxmlformats.org/officeDocument/2006/relationships/image" Target="../media/image131.png"/><Relationship Id="rId4" Type="http://schemas.openxmlformats.org/officeDocument/2006/relationships/tags" Target="../tags/tag270.xml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13" Type="http://schemas.openxmlformats.org/officeDocument/2006/relationships/image" Target="../media/image93.png"/><Relationship Id="rId3" Type="http://schemas.openxmlformats.org/officeDocument/2006/relationships/tags" Target="../tags/tag27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5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134.png"/><Relationship Id="rId5" Type="http://schemas.openxmlformats.org/officeDocument/2006/relationships/tags" Target="../tags/tag276.xml"/><Relationship Id="rId10" Type="http://schemas.openxmlformats.org/officeDocument/2006/relationships/image" Target="../media/image54.png"/><Relationship Id="rId4" Type="http://schemas.openxmlformats.org/officeDocument/2006/relationships/tags" Target="../tags/tag275.xml"/><Relationship Id="rId9" Type="http://schemas.openxmlformats.org/officeDocument/2006/relationships/image" Target="../media/image53.png"/><Relationship Id="rId14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notesSlide" Target="../notesSlides/notesSlide51.xml"/><Relationship Id="rId18" Type="http://schemas.openxmlformats.org/officeDocument/2006/relationships/image" Target="../media/image137.png"/><Relationship Id="rId3" Type="http://schemas.openxmlformats.org/officeDocument/2006/relationships/tags" Target="../tags/tag280.xml"/><Relationship Id="rId21" Type="http://schemas.openxmlformats.org/officeDocument/2006/relationships/image" Target="../media/image93.png"/><Relationship Id="rId7" Type="http://schemas.openxmlformats.org/officeDocument/2006/relationships/tags" Target="../tags/tag28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5.png"/><Relationship Id="rId2" Type="http://schemas.openxmlformats.org/officeDocument/2006/relationships/tags" Target="../tags/tag279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140.png"/><Relationship Id="rId5" Type="http://schemas.openxmlformats.org/officeDocument/2006/relationships/tags" Target="../tags/tag282.xml"/><Relationship Id="rId15" Type="http://schemas.openxmlformats.org/officeDocument/2006/relationships/image" Target="../media/image54.png"/><Relationship Id="rId23" Type="http://schemas.openxmlformats.org/officeDocument/2006/relationships/image" Target="../media/image139.png"/><Relationship Id="rId10" Type="http://schemas.openxmlformats.org/officeDocument/2006/relationships/tags" Target="../tags/tag287.xml"/><Relationship Id="rId19" Type="http://schemas.openxmlformats.org/officeDocument/2006/relationships/image" Target="../media/image55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../media/image53.png"/><Relationship Id="rId22" Type="http://schemas.openxmlformats.org/officeDocument/2006/relationships/image" Target="../media/image1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141.png"/><Relationship Id="rId5" Type="http://schemas.openxmlformats.org/officeDocument/2006/relationships/image" Target="../media/image126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tags" Target="../tags/tag293.xml"/><Relationship Id="rId7" Type="http://schemas.openxmlformats.org/officeDocument/2006/relationships/image" Target="../media/image141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image" Target="../media/image126.png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298.xml"/><Relationship Id="rId7" Type="http://schemas.openxmlformats.org/officeDocument/2006/relationships/image" Target="../media/image143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142.png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301.xml"/><Relationship Id="rId7" Type="http://schemas.openxmlformats.org/officeDocument/2006/relationships/image" Target="../media/image143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142.png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304.xml"/><Relationship Id="rId7" Type="http://schemas.openxmlformats.org/officeDocument/2006/relationships/image" Target="../media/image143.png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142.png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tags" Target="../tags/tag307.xml"/><Relationship Id="rId7" Type="http://schemas.openxmlformats.org/officeDocument/2006/relationships/image" Target="../media/image143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142.png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image" Target="../media/image148.png"/><Relationship Id="rId5" Type="http://schemas.openxmlformats.org/officeDocument/2006/relationships/image" Target="../media/image126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tags" Target="../tags/tag312.xml"/><Relationship Id="rId7" Type="http://schemas.openxmlformats.org/officeDocument/2006/relationships/image" Target="../media/image148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image" Target="../media/image126.png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315.xml"/><Relationship Id="rId7" Type="http://schemas.openxmlformats.org/officeDocument/2006/relationships/notesSlide" Target="../notesSlides/notesSlide61.xml"/><Relationship Id="rId12" Type="http://schemas.openxmlformats.org/officeDocument/2006/relationships/image" Target="../media/image151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0.png"/><Relationship Id="rId5" Type="http://schemas.openxmlformats.org/officeDocument/2006/relationships/tags" Target="../tags/tag317.xml"/><Relationship Id="rId10" Type="http://schemas.openxmlformats.org/officeDocument/2006/relationships/image" Target="../media/image149.png"/><Relationship Id="rId4" Type="http://schemas.openxmlformats.org/officeDocument/2006/relationships/tags" Target="../tags/tag316.xml"/><Relationship Id="rId9" Type="http://schemas.openxmlformats.org/officeDocument/2006/relationships/image" Target="../media/image14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2.xml"/><Relationship Id="rId13" Type="http://schemas.openxmlformats.org/officeDocument/2006/relationships/image" Target="../media/image156.jpeg"/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5.png"/><Relationship Id="rId2" Type="http://schemas.openxmlformats.org/officeDocument/2006/relationships/tags" Target="../tags/tag319.xml"/><Relationship Id="rId16" Type="http://schemas.openxmlformats.org/officeDocument/2006/relationships/image" Target="../media/image159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image" Target="../media/image154.png"/><Relationship Id="rId5" Type="http://schemas.openxmlformats.org/officeDocument/2006/relationships/tags" Target="../tags/tag322.xml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tags" Target="../tags/tag321.xml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3.xml"/><Relationship Id="rId13" Type="http://schemas.openxmlformats.org/officeDocument/2006/relationships/image" Target="../media/image164.png"/><Relationship Id="rId3" Type="http://schemas.openxmlformats.org/officeDocument/2006/relationships/tags" Target="../tags/tag32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3.png"/><Relationship Id="rId2" Type="http://schemas.openxmlformats.org/officeDocument/2006/relationships/tags" Target="../tags/tag325.xml"/><Relationship Id="rId16" Type="http://schemas.openxmlformats.org/officeDocument/2006/relationships/image" Target="../media/image167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162.png"/><Relationship Id="rId5" Type="http://schemas.openxmlformats.org/officeDocument/2006/relationships/tags" Target="../tags/tag328.xml"/><Relationship Id="rId15" Type="http://schemas.openxmlformats.org/officeDocument/2006/relationships/image" Target="../media/image166.png"/><Relationship Id="rId10" Type="http://schemas.openxmlformats.org/officeDocument/2006/relationships/image" Target="../media/image161.jpeg"/><Relationship Id="rId4" Type="http://schemas.openxmlformats.org/officeDocument/2006/relationships/tags" Target="../tags/tag327.xml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12" Type="http://schemas.openxmlformats.org/officeDocument/2006/relationships/image" Target="../media/image166.png"/><Relationship Id="rId17" Type="http://schemas.openxmlformats.org/officeDocument/2006/relationships/image" Target="../media/image174.png"/><Relationship Id="rId2" Type="http://schemas.openxmlformats.org/officeDocument/2006/relationships/tags" Target="../tags/tag331.xml"/><Relationship Id="rId16" Type="http://schemas.openxmlformats.org/officeDocument/2006/relationships/image" Target="../media/image173.pn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image" Target="../media/image169.png"/><Relationship Id="rId5" Type="http://schemas.openxmlformats.org/officeDocument/2006/relationships/tags" Target="../tags/tag334.xml"/><Relationship Id="rId15" Type="http://schemas.openxmlformats.org/officeDocument/2006/relationships/image" Target="../media/image172.png"/><Relationship Id="rId10" Type="http://schemas.openxmlformats.org/officeDocument/2006/relationships/image" Target="../media/image168.png"/><Relationship Id="rId4" Type="http://schemas.openxmlformats.org/officeDocument/2006/relationships/tags" Target="../tags/tag333.xml"/><Relationship Id="rId9" Type="http://schemas.openxmlformats.org/officeDocument/2006/relationships/notesSlide" Target="../notesSlides/notesSlide64.xml"/><Relationship Id="rId14" Type="http://schemas.openxmlformats.org/officeDocument/2006/relationships/image" Target="../media/image17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6170"/>
            <a:ext cx="83820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IE" sz="4000" b="1" dirty="0" smtClean="0">
                <a:solidFill>
                  <a:srgbClr val="0000FF"/>
                </a:solidFill>
              </a:rPr>
              <a:t>Learning Non-Parametric Basis Independent Models from Point-Queries via Low-rank Methods</a:t>
            </a:r>
            <a:endParaRPr lang="en-US" sz="4000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4839" y="1700775"/>
            <a:ext cx="5877551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Volkan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Cevher</a:t>
            </a:r>
          </a:p>
          <a:p>
            <a:pPr algn="r">
              <a:spcBef>
                <a:spcPts val="0"/>
              </a:spcBef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Laboratory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Information and Inference Systems (LIONS)</a:t>
            </a:r>
            <a:b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École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Polytechnique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Fédérale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Lausanne (EPFL)</a:t>
            </a:r>
            <a:b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Switzerland </a:t>
            </a:r>
          </a:p>
          <a:p>
            <a:pPr algn="r">
              <a:spcBef>
                <a:spcPts val="0"/>
              </a:spcBef>
              <a:defRPr/>
            </a:pPr>
            <a:r>
              <a:rPr lang="en-US" sz="1800" b="1" i="1" kern="0" dirty="0" smtClean="0">
                <a:solidFill>
                  <a:srgbClr val="0000FF"/>
                </a:solidFill>
              </a:rPr>
              <a:t>http://lions.epfl.ch 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r>
              <a:rPr lang="en-US" sz="1800" b="1" i="1" kern="0" dirty="0" smtClean="0">
                <a:solidFill>
                  <a:sysClr val="windowText" lastClr="000000"/>
                </a:solidFill>
              </a:rPr>
              <a:t>joint work with </a:t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/>
            </a:r>
            <a:b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</a:br>
            <a:endParaRPr kumimoji="0" lang="en-US" sz="1800" b="0" i="1" u="none" strike="noStrike" kern="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4495190" y="5310845"/>
            <a:ext cx="4267200" cy="604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defRPr/>
            </a:pPr>
            <a:r>
              <a:rPr lang="en-US" sz="2800" i="1" kern="0" dirty="0" err="1" smtClean="0">
                <a:solidFill>
                  <a:prstClr val="black"/>
                </a:solidFill>
              </a:rPr>
              <a:t>Hemant</a:t>
            </a:r>
            <a:r>
              <a:rPr lang="en-US" sz="2800" i="1" kern="0" dirty="0" smtClean="0">
                <a:solidFill>
                  <a:prstClr val="black"/>
                </a:solidFill>
              </a:rPr>
              <a:t> </a:t>
            </a:r>
            <a:r>
              <a:rPr lang="en-US" sz="2800" i="1" kern="0" dirty="0" err="1" smtClean="0">
                <a:solidFill>
                  <a:prstClr val="black"/>
                </a:solidFill>
              </a:rPr>
              <a:t>Tyagi</a:t>
            </a:r>
            <a:r>
              <a:rPr lang="en-US" sz="2800" i="1" kern="0" dirty="0" smtClean="0">
                <a:solidFill>
                  <a:prstClr val="black"/>
                </a:solidFill>
              </a:rPr>
              <a:t> </a:t>
            </a:r>
          </a:p>
          <a:p>
            <a:pPr algn="r">
              <a:defRPr/>
            </a:pPr>
            <a:r>
              <a:rPr lang="en-US" sz="2800" i="1" kern="0" dirty="0" err="1" smtClean="0">
                <a:solidFill>
                  <a:prstClr val="black"/>
                </a:solidFill>
              </a:rPr>
              <a:t>Anastasios</a:t>
            </a:r>
            <a:r>
              <a:rPr lang="en-US" sz="2800" i="1" kern="0" dirty="0" smtClean="0">
                <a:solidFill>
                  <a:prstClr val="black"/>
                </a:solidFill>
              </a:rPr>
              <a:t> </a:t>
            </a:r>
            <a:r>
              <a:rPr lang="en-US" sz="2800" i="1" kern="0" dirty="0" err="1" smtClean="0">
                <a:solidFill>
                  <a:prstClr val="black"/>
                </a:solidFill>
              </a:rPr>
              <a:t>Kyrillidis</a:t>
            </a:r>
            <a:r>
              <a:rPr lang="en-US" sz="2800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2800" i="1" kern="0" dirty="0" smtClean="0">
                <a:solidFill>
                  <a:sysClr val="windowText" lastClr="000000"/>
                </a:solidFill>
              </a:rPr>
            </a:br>
            <a:r>
              <a:rPr lang="en-US" sz="2800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2800" i="1" kern="0" dirty="0" smtClean="0">
                <a:solidFill>
                  <a:sysClr val="windowText" lastClr="000000"/>
                </a:solidFill>
              </a:rPr>
            </a:br>
            <a:r>
              <a:rPr lang="en-US" sz="2800" i="1" kern="0" dirty="0" smtClean="0">
                <a:solidFill>
                  <a:srgbClr val="FFFF00"/>
                </a:solidFill>
              </a:rPr>
              <a:t/>
            </a:r>
            <a:br>
              <a:rPr lang="en-US" sz="2800" i="1" kern="0" dirty="0" smtClean="0">
                <a:solidFill>
                  <a:srgbClr val="FFFF00"/>
                </a:solidFill>
              </a:rPr>
            </a:br>
            <a:endParaRPr lang="en-US" sz="2800" i="1" kern="0" dirty="0" smtClean="0">
              <a:solidFill>
                <a:srgbClr val="FFFF00"/>
              </a:solidFill>
            </a:endParaRPr>
          </a:p>
        </p:txBody>
      </p:sp>
      <p:pic>
        <p:nvPicPr>
          <p:cNvPr id="68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3" cstate="print"/>
          <a:srcRect b="40540"/>
          <a:stretch>
            <a:fillRect/>
          </a:stretch>
        </p:blipFill>
        <p:spPr bwMode="auto">
          <a:xfrm>
            <a:off x="7759615" y="6416343"/>
            <a:ext cx="1338916" cy="384048"/>
          </a:xfrm>
          <a:prstGeom prst="rect">
            <a:avLst/>
          </a:prstGeom>
          <a:noFill/>
        </p:spPr>
      </p:pic>
      <p:pic>
        <p:nvPicPr>
          <p:cNvPr id="69" name="Picture 2" descr="http://upload.wikimedia.org/wikipedia/commons/6/6e/DARP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929" y="6416343"/>
            <a:ext cx="750639" cy="384048"/>
          </a:xfrm>
          <a:prstGeom prst="rect">
            <a:avLst/>
          </a:prstGeom>
          <a:noFill/>
        </p:spPr>
      </p:pic>
      <p:pic>
        <p:nvPicPr>
          <p:cNvPr id="70" name="Picture 4" descr="http://www.csi.ucd.ie/staff/aquigley/home/images/marie-curie-ac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5541" y="6416343"/>
            <a:ext cx="636957" cy="384048"/>
          </a:xfrm>
          <a:prstGeom prst="rect">
            <a:avLst/>
          </a:prstGeom>
          <a:noFill/>
        </p:spPr>
      </p:pic>
      <p:pic>
        <p:nvPicPr>
          <p:cNvPr id="71" name="Picture 15" descr="ds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4038" y="6416343"/>
            <a:ext cx="599892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 descr="http://www.casos.cs.cmu.edu/projects/images/logos/ARO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2557" y="6416343"/>
            <a:ext cx="384048" cy="384048"/>
          </a:xfrm>
          <a:prstGeom prst="rect">
            <a:avLst/>
          </a:prstGeom>
          <a:noFill/>
        </p:spPr>
      </p:pic>
      <p:pic>
        <p:nvPicPr>
          <p:cNvPr id="73" name="Picture 72" descr="http://www.mimuw.edu.pl/~std/CNTM/erc-logo-small.jpg"/>
          <p:cNvPicPr>
            <a:picLocks noChangeAspect="1" noChangeArrowheads="1"/>
          </p:cNvPicPr>
          <p:nvPr/>
        </p:nvPicPr>
        <p:blipFill>
          <a:blip r:embed="rId8" cstate="print"/>
          <a:srcRect l="18116" t="9976" r="27536" b="15207"/>
          <a:stretch>
            <a:fillRect/>
          </a:stretch>
        </p:blipFill>
        <p:spPr bwMode="auto">
          <a:xfrm>
            <a:off x="5164822" y="6358735"/>
            <a:ext cx="499265" cy="499265"/>
          </a:xfrm>
          <a:prstGeom prst="rect">
            <a:avLst/>
          </a:prstGeom>
          <a:noFill/>
        </p:spPr>
      </p:pic>
      <p:pic>
        <p:nvPicPr>
          <p:cNvPr id="74" name="Picture 2" descr="http://www.suz.uzh.ch/schroedter/forschung/SNF_CMYK_4_PO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6588" y="6416343"/>
            <a:ext cx="1159764" cy="384048"/>
          </a:xfrm>
          <a:prstGeom prst="rect">
            <a:avLst/>
          </a:prstGeom>
          <a:noFill/>
        </p:spPr>
      </p:pic>
      <p:pic>
        <p:nvPicPr>
          <p:cNvPr id="64" name="Picture 63" descr="surf.png"/>
          <p:cNvPicPr>
            <a:picLocks noChangeAspect="1"/>
          </p:cNvPicPr>
          <p:nvPr/>
        </p:nvPicPr>
        <p:blipFill>
          <a:blip r:embed="rId10" cstate="print"/>
          <a:srcRect l="13114" t="7368" r="9518" b="16491"/>
          <a:stretch>
            <a:fillRect/>
          </a:stretch>
        </p:blipFill>
        <p:spPr>
          <a:xfrm>
            <a:off x="0" y="1760705"/>
            <a:ext cx="3189420" cy="2354095"/>
          </a:xfrm>
          <a:prstGeom prst="rect">
            <a:avLst/>
          </a:prstGeom>
        </p:spPr>
      </p:pic>
      <p:pic>
        <p:nvPicPr>
          <p:cNvPr id="228354" name="Picture 2" descr="http://www.jiscdigitalmedia.ac.uk/images/ITDA-02-sampling1.jpg"/>
          <p:cNvPicPr>
            <a:picLocks noChangeAspect="1" noChangeArrowheads="1"/>
          </p:cNvPicPr>
          <p:nvPr/>
        </p:nvPicPr>
        <p:blipFill>
          <a:blip r:embed="rId11" cstate="print"/>
          <a:srcRect b="55065"/>
          <a:stretch>
            <a:fillRect/>
          </a:stretch>
        </p:blipFill>
        <p:spPr bwMode="auto">
          <a:xfrm>
            <a:off x="3381445" y="3356846"/>
            <a:ext cx="5261765" cy="1569950"/>
          </a:xfrm>
          <a:prstGeom prst="rect">
            <a:avLst/>
          </a:prstGeom>
          <a:noFill/>
        </p:spPr>
      </p:pic>
      <p:pic>
        <p:nvPicPr>
          <p:cNvPr id="228356" name="Picture 4" descr="http://www.iam.ubc.ca/Research/NonlinearDynamicsAppliedPDEs/images/shapeimage_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4180" y="4953000"/>
            <a:ext cx="1689820" cy="1277771"/>
          </a:xfrm>
          <a:prstGeom prst="rect">
            <a:avLst/>
          </a:prstGeom>
          <a:noFill/>
        </p:spPr>
      </p:pic>
      <p:pic>
        <p:nvPicPr>
          <p:cNvPr id="59394" name="Picture 2" descr="http://api.ning.com/files/FXc3J*dW*e2BGorQ5hcRGlSfSe2N3epgy49A6L4ysuL0lgAguoMJgi40r0q*udTmXR*HPFwPjjxLFJWT3dS*lZKBPxj**mDV/sw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343400"/>
            <a:ext cx="3203313" cy="1905000"/>
          </a:xfrm>
          <a:prstGeom prst="rect">
            <a:avLst/>
          </a:prstGeom>
          <a:noFill/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0" y="6381491"/>
            <a:ext cx="1453165" cy="45375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lIns="175043" tIns="87522" rIns="175043" bIns="87522">
            <a:spAutoFit/>
          </a:bodyPr>
          <a:lstStyle/>
          <a:p>
            <a:pPr defTabSz="1751013"/>
            <a:r>
              <a:rPr lang="en-US" b="1" dirty="0" err="1" smtClean="0">
                <a:solidFill>
                  <a:prstClr val="white"/>
                </a:solidFill>
                <a:latin typeface="Trebuchet MS" pitchFamily="34" charset="0"/>
              </a:rPr>
              <a:t>lions</a:t>
            </a:r>
            <a:r>
              <a:rPr lang="en-US" b="1" dirty="0" err="1" smtClean="0">
                <a:solidFill>
                  <a:srgbClr val="C0C0C0"/>
                </a:solidFill>
                <a:latin typeface="Trebuchet MS" pitchFamily="34" charset="0"/>
              </a:rPr>
              <a:t>@epfl</a:t>
            </a:r>
            <a:endParaRPr lang="en-US" b="1" dirty="0" smtClean="0">
              <a:solidFill>
                <a:srgbClr val="C0C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4" y="2430470"/>
            <a:ext cx="9001125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 motivation by Albert Cohen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smtClean="0">
                <a:ea typeface="ＭＳ Ｐゴシック" pitchFamily="34" charset="-128"/>
              </a:rPr>
              <a:t>Numerical solution of parametric PDE’s</a:t>
            </a: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noProof="0" dirty="0" smtClean="0">
                <a:ea typeface="ＭＳ Ｐゴシック" pitchFamily="34" charset="-128"/>
              </a:rPr>
              <a:t>query of the solution	&lt;&gt;    running an expensive simulation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learn an explicit approximation of </a:t>
            </a:r>
            <a:r>
              <a:rPr lang="en-US" sz="2000" b="1" i="1" kern="0" dirty="0" smtClean="0">
                <a:ea typeface="ＭＳ Ｐゴシック" pitchFamily="34" charset="-128"/>
              </a:rPr>
              <a:t>f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 via multiple queries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0" noProof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0" noProof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	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>Active</a:t>
            </a:r>
            <a:r>
              <a:rPr lang="en-US" sz="2400" b="1" dirty="0" smtClean="0">
                <a:ea typeface="ＭＳ Ｐゴシック" pitchFamily="34" charset="-128"/>
              </a:rPr>
              <a:t> 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75458" name="Picture 2" descr="http://www.ann.jussieu.fr/cohen/My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75" y="0"/>
            <a:ext cx="1691625" cy="1284590"/>
          </a:xfrm>
          <a:prstGeom prst="rect">
            <a:avLst/>
          </a:prstGeom>
          <a:noFill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6715" y="3920577"/>
            <a:ext cx="2888867" cy="307898"/>
          </a:xfrm>
          <a:prstGeom prst="rect">
            <a:avLst/>
          </a:prstGeom>
          <a:noFill/>
          <a:ln/>
          <a:effectLst/>
        </p:spPr>
      </p:pic>
      <p:sp>
        <p:nvSpPr>
          <p:cNvPr id="18" name="Rectangle 17"/>
          <p:cNvSpPr/>
          <p:nvPr/>
        </p:nvSpPr>
        <p:spPr>
          <a:xfrm>
            <a:off x="3717339" y="3889860"/>
            <a:ext cx="319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: the (implicit) solution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452375" y="3505810"/>
            <a:ext cx="883315" cy="67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4" y="2430470"/>
            <a:ext cx="9001125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 motivation by Albert Cohen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smtClean="0">
                <a:ea typeface="ＭＳ Ｐゴシック" pitchFamily="34" charset="-128"/>
              </a:rPr>
              <a:t>Numerical solution of parametric PDE’s</a:t>
            </a: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noProof="0" dirty="0" smtClean="0">
                <a:ea typeface="ＭＳ Ｐゴシック" pitchFamily="34" charset="-128"/>
              </a:rPr>
              <a:t>query of the solution	&lt;&gt;    running an expensive simulation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ability to choose the samples	&lt;&gt;	</a:t>
            </a:r>
            <a:r>
              <a:rPr lang="en-US" sz="2000" b="1" i="1" u="sng" kern="0" dirty="0" smtClean="0">
                <a:solidFill>
                  <a:srgbClr val="FF0000"/>
                </a:solidFill>
                <a:ea typeface="ＭＳ Ｐゴシック" pitchFamily="34" charset="-128"/>
              </a:rPr>
              <a:t>active learning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kern="0" noProof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	   </a:t>
            </a: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0" noProof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	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>Active</a:t>
            </a:r>
            <a:r>
              <a:rPr lang="en-US" sz="2400" b="1" dirty="0" smtClean="0">
                <a:ea typeface="ＭＳ Ｐゴシック" pitchFamily="34" charset="-128"/>
              </a:rPr>
              <a:t> 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75458" name="Picture 2" descr="http://www.ann.jussieu.fr/cohen/My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75" y="0"/>
            <a:ext cx="1691625" cy="1284590"/>
          </a:xfrm>
          <a:prstGeom prst="rect">
            <a:avLst/>
          </a:prstGeom>
          <a:noFill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6715" y="3920577"/>
            <a:ext cx="2888867" cy="307898"/>
          </a:xfrm>
          <a:prstGeom prst="rect">
            <a:avLst/>
          </a:prstGeom>
          <a:noFill/>
          <a:ln/>
          <a:effectLst/>
        </p:spPr>
      </p:pic>
      <p:sp>
        <p:nvSpPr>
          <p:cNvPr id="18" name="Rectangle 17"/>
          <p:cNvSpPr/>
          <p:nvPr/>
        </p:nvSpPr>
        <p:spPr>
          <a:xfrm>
            <a:off x="3717339" y="3889860"/>
            <a:ext cx="319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: the (implicit) solution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452375" y="3505810"/>
            <a:ext cx="883315" cy="67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507296" y="1931205"/>
            <a:ext cx="0" cy="203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507295" y="3966670"/>
            <a:ext cx="4023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Freeform 44"/>
          <p:cNvSpPr/>
          <p:nvPr/>
        </p:nvSpPr>
        <p:spPr bwMode="auto">
          <a:xfrm>
            <a:off x="2511576" y="2266395"/>
            <a:ext cx="3759410" cy="947420"/>
          </a:xfrm>
          <a:custGeom>
            <a:avLst/>
            <a:gdLst>
              <a:gd name="connsiteX0" fmla="*/ 0 w 2910840"/>
              <a:gd name="connsiteY0" fmla="*/ 642620 h 947420"/>
              <a:gd name="connsiteX1" fmla="*/ 487680 w 2910840"/>
              <a:gd name="connsiteY1" fmla="*/ 292100 h 947420"/>
              <a:gd name="connsiteX2" fmla="*/ 1569720 w 2910840"/>
              <a:gd name="connsiteY2" fmla="*/ 657860 h 947420"/>
              <a:gd name="connsiteX3" fmla="*/ 2423160 w 2910840"/>
              <a:gd name="connsiteY3" fmla="*/ 48260 h 947420"/>
              <a:gd name="connsiteX4" fmla="*/ 2910840 w 2910840"/>
              <a:gd name="connsiteY4" fmla="*/ 947420 h 94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40" h="947420">
                <a:moveTo>
                  <a:pt x="0" y="642620"/>
                </a:moveTo>
                <a:cubicBezTo>
                  <a:pt x="113030" y="466090"/>
                  <a:pt x="226060" y="289560"/>
                  <a:pt x="487680" y="292100"/>
                </a:cubicBezTo>
                <a:cubicBezTo>
                  <a:pt x="749300" y="294640"/>
                  <a:pt x="1247140" y="698500"/>
                  <a:pt x="1569720" y="657860"/>
                </a:cubicBezTo>
                <a:cubicBezTo>
                  <a:pt x="1892300" y="617220"/>
                  <a:pt x="2199640" y="0"/>
                  <a:pt x="2423160" y="48260"/>
                </a:cubicBezTo>
                <a:cubicBezTo>
                  <a:pt x="2646680" y="96520"/>
                  <a:pt x="2778760" y="521970"/>
                  <a:pt x="2910840" y="94742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270986" y="2200040"/>
            <a:ext cx="0" cy="1766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5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40044" y="4115717"/>
            <a:ext cx="144062" cy="203075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193566" y="4116123"/>
            <a:ext cx="115825" cy="202262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569060" y="4043479"/>
            <a:ext cx="1195594" cy="345645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844955" y="2123230"/>
            <a:ext cx="550792" cy="317965"/>
          </a:xfrm>
          <a:prstGeom prst="rect">
            <a:avLst/>
          </a:prstGeom>
          <a:noFill/>
          <a:ln/>
          <a:effectLst/>
        </p:spPr>
      </p:pic>
      <p:pic>
        <p:nvPicPr>
          <p:cNvPr id="53250" name="Picture 2" descr="http://3.bp.blogspot.com/-onh3x3tlh2E/TeU23AcrPfI/AAAAAAAADsM/-4lLUAFIMTo/s1600/detour-sig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33603" y="0"/>
            <a:ext cx="1410397" cy="107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507296" y="1931205"/>
            <a:ext cx="0" cy="203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507295" y="3966670"/>
            <a:ext cx="4023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Freeform 44"/>
          <p:cNvSpPr/>
          <p:nvPr/>
        </p:nvSpPr>
        <p:spPr bwMode="auto">
          <a:xfrm>
            <a:off x="2511576" y="2276850"/>
            <a:ext cx="3759410" cy="947420"/>
          </a:xfrm>
          <a:custGeom>
            <a:avLst/>
            <a:gdLst>
              <a:gd name="connsiteX0" fmla="*/ 0 w 2910840"/>
              <a:gd name="connsiteY0" fmla="*/ 642620 h 947420"/>
              <a:gd name="connsiteX1" fmla="*/ 487680 w 2910840"/>
              <a:gd name="connsiteY1" fmla="*/ 292100 h 947420"/>
              <a:gd name="connsiteX2" fmla="*/ 1569720 w 2910840"/>
              <a:gd name="connsiteY2" fmla="*/ 657860 h 947420"/>
              <a:gd name="connsiteX3" fmla="*/ 2423160 w 2910840"/>
              <a:gd name="connsiteY3" fmla="*/ 48260 h 947420"/>
              <a:gd name="connsiteX4" fmla="*/ 2910840 w 2910840"/>
              <a:gd name="connsiteY4" fmla="*/ 947420 h 94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40" h="947420">
                <a:moveTo>
                  <a:pt x="0" y="642620"/>
                </a:moveTo>
                <a:cubicBezTo>
                  <a:pt x="113030" y="466090"/>
                  <a:pt x="226060" y="289560"/>
                  <a:pt x="487680" y="292100"/>
                </a:cubicBezTo>
                <a:cubicBezTo>
                  <a:pt x="749300" y="294640"/>
                  <a:pt x="1247140" y="698500"/>
                  <a:pt x="1569720" y="657860"/>
                </a:cubicBezTo>
                <a:cubicBezTo>
                  <a:pt x="1892300" y="617220"/>
                  <a:pt x="2199640" y="0"/>
                  <a:pt x="2423160" y="48260"/>
                </a:cubicBezTo>
                <a:cubicBezTo>
                  <a:pt x="2646680" y="96520"/>
                  <a:pt x="2778760" y="521970"/>
                  <a:pt x="2910840" y="94742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270986" y="2200040"/>
            <a:ext cx="0" cy="1766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5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440044" y="4115717"/>
            <a:ext cx="144062" cy="203075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193566" y="4116123"/>
            <a:ext cx="115825" cy="202262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569060" y="4043479"/>
            <a:ext cx="1195594" cy="34564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2498130" y="289133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01330" y="269930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904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07730" y="254568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109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14130" y="266090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717330" y="273771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20530" y="28145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123730" y="288401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3269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5301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733330" y="285292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36530" y="273039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39730" y="257677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42930" y="239206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46130" y="230794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49330" y="235366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52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155730" y="300654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343040" y="2200040"/>
            <a:ext cx="0" cy="1766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535065" y="2200040"/>
            <a:ext cx="0" cy="1766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304635" y="2008015"/>
            <a:ext cx="268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47" name="Picture 4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382665" y="1690108"/>
            <a:ext cx="152400" cy="202692"/>
          </a:xfrm>
          <a:prstGeom prst="rect">
            <a:avLst/>
          </a:prstGeom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44955" y="2123230"/>
            <a:ext cx="550792" cy="3179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Error </a:t>
            </a:r>
            <a:r>
              <a:rPr lang="en-US" sz="2000" kern="0" dirty="0" smtClean="0">
                <a:ea typeface="ＭＳ Ｐゴシック" pitchFamily="34" charset="-128"/>
              </a:rPr>
              <a:t>characterization for smooth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507296" y="1931205"/>
            <a:ext cx="0" cy="203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507295" y="3966670"/>
            <a:ext cx="4023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270986" y="2200040"/>
            <a:ext cx="0" cy="1766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5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440044" y="4115717"/>
            <a:ext cx="144062" cy="203075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193566" y="4116123"/>
            <a:ext cx="115825" cy="202262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569060" y="4043479"/>
            <a:ext cx="1195594" cy="34564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2498130" y="289133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01330" y="269930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904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07730" y="254568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109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14130" y="266090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717330" y="273771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20530" y="28145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123730" y="288401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3269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5301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733330" y="285292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36530" y="273039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39730" y="257677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42930" y="239206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46130" y="230794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49330" y="235366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52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155730" y="300654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519363" y="2324100"/>
            <a:ext cx="3762375" cy="995363"/>
          </a:xfrm>
          <a:custGeom>
            <a:avLst/>
            <a:gdLst>
              <a:gd name="connsiteX0" fmla="*/ 0 w 3762375"/>
              <a:gd name="connsiteY0" fmla="*/ 595313 h 995363"/>
              <a:gd name="connsiteX1" fmla="*/ 204787 w 3762375"/>
              <a:gd name="connsiteY1" fmla="*/ 395288 h 995363"/>
              <a:gd name="connsiteX2" fmla="*/ 409575 w 3762375"/>
              <a:gd name="connsiteY2" fmla="*/ 280988 h 995363"/>
              <a:gd name="connsiteX3" fmla="*/ 614362 w 3762375"/>
              <a:gd name="connsiteY3" fmla="*/ 242888 h 995363"/>
              <a:gd name="connsiteX4" fmla="*/ 814387 w 3762375"/>
              <a:gd name="connsiteY4" fmla="*/ 280988 h 995363"/>
              <a:gd name="connsiteX5" fmla="*/ 1019175 w 3762375"/>
              <a:gd name="connsiteY5" fmla="*/ 361950 h 995363"/>
              <a:gd name="connsiteX6" fmla="*/ 1223962 w 3762375"/>
              <a:gd name="connsiteY6" fmla="*/ 438150 h 995363"/>
              <a:gd name="connsiteX7" fmla="*/ 1428750 w 3762375"/>
              <a:gd name="connsiteY7" fmla="*/ 514350 h 995363"/>
              <a:gd name="connsiteX8" fmla="*/ 1628775 w 3762375"/>
              <a:gd name="connsiteY8" fmla="*/ 585788 h 995363"/>
              <a:gd name="connsiteX9" fmla="*/ 1833562 w 3762375"/>
              <a:gd name="connsiteY9" fmla="*/ 619125 h 995363"/>
              <a:gd name="connsiteX10" fmla="*/ 2033587 w 3762375"/>
              <a:gd name="connsiteY10" fmla="*/ 623888 h 995363"/>
              <a:gd name="connsiteX11" fmla="*/ 2238375 w 3762375"/>
              <a:gd name="connsiteY11" fmla="*/ 552450 h 995363"/>
              <a:gd name="connsiteX12" fmla="*/ 2438400 w 3762375"/>
              <a:gd name="connsiteY12" fmla="*/ 428625 h 995363"/>
              <a:gd name="connsiteX13" fmla="*/ 2643187 w 3762375"/>
              <a:gd name="connsiteY13" fmla="*/ 276225 h 995363"/>
              <a:gd name="connsiteX14" fmla="*/ 2847975 w 3762375"/>
              <a:gd name="connsiteY14" fmla="*/ 90488 h 995363"/>
              <a:gd name="connsiteX15" fmla="*/ 3052762 w 3762375"/>
              <a:gd name="connsiteY15" fmla="*/ 0 h 995363"/>
              <a:gd name="connsiteX16" fmla="*/ 3257550 w 3762375"/>
              <a:gd name="connsiteY16" fmla="*/ 47625 h 995363"/>
              <a:gd name="connsiteX17" fmla="*/ 3457575 w 3762375"/>
              <a:gd name="connsiteY17" fmla="*/ 285750 h 995363"/>
              <a:gd name="connsiteX18" fmla="*/ 3662362 w 3762375"/>
              <a:gd name="connsiteY18" fmla="*/ 709613 h 995363"/>
              <a:gd name="connsiteX19" fmla="*/ 3762375 w 3762375"/>
              <a:gd name="connsiteY19" fmla="*/ 995363 h 99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62375" h="995363">
                <a:moveTo>
                  <a:pt x="0" y="595313"/>
                </a:moveTo>
                <a:lnTo>
                  <a:pt x="204787" y="395288"/>
                </a:lnTo>
                <a:lnTo>
                  <a:pt x="409575" y="280988"/>
                </a:lnTo>
                <a:lnTo>
                  <a:pt x="614362" y="242888"/>
                </a:lnTo>
                <a:lnTo>
                  <a:pt x="814387" y="280988"/>
                </a:lnTo>
                <a:lnTo>
                  <a:pt x="1019175" y="361950"/>
                </a:lnTo>
                <a:lnTo>
                  <a:pt x="1223962" y="438150"/>
                </a:lnTo>
                <a:lnTo>
                  <a:pt x="1428750" y="514350"/>
                </a:lnTo>
                <a:lnTo>
                  <a:pt x="1628775" y="585788"/>
                </a:lnTo>
                <a:lnTo>
                  <a:pt x="1833562" y="619125"/>
                </a:lnTo>
                <a:lnTo>
                  <a:pt x="2033587" y="623888"/>
                </a:lnTo>
                <a:lnTo>
                  <a:pt x="2238375" y="552450"/>
                </a:lnTo>
                <a:lnTo>
                  <a:pt x="2438400" y="428625"/>
                </a:lnTo>
                <a:lnTo>
                  <a:pt x="2643187" y="276225"/>
                </a:lnTo>
                <a:lnTo>
                  <a:pt x="2847975" y="90488"/>
                </a:lnTo>
                <a:lnTo>
                  <a:pt x="3052762" y="0"/>
                </a:lnTo>
                <a:lnTo>
                  <a:pt x="3257550" y="47625"/>
                </a:lnTo>
                <a:lnTo>
                  <a:pt x="3457575" y="285750"/>
                </a:lnTo>
                <a:lnTo>
                  <a:pt x="3662362" y="709613"/>
                </a:lnTo>
                <a:lnTo>
                  <a:pt x="3762375" y="99536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4" name="Pictur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323325" y="1700775"/>
            <a:ext cx="608466" cy="278372"/>
          </a:xfrm>
          <a:prstGeom prst="rect">
            <a:avLst/>
          </a:prstGeom>
          <a:noFill/>
          <a:ln/>
          <a:effectLst/>
        </p:spPr>
      </p:pic>
      <p:sp>
        <p:nvSpPr>
          <p:cNvPr id="54" name="Rectangle 53"/>
          <p:cNvSpPr/>
          <p:nvPr/>
        </p:nvSpPr>
        <p:spPr>
          <a:xfrm>
            <a:off x="3924558" y="1623965"/>
            <a:ext cx="521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reconstruction via, e.g., linear interpolation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3304635" y="2545685"/>
            <a:ext cx="268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61" name="Picture 6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382665" y="2227778"/>
            <a:ext cx="152400" cy="202692"/>
          </a:xfrm>
          <a:prstGeom prst="rect">
            <a:avLst/>
          </a:prstGeom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010599" y="4844500"/>
            <a:ext cx="740144" cy="274675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288560" y="5502869"/>
            <a:ext cx="4487295" cy="39422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832456" y="2200038"/>
            <a:ext cx="531877" cy="2780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Error </a:t>
            </a:r>
            <a:r>
              <a:rPr lang="en-US" sz="2000" kern="0" dirty="0" smtClean="0">
                <a:ea typeface="ＭＳ Ｐゴシック" pitchFamily="34" charset="-128"/>
              </a:rPr>
              <a:t>characterization for smooth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000" kern="0" noProof="0" dirty="0" smtClean="0">
                <a:ea typeface="ＭＳ Ｐゴシック" pitchFamily="34" charset="-128"/>
              </a:rPr>
              <a:t>number of samples		&lt;&gt;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507296" y="1931205"/>
            <a:ext cx="0" cy="203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507295" y="3966670"/>
            <a:ext cx="4023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270986" y="2200040"/>
            <a:ext cx="0" cy="1766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5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440044" y="4115717"/>
            <a:ext cx="144062" cy="203075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193566" y="4116123"/>
            <a:ext cx="115825" cy="202262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569060" y="4043479"/>
            <a:ext cx="1195594" cy="34564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2498130" y="289133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01330" y="269930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904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07730" y="254568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109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14130" y="266090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717330" y="273771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20530" y="28145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123730" y="288401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3269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5301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733330" y="285292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36530" y="273039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39730" y="257677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51" name="Picture 5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844955" y="2123230"/>
            <a:ext cx="550792" cy="317965"/>
          </a:xfrm>
          <a:prstGeom prst="rect">
            <a:avLst/>
          </a:prstGeom>
          <a:noFill/>
          <a:ln/>
          <a:effectLst/>
        </p:spPr>
      </p:pic>
      <p:sp>
        <p:nvSpPr>
          <p:cNvPr id="33" name="Oval 32"/>
          <p:cNvSpPr/>
          <p:nvPr/>
        </p:nvSpPr>
        <p:spPr bwMode="auto">
          <a:xfrm>
            <a:off x="5342930" y="239206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46130" y="230794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49330" y="235366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52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155730" y="300654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519363" y="2324100"/>
            <a:ext cx="3762375" cy="995363"/>
          </a:xfrm>
          <a:custGeom>
            <a:avLst/>
            <a:gdLst>
              <a:gd name="connsiteX0" fmla="*/ 0 w 3762375"/>
              <a:gd name="connsiteY0" fmla="*/ 595313 h 995363"/>
              <a:gd name="connsiteX1" fmla="*/ 204787 w 3762375"/>
              <a:gd name="connsiteY1" fmla="*/ 395288 h 995363"/>
              <a:gd name="connsiteX2" fmla="*/ 409575 w 3762375"/>
              <a:gd name="connsiteY2" fmla="*/ 280988 h 995363"/>
              <a:gd name="connsiteX3" fmla="*/ 614362 w 3762375"/>
              <a:gd name="connsiteY3" fmla="*/ 242888 h 995363"/>
              <a:gd name="connsiteX4" fmla="*/ 814387 w 3762375"/>
              <a:gd name="connsiteY4" fmla="*/ 280988 h 995363"/>
              <a:gd name="connsiteX5" fmla="*/ 1019175 w 3762375"/>
              <a:gd name="connsiteY5" fmla="*/ 361950 h 995363"/>
              <a:gd name="connsiteX6" fmla="*/ 1223962 w 3762375"/>
              <a:gd name="connsiteY6" fmla="*/ 438150 h 995363"/>
              <a:gd name="connsiteX7" fmla="*/ 1428750 w 3762375"/>
              <a:gd name="connsiteY7" fmla="*/ 514350 h 995363"/>
              <a:gd name="connsiteX8" fmla="*/ 1628775 w 3762375"/>
              <a:gd name="connsiteY8" fmla="*/ 585788 h 995363"/>
              <a:gd name="connsiteX9" fmla="*/ 1833562 w 3762375"/>
              <a:gd name="connsiteY9" fmla="*/ 619125 h 995363"/>
              <a:gd name="connsiteX10" fmla="*/ 2033587 w 3762375"/>
              <a:gd name="connsiteY10" fmla="*/ 623888 h 995363"/>
              <a:gd name="connsiteX11" fmla="*/ 2238375 w 3762375"/>
              <a:gd name="connsiteY11" fmla="*/ 552450 h 995363"/>
              <a:gd name="connsiteX12" fmla="*/ 2438400 w 3762375"/>
              <a:gd name="connsiteY12" fmla="*/ 428625 h 995363"/>
              <a:gd name="connsiteX13" fmla="*/ 2643187 w 3762375"/>
              <a:gd name="connsiteY13" fmla="*/ 276225 h 995363"/>
              <a:gd name="connsiteX14" fmla="*/ 2847975 w 3762375"/>
              <a:gd name="connsiteY14" fmla="*/ 90488 h 995363"/>
              <a:gd name="connsiteX15" fmla="*/ 3052762 w 3762375"/>
              <a:gd name="connsiteY15" fmla="*/ 0 h 995363"/>
              <a:gd name="connsiteX16" fmla="*/ 3257550 w 3762375"/>
              <a:gd name="connsiteY16" fmla="*/ 47625 h 995363"/>
              <a:gd name="connsiteX17" fmla="*/ 3457575 w 3762375"/>
              <a:gd name="connsiteY17" fmla="*/ 285750 h 995363"/>
              <a:gd name="connsiteX18" fmla="*/ 3662362 w 3762375"/>
              <a:gd name="connsiteY18" fmla="*/ 709613 h 995363"/>
              <a:gd name="connsiteX19" fmla="*/ 3762375 w 3762375"/>
              <a:gd name="connsiteY19" fmla="*/ 995363 h 99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62375" h="995363">
                <a:moveTo>
                  <a:pt x="0" y="595313"/>
                </a:moveTo>
                <a:lnTo>
                  <a:pt x="204787" y="395288"/>
                </a:lnTo>
                <a:lnTo>
                  <a:pt x="409575" y="280988"/>
                </a:lnTo>
                <a:lnTo>
                  <a:pt x="614362" y="242888"/>
                </a:lnTo>
                <a:lnTo>
                  <a:pt x="814387" y="280988"/>
                </a:lnTo>
                <a:lnTo>
                  <a:pt x="1019175" y="361950"/>
                </a:lnTo>
                <a:lnTo>
                  <a:pt x="1223962" y="438150"/>
                </a:lnTo>
                <a:lnTo>
                  <a:pt x="1428750" y="514350"/>
                </a:lnTo>
                <a:lnTo>
                  <a:pt x="1628775" y="585788"/>
                </a:lnTo>
                <a:lnTo>
                  <a:pt x="1833562" y="619125"/>
                </a:lnTo>
                <a:lnTo>
                  <a:pt x="2033587" y="623888"/>
                </a:lnTo>
                <a:lnTo>
                  <a:pt x="2238375" y="552450"/>
                </a:lnTo>
                <a:lnTo>
                  <a:pt x="2438400" y="428625"/>
                </a:lnTo>
                <a:lnTo>
                  <a:pt x="2643187" y="276225"/>
                </a:lnTo>
                <a:lnTo>
                  <a:pt x="2847975" y="90488"/>
                </a:lnTo>
                <a:lnTo>
                  <a:pt x="3052762" y="0"/>
                </a:lnTo>
                <a:lnTo>
                  <a:pt x="3257550" y="47625"/>
                </a:lnTo>
                <a:lnTo>
                  <a:pt x="3457575" y="285750"/>
                </a:lnTo>
                <a:lnTo>
                  <a:pt x="3662362" y="709613"/>
                </a:lnTo>
                <a:lnTo>
                  <a:pt x="3762375" y="99536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323325" y="1700775"/>
            <a:ext cx="608466" cy="278372"/>
          </a:xfrm>
          <a:prstGeom prst="rect">
            <a:avLst/>
          </a:prstGeom>
          <a:noFill/>
          <a:ln/>
          <a:effectLst/>
        </p:spPr>
      </p:pic>
      <p:sp>
        <p:nvSpPr>
          <p:cNvPr id="54" name="Rectangle 53"/>
          <p:cNvSpPr/>
          <p:nvPr/>
        </p:nvSpPr>
        <p:spPr>
          <a:xfrm>
            <a:off x="3924558" y="1623965"/>
            <a:ext cx="521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reconstruction via, e.g., linear interpolation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3304635" y="2545685"/>
            <a:ext cx="268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61" name="Picture 6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382665" y="2227778"/>
            <a:ext cx="152400" cy="202692"/>
          </a:xfrm>
          <a:prstGeom prst="rect">
            <a:avLst/>
          </a:prstGeom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044671" y="4844500"/>
            <a:ext cx="740144" cy="274675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288560" y="5502869"/>
            <a:ext cx="4487295" cy="394226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136864" y="6347780"/>
            <a:ext cx="1473541" cy="32745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488285" y="6309374"/>
            <a:ext cx="3430181" cy="355247"/>
          </a:xfrm>
          <a:prstGeom prst="rect">
            <a:avLst/>
          </a:prstGeom>
          <a:noFill/>
          <a:ln/>
          <a:effectLst/>
        </p:spPr>
      </p:pic>
      <p:sp>
        <p:nvSpPr>
          <p:cNvPr id="46" name="Freeform 45"/>
          <p:cNvSpPr/>
          <p:nvPr/>
        </p:nvSpPr>
        <p:spPr bwMode="auto">
          <a:xfrm>
            <a:off x="2511576" y="2289555"/>
            <a:ext cx="3759410" cy="947420"/>
          </a:xfrm>
          <a:custGeom>
            <a:avLst/>
            <a:gdLst>
              <a:gd name="connsiteX0" fmla="*/ 0 w 2910840"/>
              <a:gd name="connsiteY0" fmla="*/ 642620 h 947420"/>
              <a:gd name="connsiteX1" fmla="*/ 487680 w 2910840"/>
              <a:gd name="connsiteY1" fmla="*/ 292100 h 947420"/>
              <a:gd name="connsiteX2" fmla="*/ 1569720 w 2910840"/>
              <a:gd name="connsiteY2" fmla="*/ 657860 h 947420"/>
              <a:gd name="connsiteX3" fmla="*/ 2423160 w 2910840"/>
              <a:gd name="connsiteY3" fmla="*/ 48260 h 947420"/>
              <a:gd name="connsiteX4" fmla="*/ 2910840 w 2910840"/>
              <a:gd name="connsiteY4" fmla="*/ 947420 h 94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40" h="947420">
                <a:moveTo>
                  <a:pt x="0" y="642620"/>
                </a:moveTo>
                <a:cubicBezTo>
                  <a:pt x="113030" y="466090"/>
                  <a:pt x="226060" y="289560"/>
                  <a:pt x="487680" y="292100"/>
                </a:cubicBezTo>
                <a:cubicBezTo>
                  <a:pt x="749300" y="294640"/>
                  <a:pt x="1247140" y="698500"/>
                  <a:pt x="1569720" y="657860"/>
                </a:cubicBezTo>
                <a:cubicBezTo>
                  <a:pt x="1892300" y="617220"/>
                  <a:pt x="2199640" y="0"/>
                  <a:pt x="2423160" y="48260"/>
                </a:cubicBezTo>
                <a:cubicBezTo>
                  <a:pt x="2646680" y="96520"/>
                  <a:pt x="2778760" y="521970"/>
                  <a:pt x="2910840" y="94742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3" name="Picture 62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832456" y="2545684"/>
            <a:ext cx="531877" cy="2780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359845" y="6270969"/>
            <a:ext cx="3687061" cy="421100"/>
          </a:xfrm>
          <a:prstGeom prst="rect">
            <a:avLst/>
          </a:prstGeom>
          <a:noFill/>
          <a:ln/>
          <a:effectLst/>
        </p:spPr>
      </p:pic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Error </a:t>
            </a:r>
            <a:r>
              <a:rPr lang="en-US" sz="2000" kern="0" dirty="0" smtClean="0">
                <a:ea typeface="ＭＳ Ｐゴシック" pitchFamily="34" charset="-128"/>
              </a:rPr>
              <a:t>characterization for smooth	   and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000" kern="0" noProof="0" dirty="0" smtClean="0">
                <a:ea typeface="ＭＳ Ｐゴシック" pitchFamily="34" charset="-128"/>
              </a:rPr>
              <a:t>number of samples		&lt;&gt;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507296" y="1931205"/>
            <a:ext cx="0" cy="203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507295" y="3966670"/>
            <a:ext cx="4023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270986" y="2200040"/>
            <a:ext cx="0" cy="1766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5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440044" y="4115717"/>
            <a:ext cx="144062" cy="203075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193566" y="4116123"/>
            <a:ext cx="115825" cy="202262"/>
          </a:xfrm>
          <a:prstGeom prst="rect">
            <a:avLst/>
          </a:prstGeom>
          <a:noFill/>
          <a:ln/>
          <a:effectLst/>
        </p:spPr>
      </p:pic>
      <p:sp>
        <p:nvSpPr>
          <p:cNvPr id="12" name="Oval 11"/>
          <p:cNvSpPr/>
          <p:nvPr/>
        </p:nvSpPr>
        <p:spPr bwMode="auto">
          <a:xfrm>
            <a:off x="2498130" y="289133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01330" y="269930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904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07730" y="254568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109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14130" y="266090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717330" y="273771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20530" y="28145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123730" y="288401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3269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530130" y="292242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733330" y="285292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36530" y="273039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39730" y="257677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42930" y="239206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546130" y="230794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4" name="Pictur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522179" y="4043479"/>
            <a:ext cx="1289356" cy="345464"/>
          </a:xfrm>
          <a:prstGeom prst="rect">
            <a:avLst/>
          </a:prstGeom>
          <a:noFill/>
          <a:ln/>
          <a:effectLst/>
        </p:spPr>
      </p:pic>
      <p:sp>
        <p:nvSpPr>
          <p:cNvPr id="35" name="Oval 34"/>
          <p:cNvSpPr/>
          <p:nvPr/>
        </p:nvSpPr>
        <p:spPr bwMode="auto">
          <a:xfrm>
            <a:off x="5749330" y="235366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31788" y="1969610"/>
            <a:ext cx="1620529" cy="317853"/>
          </a:xfrm>
          <a:prstGeom prst="rect">
            <a:avLst/>
          </a:prstGeom>
          <a:noFill/>
          <a:ln/>
          <a:effectLst/>
        </p:spPr>
      </p:pic>
      <p:sp>
        <p:nvSpPr>
          <p:cNvPr id="36" name="Oval 35"/>
          <p:cNvSpPr/>
          <p:nvPr/>
        </p:nvSpPr>
        <p:spPr bwMode="auto">
          <a:xfrm>
            <a:off x="5952530" y="2584090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155730" y="3006545"/>
            <a:ext cx="45719" cy="457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519363" y="2324100"/>
            <a:ext cx="3762375" cy="995363"/>
          </a:xfrm>
          <a:custGeom>
            <a:avLst/>
            <a:gdLst>
              <a:gd name="connsiteX0" fmla="*/ 0 w 3762375"/>
              <a:gd name="connsiteY0" fmla="*/ 595313 h 995363"/>
              <a:gd name="connsiteX1" fmla="*/ 204787 w 3762375"/>
              <a:gd name="connsiteY1" fmla="*/ 395288 h 995363"/>
              <a:gd name="connsiteX2" fmla="*/ 409575 w 3762375"/>
              <a:gd name="connsiteY2" fmla="*/ 280988 h 995363"/>
              <a:gd name="connsiteX3" fmla="*/ 614362 w 3762375"/>
              <a:gd name="connsiteY3" fmla="*/ 242888 h 995363"/>
              <a:gd name="connsiteX4" fmla="*/ 814387 w 3762375"/>
              <a:gd name="connsiteY4" fmla="*/ 280988 h 995363"/>
              <a:gd name="connsiteX5" fmla="*/ 1019175 w 3762375"/>
              <a:gd name="connsiteY5" fmla="*/ 361950 h 995363"/>
              <a:gd name="connsiteX6" fmla="*/ 1223962 w 3762375"/>
              <a:gd name="connsiteY6" fmla="*/ 438150 h 995363"/>
              <a:gd name="connsiteX7" fmla="*/ 1428750 w 3762375"/>
              <a:gd name="connsiteY7" fmla="*/ 514350 h 995363"/>
              <a:gd name="connsiteX8" fmla="*/ 1628775 w 3762375"/>
              <a:gd name="connsiteY8" fmla="*/ 585788 h 995363"/>
              <a:gd name="connsiteX9" fmla="*/ 1833562 w 3762375"/>
              <a:gd name="connsiteY9" fmla="*/ 619125 h 995363"/>
              <a:gd name="connsiteX10" fmla="*/ 2033587 w 3762375"/>
              <a:gd name="connsiteY10" fmla="*/ 623888 h 995363"/>
              <a:gd name="connsiteX11" fmla="*/ 2238375 w 3762375"/>
              <a:gd name="connsiteY11" fmla="*/ 552450 h 995363"/>
              <a:gd name="connsiteX12" fmla="*/ 2438400 w 3762375"/>
              <a:gd name="connsiteY12" fmla="*/ 428625 h 995363"/>
              <a:gd name="connsiteX13" fmla="*/ 2643187 w 3762375"/>
              <a:gd name="connsiteY13" fmla="*/ 276225 h 995363"/>
              <a:gd name="connsiteX14" fmla="*/ 2847975 w 3762375"/>
              <a:gd name="connsiteY14" fmla="*/ 90488 h 995363"/>
              <a:gd name="connsiteX15" fmla="*/ 3052762 w 3762375"/>
              <a:gd name="connsiteY15" fmla="*/ 0 h 995363"/>
              <a:gd name="connsiteX16" fmla="*/ 3257550 w 3762375"/>
              <a:gd name="connsiteY16" fmla="*/ 47625 h 995363"/>
              <a:gd name="connsiteX17" fmla="*/ 3457575 w 3762375"/>
              <a:gd name="connsiteY17" fmla="*/ 285750 h 995363"/>
              <a:gd name="connsiteX18" fmla="*/ 3662362 w 3762375"/>
              <a:gd name="connsiteY18" fmla="*/ 709613 h 995363"/>
              <a:gd name="connsiteX19" fmla="*/ 3762375 w 3762375"/>
              <a:gd name="connsiteY19" fmla="*/ 995363 h 99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62375" h="995363">
                <a:moveTo>
                  <a:pt x="0" y="595313"/>
                </a:moveTo>
                <a:lnTo>
                  <a:pt x="204787" y="395288"/>
                </a:lnTo>
                <a:lnTo>
                  <a:pt x="409575" y="280988"/>
                </a:lnTo>
                <a:lnTo>
                  <a:pt x="614362" y="242888"/>
                </a:lnTo>
                <a:lnTo>
                  <a:pt x="814387" y="280988"/>
                </a:lnTo>
                <a:lnTo>
                  <a:pt x="1019175" y="361950"/>
                </a:lnTo>
                <a:lnTo>
                  <a:pt x="1223962" y="438150"/>
                </a:lnTo>
                <a:lnTo>
                  <a:pt x="1428750" y="514350"/>
                </a:lnTo>
                <a:lnTo>
                  <a:pt x="1628775" y="585788"/>
                </a:lnTo>
                <a:lnTo>
                  <a:pt x="1833562" y="619125"/>
                </a:lnTo>
                <a:lnTo>
                  <a:pt x="2033587" y="623888"/>
                </a:lnTo>
                <a:lnTo>
                  <a:pt x="2238375" y="552450"/>
                </a:lnTo>
                <a:lnTo>
                  <a:pt x="2438400" y="428625"/>
                </a:lnTo>
                <a:lnTo>
                  <a:pt x="2643187" y="276225"/>
                </a:lnTo>
                <a:lnTo>
                  <a:pt x="2847975" y="90488"/>
                </a:lnTo>
                <a:lnTo>
                  <a:pt x="3052762" y="0"/>
                </a:lnTo>
                <a:lnTo>
                  <a:pt x="3257550" y="47625"/>
                </a:lnTo>
                <a:lnTo>
                  <a:pt x="3457575" y="285750"/>
                </a:lnTo>
                <a:lnTo>
                  <a:pt x="3662362" y="709613"/>
                </a:lnTo>
                <a:lnTo>
                  <a:pt x="3762375" y="99536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323325" y="1700775"/>
            <a:ext cx="608466" cy="278372"/>
          </a:xfrm>
          <a:prstGeom prst="rect">
            <a:avLst/>
          </a:prstGeom>
          <a:noFill/>
          <a:ln/>
          <a:effectLst/>
        </p:spPr>
      </p:pic>
      <p:sp>
        <p:nvSpPr>
          <p:cNvPr id="54" name="Rectangle 53"/>
          <p:cNvSpPr/>
          <p:nvPr/>
        </p:nvSpPr>
        <p:spPr>
          <a:xfrm>
            <a:off x="3924558" y="1623965"/>
            <a:ext cx="521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reconstruction via, e.g., linear interpolation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3304635" y="2545685"/>
            <a:ext cx="268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61" name="Picture 6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382665" y="2227778"/>
            <a:ext cx="152400" cy="202692"/>
          </a:xfrm>
          <a:prstGeom prst="rect">
            <a:avLst/>
          </a:prstGeom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044671" y="4844500"/>
            <a:ext cx="740144" cy="27467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288560" y="5502869"/>
            <a:ext cx="4487295" cy="39422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175268" y="6347779"/>
            <a:ext cx="1473543" cy="327454"/>
          </a:xfrm>
          <a:prstGeom prst="rect">
            <a:avLst/>
          </a:prstGeom>
          <a:noFill/>
          <a:ln/>
          <a:effectLst/>
        </p:spPr>
      </p:pic>
      <p:sp>
        <p:nvSpPr>
          <p:cNvPr id="46" name="Freeform 45"/>
          <p:cNvSpPr/>
          <p:nvPr/>
        </p:nvSpPr>
        <p:spPr bwMode="auto">
          <a:xfrm>
            <a:off x="2511576" y="2289555"/>
            <a:ext cx="3759410" cy="947420"/>
          </a:xfrm>
          <a:custGeom>
            <a:avLst/>
            <a:gdLst>
              <a:gd name="connsiteX0" fmla="*/ 0 w 2910840"/>
              <a:gd name="connsiteY0" fmla="*/ 642620 h 947420"/>
              <a:gd name="connsiteX1" fmla="*/ 487680 w 2910840"/>
              <a:gd name="connsiteY1" fmla="*/ 292100 h 947420"/>
              <a:gd name="connsiteX2" fmla="*/ 1569720 w 2910840"/>
              <a:gd name="connsiteY2" fmla="*/ 657860 h 947420"/>
              <a:gd name="connsiteX3" fmla="*/ 2423160 w 2910840"/>
              <a:gd name="connsiteY3" fmla="*/ 48260 h 947420"/>
              <a:gd name="connsiteX4" fmla="*/ 2910840 w 2910840"/>
              <a:gd name="connsiteY4" fmla="*/ 947420 h 94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40" h="947420">
                <a:moveTo>
                  <a:pt x="0" y="642620"/>
                </a:moveTo>
                <a:cubicBezTo>
                  <a:pt x="113030" y="466090"/>
                  <a:pt x="226060" y="289560"/>
                  <a:pt x="487680" y="292100"/>
                </a:cubicBezTo>
                <a:cubicBezTo>
                  <a:pt x="749300" y="294640"/>
                  <a:pt x="1247140" y="698500"/>
                  <a:pt x="1569720" y="657860"/>
                </a:cubicBezTo>
                <a:cubicBezTo>
                  <a:pt x="1892300" y="617220"/>
                  <a:pt x="2199640" y="0"/>
                  <a:pt x="2423160" y="48260"/>
                </a:cubicBezTo>
                <a:cubicBezTo>
                  <a:pt x="2646680" y="96520"/>
                  <a:pt x="2778760" y="521970"/>
                  <a:pt x="2910840" y="94742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2" name="Picture 61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832456" y="2545684"/>
            <a:ext cx="531877" cy="278095"/>
          </a:xfrm>
          <a:prstGeom prst="rect">
            <a:avLst/>
          </a:prstGeom>
          <a:noFill/>
          <a:ln/>
          <a:effectLst/>
        </p:spPr>
      </p:pic>
      <p:sp>
        <p:nvSpPr>
          <p:cNvPr id="41" name="Rectangle 40"/>
          <p:cNvSpPr/>
          <p:nvPr/>
        </p:nvSpPr>
        <p:spPr>
          <a:xfrm>
            <a:off x="0" y="878210"/>
            <a:ext cx="365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Curse-of-dimensionality</a:t>
            </a:r>
          </a:p>
        </p:txBody>
      </p:sp>
      <p:pic>
        <p:nvPicPr>
          <p:cNvPr id="51" name="Picture 5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6569059" y="4811580"/>
            <a:ext cx="821318" cy="274320"/>
          </a:xfrm>
          <a:prstGeom prst="rect">
            <a:avLst/>
          </a:prstGeom>
        </p:spPr>
      </p:pic>
      <p:pic>
        <p:nvPicPr>
          <p:cNvPr id="71" name="Picture 70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53476" y="4312315"/>
            <a:ext cx="5566451" cy="465386"/>
          </a:xfrm>
          <a:prstGeom prst="rect">
            <a:avLst/>
          </a:prstGeom>
          <a:noFill/>
          <a:ln/>
          <a:effectLst/>
        </p:spPr>
      </p:pic>
      <p:pic>
        <p:nvPicPr>
          <p:cNvPr id="43010" name="Picture 2" descr="http://www.achievesupplements.com.au/images/P/1_the_CURSE_LG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05994" y="0"/>
            <a:ext cx="1538005" cy="1538005"/>
          </a:xfrm>
          <a:prstGeom prst="rect">
            <a:avLst/>
          </a:prstGeom>
          <a:noFill/>
        </p:spPr>
      </p:pic>
      <p:sp>
        <p:nvSpPr>
          <p:cNvPr id="45" name="Oval 44"/>
          <p:cNvSpPr/>
          <p:nvPr/>
        </p:nvSpPr>
        <p:spPr bwMode="auto">
          <a:xfrm>
            <a:off x="8257075" y="6078945"/>
            <a:ext cx="923525" cy="57607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821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Curse-of-dimensionality	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295275" y="15652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nonlinear N-width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infimum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is taken over all continuous maps (E,R)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95529" y="2276849"/>
            <a:ext cx="5394718" cy="57615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85335" y="3736240"/>
            <a:ext cx="7227832" cy="468190"/>
          </a:xfrm>
          <a:prstGeom prst="rect">
            <a:avLst/>
          </a:prstGeom>
          <a:noFill/>
          <a:ln/>
          <a:effectLst/>
        </p:spPr>
      </p:pic>
      <p:sp>
        <p:nvSpPr>
          <p:cNvPr id="81" name="Rectangle 80"/>
          <p:cNvSpPr/>
          <p:nvPr/>
        </p:nvSpPr>
        <p:spPr>
          <a:xfrm>
            <a:off x="3747194" y="6550223"/>
            <a:ext cx="5396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Traub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1988; Devore, Howard,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Micchelli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1989]</a:t>
            </a:r>
          </a:p>
        </p:txBody>
      </p:sp>
      <p:pic>
        <p:nvPicPr>
          <p:cNvPr id="83" name="Picture 8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72356" y="2046420"/>
            <a:ext cx="2631434" cy="8147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295275" y="15652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nonlinear N-width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infimum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is taken over all continuous maps (E,R)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95529" y="2276849"/>
            <a:ext cx="5394718" cy="576155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72356" y="2046420"/>
            <a:ext cx="2631434" cy="81472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25680" y="3736240"/>
            <a:ext cx="7947137" cy="502764"/>
          </a:xfrm>
          <a:prstGeom prst="rect">
            <a:avLst/>
          </a:prstGeom>
          <a:noFill/>
          <a:ln/>
          <a:effectLst/>
        </p:spPr>
      </p:pic>
      <p:sp>
        <p:nvSpPr>
          <p:cNvPr id="81" name="Rectangle 80"/>
          <p:cNvSpPr/>
          <p:nvPr/>
        </p:nvSpPr>
        <p:spPr>
          <a:xfrm>
            <a:off x="3747194" y="6550223"/>
            <a:ext cx="5396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Traub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1988; Devore, Howard,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Micchelli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1989]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7821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Curse-of-dimensionality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via interpolation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295275" y="15652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nonlinear N-width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infimum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is taken over all continuous maps (E,R)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ea typeface="ＭＳ Ｐゴシック" pitchFamily="34" charset="-128"/>
              </a:rPr>
              <a:t>Take home message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00" kern="0" noProof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2000" b="1" kern="0" noProof="0" dirty="0" smtClean="0">
                <a:solidFill>
                  <a:srgbClr val="0000FF"/>
                </a:solidFill>
                <a:ea typeface="ＭＳ Ｐゴシック" pitchFamily="34" charset="-128"/>
              </a:rPr>
              <a:t>smoothness-only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000" b="1" kern="0" noProof="0" dirty="0" smtClean="0">
                <a:solidFill>
                  <a:srgbClr val="0000FF"/>
                </a:solidFill>
                <a:ea typeface="ＭＳ Ｐゴシック" pitchFamily="34" charset="-128"/>
              </a:rPr>
              <a:t>&gt;&gt;   intractability in sample complexity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need additional assumptions on the problem structure!!!</a:t>
            </a:r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95529" y="2276849"/>
            <a:ext cx="5394718" cy="576155"/>
          </a:xfrm>
          <a:prstGeom prst="rect">
            <a:avLst/>
          </a:prstGeom>
          <a:noFill/>
          <a:ln/>
          <a:effectLst/>
        </p:spPr>
      </p:pic>
      <p:sp>
        <p:nvSpPr>
          <p:cNvPr id="81" name="Rectangle 80"/>
          <p:cNvSpPr/>
          <p:nvPr/>
        </p:nvSpPr>
        <p:spPr>
          <a:xfrm>
            <a:off x="808310" y="6539268"/>
            <a:ext cx="8335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Traub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1988; Devore, Howard,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Micchelli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1989; Nowak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Wosniakowski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2009]</a:t>
            </a: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3549" y="4497010"/>
            <a:ext cx="7730546" cy="468190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>
          <a:xfrm>
            <a:off x="0" y="87821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Curse-of-dimensionality	</a:t>
            </a: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72356" y="2046420"/>
            <a:ext cx="2631434" cy="81472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2" descr="Y U No - SMOothness y u no solve the curse-of-dimensionality?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1085" y="0"/>
            <a:ext cx="2382915" cy="1787186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25680" y="3736240"/>
            <a:ext cx="7947137" cy="5027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87170" y="810657"/>
            <a:ext cx="8763000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A fundamental problem: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given		                            learn a mapping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r>
              <a:rPr lang="en-US" sz="2000" kern="0" dirty="0" smtClean="0">
                <a:ea typeface="ＭＳ Ｐゴシック" pitchFamily="34" charset="-128"/>
              </a:rPr>
              <a:t>some call it “regression”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Oft-times 		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f</a:t>
            </a:r>
            <a:r>
              <a:rPr lang="en-US" sz="2000" kern="0" dirty="0" smtClean="0">
                <a:ea typeface="ＭＳ Ｐゴシック" pitchFamily="34" charset="-128"/>
              </a:rPr>
              <a:t>	&lt;&gt;	parametric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e.g., linear regression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120" name="Group 119"/>
          <p:cNvGrpSpPr/>
          <p:nvPr/>
        </p:nvGrpSpPr>
        <p:grpSpPr bwMode="auto">
          <a:xfrm>
            <a:off x="4860296" y="3709365"/>
            <a:ext cx="2822509" cy="1947123"/>
            <a:chOff x="4840835" y="3709367"/>
            <a:chExt cx="2822509" cy="1947123"/>
          </a:xfrm>
        </p:grpSpPr>
        <p:pic>
          <p:nvPicPr>
            <p:cNvPr id="75" name="Picture 2" descr="phir"/>
            <p:cNvPicPr>
              <a:picLocks noChangeAspect="1" noChangeArrowheads="1"/>
            </p:cNvPicPr>
            <p:nvPr/>
          </p:nvPicPr>
          <p:blipFill>
            <a:blip r:embed="rId10" cstate="print"/>
            <a:srcRect l="8690" t="4639" r="13036" b="5594"/>
            <a:stretch>
              <a:fillRect/>
            </a:stretch>
          </p:blipFill>
          <p:spPr bwMode="auto">
            <a:xfrm>
              <a:off x="5520764" y="3982980"/>
              <a:ext cx="1711872" cy="90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18953" y="4304748"/>
              <a:ext cx="267132" cy="10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6240729" y="3709367"/>
              <a:ext cx="285296" cy="2137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840835" y="3743376"/>
              <a:ext cx="159987" cy="21331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79" name="Group 11"/>
            <p:cNvGrpSpPr>
              <a:grpSpLocks/>
            </p:cNvGrpSpPr>
            <p:nvPr/>
          </p:nvGrpSpPr>
          <p:grpSpPr bwMode="auto">
            <a:xfrm>
              <a:off x="4866291" y="4026758"/>
              <a:ext cx="106853" cy="796758"/>
              <a:chOff x="1791" y="2385"/>
              <a:chExt cx="96" cy="728"/>
            </a:xfrm>
          </p:grpSpPr>
          <p:sp>
            <p:nvSpPr>
              <p:cNvPr id="80" name="Rectangle 12"/>
              <p:cNvSpPr>
                <a:spLocks noChangeArrowheads="1"/>
              </p:cNvSpPr>
              <p:nvPr/>
            </p:nvSpPr>
            <p:spPr bwMode="auto">
              <a:xfrm>
                <a:off x="1791" y="3022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13"/>
              <p:cNvSpPr>
                <a:spLocks noChangeArrowheads="1"/>
              </p:cNvSpPr>
              <p:nvPr/>
            </p:nvSpPr>
            <p:spPr bwMode="auto">
              <a:xfrm>
                <a:off x="1791" y="2931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14"/>
              <p:cNvSpPr>
                <a:spLocks noChangeArrowheads="1"/>
              </p:cNvSpPr>
              <p:nvPr/>
            </p:nvSpPr>
            <p:spPr bwMode="auto">
              <a:xfrm>
                <a:off x="1791" y="284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/>
            </p:nvSpPr>
            <p:spPr bwMode="auto">
              <a:xfrm>
                <a:off x="1791" y="2749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16"/>
              <p:cNvSpPr>
                <a:spLocks noChangeArrowheads="1"/>
              </p:cNvSpPr>
              <p:nvPr/>
            </p:nvSpPr>
            <p:spPr bwMode="auto">
              <a:xfrm>
                <a:off x="1791" y="2658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17"/>
              <p:cNvSpPr>
                <a:spLocks noChangeArrowheads="1"/>
              </p:cNvSpPr>
              <p:nvPr/>
            </p:nvSpPr>
            <p:spPr bwMode="auto">
              <a:xfrm>
                <a:off x="1791" y="2567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8"/>
              <p:cNvSpPr>
                <a:spLocks noChangeArrowheads="1"/>
              </p:cNvSpPr>
              <p:nvPr/>
            </p:nvSpPr>
            <p:spPr bwMode="auto">
              <a:xfrm>
                <a:off x="1791" y="2476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1791" y="238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8" name="Picture 11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488197" y="3736242"/>
              <a:ext cx="175147" cy="15529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89" name="Group 28"/>
            <p:cNvGrpSpPr>
              <a:grpSpLocks/>
            </p:cNvGrpSpPr>
            <p:nvPr/>
          </p:nvGrpSpPr>
          <p:grpSpPr bwMode="auto">
            <a:xfrm>
              <a:off x="7509052" y="3998899"/>
              <a:ext cx="94720" cy="1657591"/>
              <a:chOff x="952" y="2498"/>
              <a:chExt cx="96" cy="1454"/>
            </a:xfrm>
          </p:grpSpPr>
          <p:sp>
            <p:nvSpPr>
              <p:cNvPr id="90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0" name="Rectangle 109"/>
          <p:cNvSpPr/>
          <p:nvPr/>
        </p:nvSpPr>
        <p:spPr>
          <a:xfrm>
            <a:off x="577880" y="3889860"/>
            <a:ext cx="3494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learning the model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 =	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learning the parameters</a:t>
            </a:r>
          </a:p>
        </p:txBody>
      </p:sp>
      <p:grpSp>
        <p:nvGrpSpPr>
          <p:cNvPr id="111" name="Group 110"/>
          <p:cNvGrpSpPr/>
          <p:nvPr/>
        </p:nvGrpSpPr>
        <p:grpSpPr bwMode="auto">
          <a:xfrm>
            <a:off x="1510665" y="1470345"/>
            <a:ext cx="7362695" cy="353398"/>
            <a:chOff x="1241830" y="1470345"/>
            <a:chExt cx="7362695" cy="353398"/>
          </a:xfrm>
        </p:grpSpPr>
        <p:pic>
          <p:nvPicPr>
            <p:cNvPr id="112" name="Picture 11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241830" y="1470345"/>
              <a:ext cx="3740726" cy="3533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7614884" y="1530758"/>
              <a:ext cx="989641" cy="25426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17" name="Picture 1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845245" y="5234035"/>
            <a:ext cx="1193276" cy="3047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	other names:	multi-index models</a:t>
            </a:r>
            <a:br>
              <a:rPr lang="en-US" sz="2000" dirty="0" smtClean="0"/>
            </a:br>
            <a:r>
              <a:rPr lang="en-US" sz="2000" dirty="0" smtClean="0"/>
              <a:t>			partially linear single/multi index models</a:t>
            </a:r>
            <a:br>
              <a:rPr lang="en-US" sz="2000" dirty="0" smtClean="0"/>
            </a:br>
            <a:r>
              <a:rPr lang="en-US" sz="2000" dirty="0" smtClean="0"/>
              <a:t>			generalized additive model</a:t>
            </a:r>
            <a:br>
              <a:rPr lang="en-US" sz="2000" dirty="0" smtClean="0"/>
            </a:br>
            <a:r>
              <a:rPr lang="en-US" sz="2000" dirty="0" smtClean="0"/>
              <a:t>			sparse additive models…</a:t>
            </a: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1747085" y="2161633"/>
            <a:ext cx="7151211" cy="1939452"/>
            <a:chOff x="1730030" y="2161635"/>
            <a:chExt cx="7151211" cy="1939452"/>
          </a:xfrm>
        </p:grpSpPr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8062560" y="2315257"/>
              <a:ext cx="818681" cy="3070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Rectangle 17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29295" y="6069976"/>
            <a:ext cx="69129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Ravikumar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2009;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Raskutti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2010; 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Cohen et al., 2010; </a:t>
            </a:r>
            <a:r>
              <a:rPr lang="en-IE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Fornasier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Schnass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Vybiral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, 2011; VC and </a:t>
            </a:r>
            <a:r>
              <a:rPr lang="en-IE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 2012; </a:t>
            </a:r>
            <a:r>
              <a:rPr lang="en-IE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 and VC 2012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Prior Art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12" descr="File:Dora Maar Au Ch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024" y="3547694"/>
            <a:ext cx="2278706" cy="3107326"/>
          </a:xfrm>
          <a:prstGeom prst="rect">
            <a:avLst/>
          </a:prstGeom>
          <a:noFill/>
        </p:spPr>
      </p:pic>
      <p:pic>
        <p:nvPicPr>
          <p:cNvPr id="5" name="Picture 2" descr="http://images.worldgallery.co.uk/i/prints/rw/lg/1/5/Pablo-Picasso-Woman-in-Hat-15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5675" y="3505810"/>
            <a:ext cx="2441227" cy="316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work—Regression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 kern="0" dirty="0" smtClean="0">
                <a:solidFill>
                  <a:srgbClr val="0000FF"/>
                </a:solidFill>
              </a:rPr>
              <a:t>local smoothing 	</a:t>
            </a:r>
            <a:r>
              <a:rPr lang="en-US" sz="2400" i="1" kern="0" dirty="0" smtClean="0"/>
              <a:t>&lt;&gt;	first order </a:t>
            </a:r>
            <a:r>
              <a:rPr lang="en-US" sz="2400" kern="0" dirty="0" smtClean="0"/>
              <a:t>low-rank model</a:t>
            </a:r>
            <a:r>
              <a:rPr lang="en-US" sz="2400" b="1" i="1" kern="0" dirty="0" smtClean="0">
                <a:solidFill>
                  <a:srgbClr val="0000FF"/>
                </a:solidFill>
              </a:rPr>
              <a:t/>
            </a:r>
            <a:br>
              <a:rPr lang="en-US" sz="2400" b="1" i="1" kern="0" dirty="0" smtClean="0">
                <a:solidFill>
                  <a:srgbClr val="0000FF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a common approach in 				    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nonparametric regression</a:t>
            </a:r>
            <a:r>
              <a:rPr lang="en-US" kern="0" dirty="0" smtClean="0">
                <a:solidFill>
                  <a:srgbClr val="000000"/>
                </a:solidFill>
              </a:rPr>
              <a:t/>
            </a:r>
            <a:br>
              <a:rPr lang="en-US" kern="0" dirty="0" smtClean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(kernel, nearest neighbor, </a:t>
            </a:r>
            <a:r>
              <a:rPr lang="en-US" kern="0" dirty="0" err="1" smtClean="0">
                <a:solidFill>
                  <a:srgbClr val="000000"/>
                </a:solidFill>
              </a:rPr>
              <a:t>splines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</a:rPr>
              <a:t>	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	</a:t>
            </a:r>
          </a:p>
        </p:txBody>
      </p:sp>
      <p:pic>
        <p:nvPicPr>
          <p:cNvPr id="1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20" y="1"/>
            <a:ext cx="577880" cy="6529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48075" y="1163105"/>
            <a:ext cx="353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Fan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Gijbels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1996;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work—Regression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 kern="0" dirty="0" smtClean="0">
                <a:solidFill>
                  <a:srgbClr val="0000FF"/>
                </a:solidFill>
              </a:rPr>
              <a:t>local smoothing 	</a:t>
            </a:r>
            <a:r>
              <a:rPr lang="en-US" sz="2400" i="1" kern="0" dirty="0" smtClean="0"/>
              <a:t>&lt;&gt;	first order </a:t>
            </a:r>
            <a:r>
              <a:rPr lang="en-US" sz="2400" kern="0" dirty="0" smtClean="0"/>
              <a:t>low-rank model</a:t>
            </a:r>
            <a:r>
              <a:rPr lang="en-US" sz="2400" b="1" i="1" kern="0" dirty="0" smtClean="0">
                <a:solidFill>
                  <a:srgbClr val="0000FF"/>
                </a:solidFill>
              </a:rPr>
              <a:t/>
            </a:r>
            <a:br>
              <a:rPr lang="en-US" sz="2400" b="1" i="1" kern="0" dirty="0" smtClean="0">
                <a:solidFill>
                  <a:srgbClr val="0000FF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a common approach in 				    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nonparametric regression</a:t>
            </a:r>
            <a:r>
              <a:rPr lang="en-US" kern="0" dirty="0" smtClean="0">
                <a:solidFill>
                  <a:srgbClr val="000000"/>
                </a:solidFill>
              </a:rPr>
              <a:t/>
            </a:r>
            <a:br>
              <a:rPr lang="en-US" kern="0" dirty="0" smtClean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(kernel, nearest neighbor, </a:t>
            </a:r>
            <a:r>
              <a:rPr lang="en-US" kern="0" dirty="0" err="1" smtClean="0">
                <a:solidFill>
                  <a:srgbClr val="000000"/>
                </a:solidFill>
              </a:rPr>
              <a:t>splines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5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</a:rPr>
              <a:t>	1. assume </a:t>
            </a:r>
            <a:r>
              <a:rPr lang="en-US" sz="2000" kern="0" dirty="0" err="1" smtClean="0">
                <a:solidFill>
                  <a:srgbClr val="000000"/>
                </a:solidFill>
              </a:rPr>
              <a:t>orthogonality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	</a:t>
            </a:r>
          </a:p>
        </p:txBody>
      </p:sp>
      <p:pic>
        <p:nvPicPr>
          <p:cNvPr id="1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6120" y="1"/>
            <a:ext cx="577880" cy="652971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230765" y="2958083"/>
            <a:ext cx="1457798" cy="35570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 bwMode="auto">
          <a:xfrm>
            <a:off x="5071265" y="1969610"/>
            <a:ext cx="3804608" cy="1235640"/>
            <a:chOff x="4628351" y="3784702"/>
            <a:chExt cx="3804608" cy="1235640"/>
          </a:xfrm>
        </p:grpSpPr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4628351" y="4399181"/>
              <a:ext cx="3804608" cy="62116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Left Brace 12"/>
            <p:cNvSpPr/>
            <p:nvPr/>
          </p:nvSpPr>
          <p:spPr bwMode="auto">
            <a:xfrm rot="5400000">
              <a:off x="6199606" y="3861513"/>
              <a:ext cx="230429" cy="768100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853962" y="3784702"/>
              <a:ext cx="1117094" cy="202692"/>
            </a:xfrm>
            <a:prstGeom prst="rect">
              <a:avLst/>
            </a:prstGeom>
          </p:spPr>
        </p:pic>
      </p:grp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62665" y="2084825"/>
            <a:ext cx="1644598" cy="300960"/>
          </a:xfrm>
          <a:prstGeom prst="rect">
            <a:avLst/>
          </a:prstGeom>
          <a:noFill/>
          <a:ln/>
          <a:effectLst/>
        </p:spPr>
      </p:pic>
      <p:sp>
        <p:nvSpPr>
          <p:cNvPr id="22" name="Rectangle 21"/>
          <p:cNvSpPr/>
          <p:nvPr/>
        </p:nvSpPr>
        <p:spPr>
          <a:xfrm>
            <a:off x="5148075" y="1163105"/>
            <a:ext cx="353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Fan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Gijbels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1996;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work—Regression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 kern="0" dirty="0" smtClean="0">
                <a:solidFill>
                  <a:srgbClr val="0000FF"/>
                </a:solidFill>
              </a:rPr>
              <a:t>local smoothing 	</a:t>
            </a:r>
            <a:r>
              <a:rPr lang="en-US" sz="2400" i="1" kern="0" dirty="0" smtClean="0"/>
              <a:t>&lt;&gt;	first order </a:t>
            </a:r>
            <a:r>
              <a:rPr lang="en-US" sz="2400" kern="0" dirty="0" smtClean="0"/>
              <a:t>low-rank model</a:t>
            </a:r>
            <a:r>
              <a:rPr lang="en-US" sz="2400" b="1" i="1" kern="0" dirty="0" smtClean="0">
                <a:solidFill>
                  <a:srgbClr val="0000FF"/>
                </a:solidFill>
              </a:rPr>
              <a:t/>
            </a:r>
            <a:br>
              <a:rPr lang="en-US" sz="2400" b="1" i="1" kern="0" dirty="0" smtClean="0">
                <a:solidFill>
                  <a:srgbClr val="0000FF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a common approach in 				    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nonparametric regression</a:t>
            </a:r>
            <a:r>
              <a:rPr lang="en-US" kern="0" dirty="0" smtClean="0">
                <a:solidFill>
                  <a:srgbClr val="000000"/>
                </a:solidFill>
              </a:rPr>
              <a:t/>
            </a:r>
            <a:br>
              <a:rPr lang="en-US" kern="0" dirty="0" smtClean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(kernel, nearest neighbor, </a:t>
            </a:r>
            <a:r>
              <a:rPr lang="en-US" kern="0" dirty="0" err="1" smtClean="0">
                <a:solidFill>
                  <a:srgbClr val="000000"/>
                </a:solidFill>
              </a:rPr>
              <a:t>splines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5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</a:rPr>
              <a:t>	1. assume </a:t>
            </a:r>
            <a:r>
              <a:rPr lang="en-US" sz="2000" kern="0" dirty="0" err="1" smtClean="0">
                <a:solidFill>
                  <a:srgbClr val="000000"/>
                </a:solidFill>
              </a:rPr>
              <a:t>orthogonality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kern="0" dirty="0" smtClean="0">
                <a:solidFill>
                  <a:srgbClr val="000000"/>
                </a:solidFill>
              </a:rPr>
              <a:t/>
            </a:r>
            <a:br>
              <a:rPr lang="en-US" sz="5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2. note the differentiability of </a:t>
            </a:r>
            <a:r>
              <a:rPr lang="en-US" sz="2000" b="1" i="1" kern="0" dirty="0" smtClean="0">
                <a:solidFill>
                  <a:srgbClr val="000000"/>
                </a:solidFill>
              </a:rPr>
              <a:t>f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	</a:t>
            </a:r>
          </a:p>
        </p:txBody>
      </p:sp>
      <p:pic>
        <p:nvPicPr>
          <p:cNvPr id="1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6120" y="1"/>
            <a:ext cx="577880" cy="652971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30765" y="2958083"/>
            <a:ext cx="1457798" cy="355702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230765" y="4197100"/>
            <a:ext cx="2742298" cy="361542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6106395" y="3659430"/>
            <a:ext cx="30358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i="1" u="sng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Key observation #1: </a:t>
            </a:r>
            <a:br>
              <a:rPr lang="en-US" i="1" u="sng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</a:br>
            <a:r>
              <a:rPr lang="en-US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gradients live in at most k-dim. subspaces</a:t>
            </a:r>
          </a:p>
        </p:txBody>
      </p:sp>
      <p:grpSp>
        <p:nvGrpSpPr>
          <p:cNvPr id="18" name="Group 17"/>
          <p:cNvGrpSpPr/>
          <p:nvPr/>
        </p:nvGrpSpPr>
        <p:grpSpPr bwMode="auto">
          <a:xfrm>
            <a:off x="5071265" y="1969610"/>
            <a:ext cx="3804608" cy="1235640"/>
            <a:chOff x="4628351" y="3784702"/>
            <a:chExt cx="3804608" cy="1235640"/>
          </a:xfrm>
        </p:grpSpPr>
        <p:pic>
          <p:nvPicPr>
            <p:cNvPr id="20" name="Picture 19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628351" y="4399181"/>
              <a:ext cx="3804608" cy="62116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" name="Left Brace 20"/>
            <p:cNvSpPr/>
            <p:nvPr/>
          </p:nvSpPr>
          <p:spPr bwMode="auto">
            <a:xfrm rot="5400000">
              <a:off x="6199606" y="3861513"/>
              <a:ext cx="230429" cy="768100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5853962" y="3784702"/>
              <a:ext cx="1117094" cy="202692"/>
            </a:xfrm>
            <a:prstGeom prst="rect">
              <a:avLst/>
            </a:prstGeom>
          </p:spPr>
        </p:pic>
      </p:grpSp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62665" y="2084825"/>
            <a:ext cx="1644598" cy="300960"/>
          </a:xfrm>
          <a:prstGeom prst="rect">
            <a:avLst/>
          </a:prstGeom>
          <a:noFill/>
          <a:ln/>
          <a:effectLst/>
        </p:spPr>
      </p:pic>
      <p:sp>
        <p:nvSpPr>
          <p:cNvPr id="25" name="Rectangle 24"/>
          <p:cNvSpPr/>
          <p:nvPr/>
        </p:nvSpPr>
        <p:spPr>
          <a:xfrm>
            <a:off x="5148075" y="1163105"/>
            <a:ext cx="353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Fan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Gijbels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1996;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work—Regression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10379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 kern="0" dirty="0" smtClean="0">
                <a:solidFill>
                  <a:srgbClr val="0000FF"/>
                </a:solidFill>
              </a:rPr>
              <a:t>local smoothing 	</a:t>
            </a:r>
            <a:r>
              <a:rPr lang="en-US" sz="2400" i="1" kern="0" dirty="0" smtClean="0"/>
              <a:t>&lt;&gt;	first order </a:t>
            </a:r>
            <a:r>
              <a:rPr lang="en-US" sz="2400" kern="0" dirty="0" smtClean="0"/>
              <a:t>low-rank model</a:t>
            </a:r>
            <a:r>
              <a:rPr lang="en-US" sz="2400" b="1" i="1" kern="0" dirty="0" smtClean="0">
                <a:solidFill>
                  <a:srgbClr val="0000FF"/>
                </a:solidFill>
              </a:rPr>
              <a:t/>
            </a:r>
            <a:br>
              <a:rPr lang="en-US" sz="2400" b="1" i="1" kern="0" dirty="0" smtClean="0">
                <a:solidFill>
                  <a:srgbClr val="0000FF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a common approach in 				    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nonparametric regression</a:t>
            </a:r>
            <a:r>
              <a:rPr lang="en-US" kern="0" dirty="0" smtClean="0">
                <a:solidFill>
                  <a:srgbClr val="000000"/>
                </a:solidFill>
              </a:rPr>
              <a:t/>
            </a:r>
            <a:br>
              <a:rPr lang="en-US" kern="0" dirty="0" smtClean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(</a:t>
            </a:r>
            <a:r>
              <a:rPr lang="en-US" b="1" kern="0" dirty="0" smtClean="0">
                <a:solidFill>
                  <a:srgbClr val="FF0000"/>
                </a:solidFill>
              </a:rPr>
              <a:t>kernel, nearest neighbor, </a:t>
            </a:r>
            <a:r>
              <a:rPr lang="en-US" b="1" kern="0" dirty="0" err="1" smtClean="0">
                <a:solidFill>
                  <a:srgbClr val="FF0000"/>
                </a:solidFill>
              </a:rPr>
              <a:t>splines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5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</a:rPr>
              <a:t>	1. assume </a:t>
            </a:r>
            <a:r>
              <a:rPr lang="en-US" sz="2000" kern="0" dirty="0" err="1" smtClean="0">
                <a:solidFill>
                  <a:srgbClr val="000000"/>
                </a:solidFill>
              </a:rPr>
              <a:t>orthogonality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" kern="0" dirty="0" smtClean="0">
                <a:solidFill>
                  <a:srgbClr val="000000"/>
                </a:solidFill>
              </a:rPr>
              <a:t/>
            </a:r>
            <a:br>
              <a:rPr lang="en-US" sz="5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2. note the differentiability of </a:t>
            </a:r>
            <a:r>
              <a:rPr lang="en-US" sz="2000" b="1" i="1" kern="0" dirty="0" smtClean="0">
                <a:solidFill>
                  <a:srgbClr val="000000"/>
                </a:solidFill>
              </a:rPr>
              <a:t>f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	</a:t>
            </a: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	3. leverage samples to obtain the hessian via local 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K/N-N/S</a:t>
            </a:r>
            <a:r>
              <a:rPr lang="en-US" sz="2000" kern="0" dirty="0" smtClean="0">
                <a:solidFill>
                  <a:srgbClr val="FF0000"/>
                </a:solidFill>
                <a:ea typeface="ＭＳ Ｐゴシック" pitchFamily="34" charset="-128"/>
              </a:rPr>
              <a:t>…</a:t>
            </a: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	  </a:t>
            </a:r>
            <a:r>
              <a:rPr lang="en-US" kern="0" dirty="0" smtClean="0">
                <a:solidFill>
                  <a:srgbClr val="0000FF"/>
                </a:solidFill>
                <a:ea typeface="ＭＳ Ｐゴシック" pitchFamily="34" charset="-128"/>
              </a:rPr>
              <a:t>required: rank-k </a:t>
            </a:r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H</a:t>
            </a:r>
            <a:r>
              <a:rPr lang="en-US" b="1" i="1" kern="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g</a:t>
            </a:r>
            <a:endParaRPr lang="en-US" b="1" i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pic>
        <p:nvPicPr>
          <p:cNvPr id="1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6120" y="1"/>
            <a:ext cx="577880" cy="652971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5148075" y="1163105"/>
            <a:ext cx="353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Fan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Gijbels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1996;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230765" y="2958083"/>
            <a:ext cx="1457798" cy="355702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230765" y="4197100"/>
            <a:ext cx="2742298" cy="36154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230765" y="5534215"/>
            <a:ext cx="2054506" cy="27589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230765" y="6424590"/>
            <a:ext cx="5445671" cy="433410"/>
          </a:xfrm>
          <a:prstGeom prst="rect">
            <a:avLst/>
          </a:prstGeom>
          <a:noFill/>
          <a:ln/>
          <a:effectLst/>
        </p:spPr>
      </p:pic>
      <p:sp>
        <p:nvSpPr>
          <p:cNvPr id="21" name="Rectangle 20"/>
          <p:cNvSpPr/>
          <p:nvPr/>
        </p:nvSpPr>
        <p:spPr>
          <a:xfrm>
            <a:off x="6108200" y="5310845"/>
            <a:ext cx="301752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i="1" u="sng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Key observation #2:</a:t>
            </a:r>
            <a:r>
              <a:rPr lang="en-US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 </a:t>
            </a:r>
            <a:br>
              <a:rPr lang="en-US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</a:br>
            <a:r>
              <a:rPr lang="en-US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k- principal components of </a:t>
            </a:r>
            <a:r>
              <a:rPr lang="en-US" b="1" i="1" dirty="0" err="1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H</a:t>
            </a:r>
            <a:r>
              <a:rPr lang="en-US" b="1" i="1" baseline="30000" dirty="0" err="1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f</a:t>
            </a:r>
            <a:r>
              <a:rPr lang="en-US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 leads to </a:t>
            </a:r>
            <a:r>
              <a:rPr lang="en-US" b="1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A</a:t>
            </a:r>
            <a:r>
              <a:rPr lang="en-US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5071265" y="1969610"/>
            <a:ext cx="3804608" cy="1235640"/>
            <a:chOff x="4628351" y="3784702"/>
            <a:chExt cx="3804608" cy="1235640"/>
          </a:xfrm>
        </p:grpSpPr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628351" y="4399181"/>
              <a:ext cx="3804608" cy="62116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Left Brace 23"/>
            <p:cNvSpPr/>
            <p:nvPr/>
          </p:nvSpPr>
          <p:spPr bwMode="auto">
            <a:xfrm rot="5400000">
              <a:off x="6199606" y="3861513"/>
              <a:ext cx="230429" cy="768100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5853962" y="3784702"/>
              <a:ext cx="1117094" cy="202692"/>
            </a:xfrm>
            <a:prstGeom prst="rect">
              <a:avLst/>
            </a:prstGeom>
          </p:spPr>
        </p:pic>
      </p:grpSp>
      <p:pic>
        <p:nvPicPr>
          <p:cNvPr id="26" name="Picture 2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62665" y="2084825"/>
            <a:ext cx="1644598" cy="300960"/>
          </a:xfrm>
          <a:prstGeom prst="rect">
            <a:avLst/>
          </a:prstGeom>
          <a:noFill/>
          <a:ln/>
          <a:effectLst/>
        </p:spPr>
      </p:pic>
      <p:sp>
        <p:nvSpPr>
          <p:cNvPr id="27" name="Rectangle 26"/>
          <p:cNvSpPr/>
          <p:nvPr/>
        </p:nvSpPr>
        <p:spPr>
          <a:xfrm>
            <a:off x="6106395" y="3659430"/>
            <a:ext cx="30358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i="1" u="sng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Key observation #1: </a:t>
            </a:r>
            <a:br>
              <a:rPr lang="en-US" i="1" u="sng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</a:br>
            <a:r>
              <a:rPr lang="en-US" i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gradients live in at most k-dim. subspaces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work—Regression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9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/>
              <a:t>local smoothing 	</a:t>
            </a:r>
            <a:r>
              <a:rPr lang="en-US" sz="2400" i="1" kern="0" dirty="0" smtClean="0"/>
              <a:t>&lt;&gt;	first order </a:t>
            </a:r>
            <a:r>
              <a:rPr lang="en-US" sz="2400" kern="0" dirty="0" smtClean="0"/>
              <a:t>low-rank model</a:t>
            </a:r>
            <a:r>
              <a:rPr lang="en-US" sz="2400" b="1" i="1" kern="0" dirty="0" smtClean="0">
                <a:solidFill>
                  <a:srgbClr val="0000FF"/>
                </a:solidFill>
              </a:rPr>
              <a:t/>
            </a:r>
            <a:br>
              <a:rPr lang="en-US" sz="2400" b="1" i="1" kern="0" dirty="0" smtClean="0">
                <a:solidFill>
                  <a:srgbClr val="0000FF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a common approach in 				    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nonparametric regression</a:t>
            </a:r>
            <a:r>
              <a:rPr lang="en-US" kern="0" dirty="0" smtClean="0">
                <a:solidFill>
                  <a:srgbClr val="000000"/>
                </a:solidFill>
              </a:rPr>
              <a:t/>
            </a:r>
            <a:br>
              <a:rPr lang="en-US" kern="0" dirty="0" smtClean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(</a:t>
            </a:r>
            <a:r>
              <a:rPr lang="en-US" kern="0" dirty="0" smtClean="0"/>
              <a:t>kernel, nearest neighbor, </a:t>
            </a:r>
            <a:r>
              <a:rPr lang="en-US" kern="0" dirty="0" err="1" smtClean="0"/>
              <a:t>splines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</a:rPr>
              <a:t>Recent trends		&lt;&gt;	</a:t>
            </a:r>
            <a:r>
              <a:rPr lang="en-US" sz="2400" b="1" i="1" kern="0" dirty="0" smtClean="0">
                <a:solidFill>
                  <a:srgbClr val="0000FF"/>
                </a:solidFill>
              </a:rPr>
              <a:t>additive sparse models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5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i="1" kern="0" dirty="0" smtClean="0">
                <a:solidFill>
                  <a:srgbClr val="000000"/>
                </a:solidFill>
              </a:rPr>
              <a:t>g</a:t>
            </a:r>
            <a:r>
              <a:rPr lang="en-US" sz="2000" kern="0" dirty="0" smtClean="0">
                <a:solidFill>
                  <a:srgbClr val="000000"/>
                </a:solidFill>
              </a:rPr>
              <a:t> belongs to reproducing kernel Hilbert space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encode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smoothness</a:t>
            </a:r>
            <a:r>
              <a:rPr lang="en-US" sz="2000" b="1" i="1" kern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via the kernel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leverage sparse greedy/convex optimization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r>
              <a:rPr lang="en-US" sz="2000" kern="0" dirty="0" smtClean="0">
                <a:ea typeface="ＭＳ Ｐゴシック" pitchFamily="34" charset="-128"/>
              </a:rPr>
              <a:t>e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stablish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consistency rates:</a:t>
            </a:r>
          </a:p>
        </p:txBody>
      </p:sp>
      <p:pic>
        <p:nvPicPr>
          <p:cNvPr id="1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6120" y="1"/>
            <a:ext cx="577880" cy="652971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5148075" y="1163105"/>
            <a:ext cx="353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Fan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Gijbels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1996;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8075" y="2776115"/>
            <a:ext cx="3535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[Stone 1985;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Tibshirani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and Hastie 1990; Lin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Ravikumar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et al., 2009; </a:t>
            </a:r>
            <a:r>
              <a:rPr lang="en-US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Raskutti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et al., 2010; Meier et al. 2007; </a:t>
            </a:r>
            <a:r>
              <a:rPr lang="en-US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Koltchinski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and Yuan, 2008, 2010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62665" y="3044950"/>
            <a:ext cx="4382306" cy="756071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164495" y="6117350"/>
            <a:ext cx="3747270" cy="535806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24260" y="3918350"/>
            <a:ext cx="6029585" cy="62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work—Regression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9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/>
              <a:t>local smoothing 	</a:t>
            </a:r>
            <a:r>
              <a:rPr lang="en-US" sz="2400" i="1" kern="0" dirty="0" smtClean="0"/>
              <a:t>&lt;&gt;	first order </a:t>
            </a:r>
            <a:r>
              <a:rPr lang="en-US" sz="2400" kern="0" dirty="0" smtClean="0"/>
              <a:t>low-rank model</a:t>
            </a:r>
            <a:r>
              <a:rPr lang="en-US" sz="2400" b="1" i="1" kern="0" dirty="0" smtClean="0">
                <a:solidFill>
                  <a:srgbClr val="0000FF"/>
                </a:solidFill>
              </a:rPr>
              <a:t/>
            </a:r>
            <a:br>
              <a:rPr lang="en-US" sz="2400" b="1" i="1" kern="0" dirty="0" smtClean="0">
                <a:solidFill>
                  <a:srgbClr val="0000FF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a common approach in 				     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nonparametric regression</a:t>
            </a:r>
            <a:r>
              <a:rPr lang="en-US" kern="0" dirty="0" smtClean="0">
                <a:solidFill>
                  <a:srgbClr val="000000"/>
                </a:solidFill>
              </a:rPr>
              <a:t/>
            </a:r>
            <a:br>
              <a:rPr lang="en-US" kern="0" dirty="0" smtClean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(</a:t>
            </a:r>
            <a:r>
              <a:rPr lang="en-US" kern="0" dirty="0" smtClean="0"/>
              <a:t>kernel, nearest neighbor, </a:t>
            </a:r>
            <a:r>
              <a:rPr lang="en-US" kern="0" dirty="0" err="1" smtClean="0"/>
              <a:t>splines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</a:rPr>
              <a:t>Recent trends		&lt;&gt;	</a:t>
            </a:r>
            <a:r>
              <a:rPr lang="en-US" sz="2400" b="1" i="1" kern="0" dirty="0" smtClean="0">
                <a:solidFill>
                  <a:srgbClr val="0000FF"/>
                </a:solidFill>
              </a:rPr>
              <a:t>additive sparse models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5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i="1" kern="0" dirty="0" smtClean="0">
                <a:solidFill>
                  <a:srgbClr val="000000"/>
                </a:solidFill>
              </a:rPr>
              <a:t>g</a:t>
            </a:r>
            <a:r>
              <a:rPr lang="en-US" sz="2000" kern="0" dirty="0" smtClean="0">
                <a:solidFill>
                  <a:srgbClr val="000000"/>
                </a:solidFill>
              </a:rPr>
              <a:t> belongs to reproducing kernel Hilbert space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encode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smoothness</a:t>
            </a:r>
            <a:r>
              <a:rPr lang="en-US" sz="2000" b="1" i="1" kern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via the kernel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leverage sparse greedy/convex optimization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</a:pPr>
            <a:r>
              <a:rPr lang="en-US" sz="2000" kern="0" dirty="0" smtClean="0">
                <a:ea typeface="ＭＳ Ｐゴシック" pitchFamily="34" charset="-128"/>
              </a:rPr>
              <a:t>e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stablish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consistency rates:</a:t>
            </a:r>
          </a:p>
        </p:txBody>
      </p:sp>
      <p:pic>
        <p:nvPicPr>
          <p:cNvPr id="1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6120" y="1"/>
            <a:ext cx="577880" cy="652971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5148075" y="1163105"/>
            <a:ext cx="353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Fan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Gijbels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1996;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8075" y="2776115"/>
            <a:ext cx="3535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[Stone 1985;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Tibshirani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and Hastie 1990; Lin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Ravikumar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et al., 2009; </a:t>
            </a:r>
            <a:r>
              <a:rPr lang="en-US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Raskutti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et al., 2010; Meier et al. 2007; </a:t>
            </a:r>
            <a:r>
              <a:rPr lang="en-US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Koltchinski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 and Yuan, 2008, 2010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2665" y="3044950"/>
            <a:ext cx="4382306" cy="756071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64495" y="6117350"/>
            <a:ext cx="3747270" cy="535806"/>
          </a:xfrm>
          <a:prstGeom prst="rect">
            <a:avLst/>
          </a:prstGeom>
          <a:noFill/>
          <a:ln/>
          <a:effectLst/>
        </p:spPr>
      </p:pic>
      <p:sp>
        <p:nvSpPr>
          <p:cNvPr id="29" name="Left Brace 28"/>
          <p:cNvSpPr/>
          <p:nvPr/>
        </p:nvSpPr>
        <p:spPr bwMode="auto">
          <a:xfrm rot="5400000" flipV="1">
            <a:off x="7195327" y="5644703"/>
            <a:ext cx="384051" cy="48443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31390" y="4445927"/>
            <a:ext cx="1562094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difficulty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estimating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kernel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1" name="Left Brace 30"/>
          <p:cNvSpPr/>
          <p:nvPr/>
        </p:nvSpPr>
        <p:spPr bwMode="auto">
          <a:xfrm rot="5400000" flipV="1">
            <a:off x="8201273" y="5483669"/>
            <a:ext cx="384051" cy="806506"/>
          </a:xfrm>
          <a:prstGeom prst="lef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81907" y="4445927"/>
            <a:ext cx="1562094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difficulty of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subset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selection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work—Active learning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945212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Progress thus far		&lt;&gt;		</a:t>
            </a:r>
            <a:r>
              <a:rPr lang="en-US" sz="2400" kern="0" dirty="0" smtClean="0">
                <a:ea typeface="ＭＳ Ｐゴシック" pitchFamily="34" charset="-128"/>
              </a:rPr>
              <a:t>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sparse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way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sz="1000" b="1" i="1" kern="0" baseline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kumimoji="0" lang="en-US" sz="20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</a:rPr>
              <a:t>highlights: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sz="1000" kern="0" baseline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Cohen, </a:t>
            </a:r>
            <a:r>
              <a:rPr lang="en-IE" kern="0" dirty="0" err="1" smtClean="0"/>
              <a:t>Daubechies</a:t>
            </a:r>
            <a:r>
              <a:rPr lang="en-IE" kern="0" dirty="0" smtClean="0"/>
              <a:t>, </a:t>
            </a:r>
            <a:r>
              <a:rPr lang="en-IE" kern="0" dirty="0" err="1" smtClean="0"/>
              <a:t>DeVore</a:t>
            </a:r>
            <a:r>
              <a:rPr lang="en-IE" kern="0" dirty="0" smtClean="0"/>
              <a:t>, </a:t>
            </a:r>
            <a:br>
              <a:rPr lang="en-IE" kern="0" dirty="0" smtClean="0"/>
            </a:br>
            <a:r>
              <a:rPr lang="en-IE" kern="0" dirty="0" err="1" smtClean="0"/>
              <a:t>Kerkyacharian</a:t>
            </a:r>
            <a:r>
              <a:rPr lang="en-IE" kern="0" dirty="0" smtClean="0"/>
              <a:t>, and Picard (2010)</a:t>
            </a:r>
            <a:r>
              <a:rPr lang="en-US" kern="0" baseline="0" dirty="0" smtClean="0">
                <a:ea typeface="ＭＳ Ｐゴシック" pitchFamily="34" charset="-128"/>
              </a:rPr>
              <a:t> </a:t>
            </a:r>
            <a:endParaRPr lang="en-US" sz="2000" kern="0" baseline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3597275" algn="l"/>
                <a:tab pos="3825875" algn="l"/>
              </a:tabLst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pic>
        <p:nvPicPr>
          <p:cNvPr id="189442" name="Picture 2" descr="Experimental Desig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2710" y="0"/>
            <a:ext cx="691290" cy="728324"/>
          </a:xfrm>
          <a:prstGeom prst="rect">
            <a:avLst/>
          </a:prstGeom>
          <a:noFill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261820" y="2008015"/>
            <a:ext cx="2073870" cy="395022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1071462" y="2814520"/>
            <a:ext cx="4729498" cy="851206"/>
            <a:chOff x="3611875" y="2776115"/>
            <a:chExt cx="4729498" cy="851206"/>
          </a:xfrm>
        </p:grpSpPr>
        <p:pic>
          <p:nvPicPr>
            <p:cNvPr id="33" name="Picture 3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611875" y="2776115"/>
              <a:ext cx="4729498" cy="3072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3611875" y="3275380"/>
              <a:ext cx="1928825" cy="330810"/>
            </a:xfrm>
            <a:prstGeom prst="rect">
              <a:avLst/>
            </a:prstGeom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5921858" y="3298137"/>
              <a:ext cx="989352" cy="329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7631797" y="3320081"/>
              <a:ext cx="671171" cy="27432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6300225" y="3275380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ea typeface="ＭＳ Ｐゴシック" pitchFamily="34" charset="-128"/>
              </a:rPr>
              <a:t>(i.e., compressible)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work—Active learning camp 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210" y="945212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Progress thus far		&lt;&gt;		</a:t>
            </a:r>
            <a:r>
              <a:rPr lang="en-US" sz="24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 the sparse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way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sz="1000" b="1" i="1" kern="0" baseline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kumimoji="0" lang="en-US" sz="20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</a:rPr>
              <a:t>highlights: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sz="1000" kern="0" baseline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Cohen, </a:t>
            </a:r>
            <a:r>
              <a:rPr lang="en-IE" kern="0" dirty="0" err="1" smtClean="0"/>
              <a:t>Daubechies</a:t>
            </a:r>
            <a:r>
              <a:rPr lang="en-IE" kern="0" dirty="0" smtClean="0"/>
              <a:t>, </a:t>
            </a:r>
            <a:r>
              <a:rPr lang="en-IE" kern="0" dirty="0" err="1" smtClean="0"/>
              <a:t>DeVore</a:t>
            </a:r>
            <a:r>
              <a:rPr lang="en-IE" kern="0" dirty="0" smtClean="0"/>
              <a:t>, </a:t>
            </a:r>
            <a:br>
              <a:rPr lang="en-IE" kern="0" dirty="0" smtClean="0"/>
            </a:br>
            <a:r>
              <a:rPr lang="en-IE" kern="0" dirty="0" err="1" smtClean="0"/>
              <a:t>Kerkyacharian</a:t>
            </a:r>
            <a:r>
              <a:rPr lang="en-IE" kern="0" dirty="0" smtClean="0"/>
              <a:t>, and Picard (2010)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IE" kern="0" baseline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IE" kern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IE" kern="0" baseline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IE" kern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IE" kern="0" baseline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lang="en-IE" kern="0" dirty="0" err="1" smtClean="0">
                <a:ea typeface="ＭＳ Ｐゴシック" pitchFamily="34" charset="-128"/>
              </a:rPr>
              <a:t>Fornassier</a:t>
            </a:r>
            <a:r>
              <a:rPr lang="en-IE" kern="0" dirty="0" smtClean="0">
                <a:ea typeface="ＭＳ Ｐゴシック" pitchFamily="34" charset="-128"/>
              </a:rPr>
              <a:t>,</a:t>
            </a:r>
            <a:r>
              <a:rPr lang="en-IE" kern="0" dirty="0" smtClean="0"/>
              <a:t> </a:t>
            </a:r>
            <a:r>
              <a:rPr lang="en-IE" kern="0" dirty="0" err="1" smtClean="0"/>
              <a:t>Schnass</a:t>
            </a:r>
            <a:r>
              <a:rPr lang="en-IE" kern="0" dirty="0" smtClean="0"/>
              <a:t>, and </a:t>
            </a:r>
            <a:r>
              <a:rPr lang="en-IE" kern="0" dirty="0" err="1" smtClean="0"/>
              <a:t>Vybiral</a:t>
            </a:r>
            <a:r>
              <a:rPr lang="en-IE" kern="0" dirty="0" smtClean="0"/>
              <a:t> (2011)</a:t>
            </a:r>
            <a:r>
              <a:rPr lang="en-US" kern="0" baseline="0" dirty="0" smtClean="0">
                <a:ea typeface="ＭＳ Ｐゴシック" pitchFamily="34" charset="-128"/>
              </a:rPr>
              <a:t> </a:t>
            </a:r>
            <a:br>
              <a:rPr lang="en-US" kern="0" baseline="0" dirty="0" smtClean="0">
                <a:ea typeface="ＭＳ Ｐゴシック" pitchFamily="34" charset="-128"/>
              </a:rPr>
            </a:br>
            <a:endParaRPr lang="en-US" kern="0" baseline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sz="1000" kern="0" baseline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kern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lang="en-US" kern="0" baseline="0" dirty="0" smtClean="0">
                <a:ea typeface="ＭＳ Ｐゴシック" pitchFamily="34" charset="-128"/>
              </a:rPr>
              <a:t>	extends on the same</a:t>
            </a:r>
            <a:r>
              <a:rPr lang="en-US" kern="0" dirty="0" smtClean="0">
                <a:ea typeface="ＭＳ Ｐゴシック" pitchFamily="34" charset="-128"/>
              </a:rPr>
              <a:t> </a:t>
            </a:r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local observation model </a:t>
            </a:r>
            <a:r>
              <a:rPr lang="en-US" kern="0" dirty="0" smtClean="0">
                <a:ea typeface="ＭＳ Ｐゴシック" pitchFamily="34" charset="-128"/>
              </a:rPr>
              <a:t>in regression</a:t>
            </a:r>
            <a:endParaRPr lang="en-US" kern="0" baseline="0" dirty="0" smtClean="0"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kumimoji="0" lang="en-US" sz="2400" b="1" i="1" u="none" strike="noStrike" kern="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68375" algn="l"/>
                <a:tab pos="3597275" algn="l"/>
                <a:tab pos="3825875" algn="l"/>
              </a:tabLst>
              <a:defRPr/>
            </a:pPr>
            <a:endParaRPr lang="en-US" sz="2400" b="1" i="1" kern="0" baseline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  <a:tab pos="3597275" algn="l"/>
                <a:tab pos="3825875" algn="l"/>
              </a:tabLst>
              <a:defRPr/>
            </a:pP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	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pic>
        <p:nvPicPr>
          <p:cNvPr id="189442" name="Picture 2" descr="Experimental Desig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2710" y="0"/>
            <a:ext cx="691290" cy="728324"/>
          </a:xfrm>
          <a:prstGeom prst="rect">
            <a:avLst/>
          </a:prstGeom>
          <a:noFill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261820" y="2008015"/>
            <a:ext cx="2073870" cy="39502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071462" y="2814520"/>
            <a:ext cx="4729498" cy="851206"/>
            <a:chOff x="3611875" y="2776115"/>
            <a:chExt cx="4729498" cy="851206"/>
          </a:xfrm>
        </p:grpSpPr>
        <p:pic>
          <p:nvPicPr>
            <p:cNvPr id="33" name="Picture 3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3611875" y="2776115"/>
              <a:ext cx="4729498" cy="3072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3611875" y="3275380"/>
              <a:ext cx="1928825" cy="330810"/>
            </a:xfrm>
            <a:prstGeom prst="rect">
              <a:avLst/>
            </a:prstGeom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921858" y="3298137"/>
              <a:ext cx="989352" cy="329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7631797" y="3320081"/>
              <a:ext cx="671171" cy="27432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6300225" y="3275380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ea typeface="ＭＳ Ｐゴシック" pitchFamily="34" charset="-128"/>
              </a:rPr>
              <a:t>(i.e., compressible) </a:t>
            </a:r>
            <a:endParaRPr lang="en-US" dirty="0"/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377035" y="3889860"/>
            <a:ext cx="1782296" cy="331800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419283" y="4427530"/>
            <a:ext cx="1919347" cy="329184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991515" y="4389125"/>
            <a:ext cx="2125068" cy="335448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038741" y="4452513"/>
            <a:ext cx="2918780" cy="302283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1730030" y="5594515"/>
            <a:ext cx="5875053" cy="33081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874240" y="522336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Taylor 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series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56" name="Picture 5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8220475" y="5656490"/>
            <a:ext cx="609601" cy="202692"/>
          </a:xfrm>
          <a:prstGeom prst="rect">
            <a:avLst/>
          </a:prstGeom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230765" y="6270970"/>
            <a:ext cx="6629210" cy="365760"/>
          </a:xfrm>
          <a:prstGeom prst="rect">
            <a:avLst/>
          </a:prstGeom>
          <a:noFill/>
          <a:ln/>
          <a:effectLst/>
        </p:spPr>
      </p:pic>
      <p:cxnSp>
        <p:nvCxnSpPr>
          <p:cNvPr id="24" name="Straight Connector 23"/>
          <p:cNvCxnSpPr/>
          <p:nvPr/>
        </p:nvCxnSpPr>
        <p:spPr bwMode="auto">
          <a:xfrm>
            <a:off x="1653220" y="6693425"/>
            <a:ext cx="63368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87170" y="810657"/>
            <a:ext cx="8763000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A fundamental problem: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given		                            learn a mapping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r>
              <a:rPr lang="en-US" sz="2000" kern="0" dirty="0" smtClean="0">
                <a:ea typeface="ＭＳ Ｐゴシック" pitchFamily="34" charset="-128"/>
              </a:rPr>
              <a:t>some call it “regression”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Oft-times 		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f</a:t>
            </a:r>
            <a:r>
              <a:rPr lang="en-US" sz="2000" kern="0" dirty="0" smtClean="0">
                <a:ea typeface="ＭＳ Ｐゴシック" pitchFamily="34" charset="-128"/>
              </a:rPr>
              <a:t>	&lt;&gt;	parametric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e.g., linear regression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familiar challenge: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learning via dimensionality reduction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" name="Group 119"/>
          <p:cNvGrpSpPr/>
          <p:nvPr/>
        </p:nvGrpSpPr>
        <p:grpSpPr bwMode="auto">
          <a:xfrm>
            <a:off x="4860296" y="3709365"/>
            <a:ext cx="2822509" cy="1947123"/>
            <a:chOff x="4840835" y="3709367"/>
            <a:chExt cx="2822509" cy="1947123"/>
          </a:xfrm>
        </p:grpSpPr>
        <p:pic>
          <p:nvPicPr>
            <p:cNvPr id="75" name="Picture 2" descr="phir"/>
            <p:cNvPicPr>
              <a:picLocks noChangeAspect="1" noChangeArrowheads="1"/>
            </p:cNvPicPr>
            <p:nvPr/>
          </p:nvPicPr>
          <p:blipFill>
            <a:blip r:embed="rId10" cstate="print"/>
            <a:srcRect l="8690" t="4639" r="13036" b="5594"/>
            <a:stretch>
              <a:fillRect/>
            </a:stretch>
          </p:blipFill>
          <p:spPr bwMode="auto">
            <a:xfrm>
              <a:off x="5520764" y="3982980"/>
              <a:ext cx="1711872" cy="90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18953" y="4304748"/>
              <a:ext cx="267132" cy="10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6240729" y="3709367"/>
              <a:ext cx="285296" cy="2137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840835" y="3743376"/>
              <a:ext cx="159987" cy="21331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866291" y="4026758"/>
              <a:ext cx="106853" cy="796758"/>
              <a:chOff x="1791" y="2385"/>
              <a:chExt cx="96" cy="728"/>
            </a:xfrm>
          </p:grpSpPr>
          <p:sp>
            <p:nvSpPr>
              <p:cNvPr id="80" name="Rectangle 12"/>
              <p:cNvSpPr>
                <a:spLocks noChangeArrowheads="1"/>
              </p:cNvSpPr>
              <p:nvPr/>
            </p:nvSpPr>
            <p:spPr bwMode="auto">
              <a:xfrm>
                <a:off x="1791" y="3022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13"/>
              <p:cNvSpPr>
                <a:spLocks noChangeArrowheads="1"/>
              </p:cNvSpPr>
              <p:nvPr/>
            </p:nvSpPr>
            <p:spPr bwMode="auto">
              <a:xfrm>
                <a:off x="1791" y="2931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14"/>
              <p:cNvSpPr>
                <a:spLocks noChangeArrowheads="1"/>
              </p:cNvSpPr>
              <p:nvPr/>
            </p:nvSpPr>
            <p:spPr bwMode="auto">
              <a:xfrm>
                <a:off x="1791" y="284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/>
            </p:nvSpPr>
            <p:spPr bwMode="auto">
              <a:xfrm>
                <a:off x="1791" y="2749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16"/>
              <p:cNvSpPr>
                <a:spLocks noChangeArrowheads="1"/>
              </p:cNvSpPr>
              <p:nvPr/>
            </p:nvSpPr>
            <p:spPr bwMode="auto">
              <a:xfrm>
                <a:off x="1791" y="2658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17"/>
              <p:cNvSpPr>
                <a:spLocks noChangeArrowheads="1"/>
              </p:cNvSpPr>
              <p:nvPr/>
            </p:nvSpPr>
            <p:spPr bwMode="auto">
              <a:xfrm>
                <a:off x="1791" y="2567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8"/>
              <p:cNvSpPr>
                <a:spLocks noChangeArrowheads="1"/>
              </p:cNvSpPr>
              <p:nvPr/>
            </p:nvSpPr>
            <p:spPr bwMode="auto">
              <a:xfrm>
                <a:off x="1791" y="2476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1791" y="238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8" name="Picture 11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488197" y="3736242"/>
              <a:ext cx="175147" cy="15529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7509052" y="3998899"/>
              <a:ext cx="94720" cy="1657591"/>
              <a:chOff x="952" y="2498"/>
              <a:chExt cx="96" cy="1454"/>
            </a:xfrm>
          </p:grpSpPr>
          <p:sp>
            <p:nvSpPr>
              <p:cNvPr id="90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0" name="Rectangle 109"/>
          <p:cNvSpPr/>
          <p:nvPr/>
        </p:nvSpPr>
        <p:spPr>
          <a:xfrm>
            <a:off x="577880" y="3889860"/>
            <a:ext cx="3494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learning the model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 =	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learning the parameters</a:t>
            </a:r>
          </a:p>
        </p:txBody>
      </p:sp>
      <p:grpSp>
        <p:nvGrpSpPr>
          <p:cNvPr id="5" name="Group 110"/>
          <p:cNvGrpSpPr/>
          <p:nvPr/>
        </p:nvGrpSpPr>
        <p:grpSpPr bwMode="auto">
          <a:xfrm>
            <a:off x="1510665" y="1470345"/>
            <a:ext cx="7362695" cy="353398"/>
            <a:chOff x="1241830" y="1470345"/>
            <a:chExt cx="7362695" cy="353398"/>
          </a:xfrm>
        </p:grpSpPr>
        <p:pic>
          <p:nvPicPr>
            <p:cNvPr id="112" name="Picture 11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241830" y="1470345"/>
              <a:ext cx="3740726" cy="3533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7614884" y="1530758"/>
              <a:ext cx="989641" cy="25426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17" name="Picture 1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845245" y="5234035"/>
            <a:ext cx="1193276" cy="3047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763000" cy="568394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0000FF"/>
                </a:solidFill>
              </a:rPr>
              <a:t>sparse</a:t>
            </a:r>
            <a:r>
              <a:rPr lang="en-US" dirty="0" smtClean="0"/>
              <a:t> observation model</a:t>
            </a:r>
          </a:p>
          <a:p>
            <a:endParaRPr lang="en-US" sz="700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/>
            <a:endParaRPr lang="en-US" sz="3600" dirty="0" smtClean="0"/>
          </a:p>
          <a:p>
            <a:endParaRPr lang="en-US" sz="3600" dirty="0" smtClean="0"/>
          </a:p>
          <a:p>
            <a:pPr lvl="1">
              <a:buNone/>
            </a:pPr>
            <a:r>
              <a:rPr lang="en-US" dirty="0" smtClean="0"/>
              <a:t>	with two ingredients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i="1" dirty="0" smtClean="0">
                <a:solidFill>
                  <a:srgbClr val="0000FF"/>
                </a:solidFill>
              </a:rPr>
              <a:t>sampling centers</a:t>
            </a:r>
          </a:p>
          <a:p>
            <a:pPr lvl="1"/>
            <a:endParaRPr lang="en-US" sz="1000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i="1" dirty="0" smtClean="0">
                <a:solidFill>
                  <a:srgbClr val="0000FF"/>
                </a:solidFill>
              </a:rPr>
              <a:t>sampling directions</a:t>
            </a:r>
            <a:r>
              <a:rPr lang="en-US" b="1" dirty="0" smtClean="0"/>
              <a:t> </a:t>
            </a:r>
            <a:r>
              <a:rPr lang="en-US" dirty="0" smtClean="0"/>
              <a:t>at each center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    </a:t>
            </a:r>
            <a:r>
              <a:rPr lang="en-US" sz="2000" b="1" i="1" dirty="0" smtClean="0">
                <a:solidFill>
                  <a:srgbClr val="0000FF"/>
                </a:solidFill>
              </a:rPr>
              <a:t>leads to</a:t>
            </a:r>
            <a:endParaRPr lang="en-US" b="1" i="1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work—Active learning camp (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FSV’11</a:t>
            </a:r>
            <a:r>
              <a:rPr lang="en-US" sz="2400" b="1" dirty="0" smtClean="0">
                <a:ea typeface="ＭＳ Ｐゴシック" pitchFamily="34" charset="-128"/>
              </a:rPr>
              <a:t>)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19958" y="1547154"/>
            <a:ext cx="7697202" cy="365730"/>
          </a:xfrm>
          <a:prstGeom prst="rect">
            <a:avLst/>
          </a:prstGeom>
          <a:noFill/>
          <a:ln/>
          <a:effectLst/>
        </p:spPr>
      </p:pic>
      <p:cxnSp>
        <p:nvCxnSpPr>
          <p:cNvPr id="10" name="Straight Connector 9"/>
          <p:cNvCxnSpPr/>
          <p:nvPr/>
        </p:nvCxnSpPr>
        <p:spPr bwMode="auto">
          <a:xfrm>
            <a:off x="885120" y="1969610"/>
            <a:ext cx="74889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436686" y="3716125"/>
            <a:ext cx="4206244" cy="365760"/>
          </a:xfrm>
          <a:prstGeom prst="rect">
            <a:avLst/>
          </a:prstGeom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928858" y="4215390"/>
            <a:ext cx="2752477" cy="365760"/>
          </a:xfrm>
          <a:prstGeom prst="rect">
            <a:avLst/>
          </a:prstGeom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215392" y="6311073"/>
            <a:ext cx="5888398" cy="320040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2728560" y="5003605"/>
            <a:ext cx="3725285" cy="768100"/>
            <a:chOff x="2459725" y="5310845"/>
            <a:chExt cx="3725285" cy="768100"/>
          </a:xfrm>
        </p:grpSpPr>
        <p:pic>
          <p:nvPicPr>
            <p:cNvPr id="32" name="Picture 31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6810" y="6232565"/>
            <a:ext cx="2920585" cy="447907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 bwMode="auto">
          <a:xfrm>
            <a:off x="6579112" y="5095133"/>
            <a:ext cx="2678297" cy="1022217"/>
            <a:chOff x="6579113" y="5095133"/>
            <a:chExt cx="2678297" cy="1022217"/>
          </a:xfrm>
        </p:grpSpPr>
        <p:pic>
          <p:nvPicPr>
            <p:cNvPr id="63" name="Picture 62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7076554" y="5095133"/>
              <a:ext cx="1677013" cy="33467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0" name="Left Brace 39"/>
            <p:cNvSpPr/>
            <p:nvPr/>
          </p:nvSpPr>
          <p:spPr bwMode="auto">
            <a:xfrm rot="16200000">
              <a:off x="7778817" y="4845500"/>
              <a:ext cx="230430" cy="1497795"/>
            </a:xfrm>
            <a:prstGeom prst="leftBrac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579113" y="5748018"/>
              <a:ext cx="2678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latin typeface="+mj-lt"/>
                  <a:ea typeface="ＭＳ Ｐゴシック" pitchFamily="34" charset="-128"/>
                </a:rPr>
                <a:t>approximately sparse</a:t>
              </a:r>
            </a:p>
          </p:txBody>
        </p:sp>
      </p:grpSp>
      <p:pic>
        <p:nvPicPr>
          <p:cNvPr id="42" name="Picture 4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745419" y="1023330"/>
            <a:ext cx="1782296" cy="331800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923525" y="2200039"/>
            <a:ext cx="2954519" cy="287116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923525" y="2699305"/>
            <a:ext cx="1576410" cy="203587"/>
          </a:xfrm>
          <a:prstGeom prst="rect">
            <a:avLst/>
          </a:prstGeom>
          <a:noFill/>
          <a:ln/>
          <a:effectLst/>
        </p:spPr>
      </p:pic>
      <p:sp>
        <p:nvSpPr>
          <p:cNvPr id="35" name="Rectangle 34"/>
          <p:cNvSpPr/>
          <p:nvPr/>
        </p:nvSpPr>
        <p:spPr>
          <a:xfrm>
            <a:off x="-36600" y="2084020"/>
            <a:ext cx="92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dirty="0" smtClean="0">
                <a:latin typeface="+mj-lt"/>
                <a:ea typeface="ＭＳ Ｐゴシック" pitchFamily="34" charset="-128"/>
              </a:rPr>
              <a:t>curvature</a:t>
            </a:r>
          </a:p>
          <a:p>
            <a:pPr algn="ctr">
              <a:spcBef>
                <a:spcPct val="0"/>
              </a:spcBef>
            </a:pPr>
            <a:r>
              <a:rPr lang="en-US" sz="1200" dirty="0" smtClean="0">
                <a:latin typeface="+mj-lt"/>
                <a:ea typeface="ＭＳ Ｐゴシック" pitchFamily="34" charset="-128"/>
              </a:rPr>
              <a:t>effect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069795" y="2161635"/>
            <a:ext cx="2746869" cy="1197870"/>
            <a:chOff x="6069795" y="2161635"/>
            <a:chExt cx="2746869" cy="1197870"/>
          </a:xfrm>
        </p:grpSpPr>
        <p:grpSp>
          <p:nvGrpSpPr>
            <p:cNvPr id="57" name="Group 56"/>
            <p:cNvGrpSpPr/>
            <p:nvPr/>
          </p:nvGrpSpPr>
          <p:grpSpPr>
            <a:xfrm>
              <a:off x="6069795" y="2161635"/>
              <a:ext cx="2746869" cy="1197870"/>
              <a:chOff x="6069795" y="2238445"/>
              <a:chExt cx="2746869" cy="119787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088086" y="2238445"/>
                <a:ext cx="2728578" cy="1190555"/>
                <a:chOff x="5877770" y="2123230"/>
                <a:chExt cx="2728578" cy="1190555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877770" y="2276850"/>
                  <a:ext cx="1113745" cy="1036935"/>
                  <a:chOff x="6799490" y="2276850"/>
                  <a:chExt cx="1113745" cy="1036935"/>
                </a:xfrm>
              </p:grpSpPr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6799490" y="2276850"/>
                    <a:ext cx="1113745" cy="1036935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 bwMode="auto">
                  <a:xfrm>
                    <a:off x="7829111" y="2545685"/>
                    <a:ext cx="45719" cy="4572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</p:grpSp>
            <p:pic>
              <p:nvPicPr>
                <p:cNvPr id="49" name="Picture 48" descr="TP_tmp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5" cstate="print"/>
                <a:stretch>
                  <a:fillRect/>
                </a:stretch>
              </p:blipFill>
              <p:spPr bwMode="auto">
                <a:xfrm>
                  <a:off x="7357274" y="2468875"/>
                  <a:ext cx="1249074" cy="365760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25" name="Straight Arrow Connector 24"/>
                <p:cNvCxnSpPr/>
                <p:nvPr/>
              </p:nvCxnSpPr>
              <p:spPr bwMode="auto">
                <a:xfrm flipV="1">
                  <a:off x="6934819" y="2353660"/>
                  <a:ext cx="192025" cy="21488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pic>
              <p:nvPicPr>
                <p:cNvPr id="27" name="Picture 26" descr="TP_tmp.png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7145135" y="2123230"/>
                  <a:ext cx="457200" cy="278892"/>
                </a:xfrm>
                <a:prstGeom prst="rect">
                  <a:avLst/>
                </a:prstGeom>
              </p:spPr>
            </p:pic>
          </p:grpSp>
          <p:sp>
            <p:nvSpPr>
              <p:cNvPr id="31" name="Oval 30"/>
              <p:cNvSpPr/>
              <p:nvPr/>
            </p:nvSpPr>
            <p:spPr bwMode="auto">
              <a:xfrm>
                <a:off x="7183540" y="2960825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953110" y="2468875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6492250" y="2392065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6223415" y="2538370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6991515" y="3268065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6069795" y="2814520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6761085" y="3390595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6453845" y="3390595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146605" y="3160165"/>
                <a:ext cx="45719" cy="4572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 bwMode="auto">
            <a:xfrm flipH="1" flipV="1">
              <a:off x="6876300" y="2507280"/>
              <a:ext cx="268836" cy="932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7145136" y="2600556"/>
              <a:ext cx="192024" cy="2139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Freeform 63"/>
            <p:cNvSpPr/>
            <p:nvPr/>
          </p:nvSpPr>
          <p:spPr bwMode="auto">
            <a:xfrm>
              <a:off x="7178040" y="2585720"/>
              <a:ext cx="389550" cy="75180"/>
            </a:xfrm>
            <a:custGeom>
              <a:avLst/>
              <a:gdLst>
                <a:gd name="connsiteX0" fmla="*/ 640080 w 640080"/>
                <a:gd name="connsiteY0" fmla="*/ 203200 h 203200"/>
                <a:gd name="connsiteX1" fmla="*/ 320040 w 640080"/>
                <a:gd name="connsiteY1" fmla="*/ 66040 h 203200"/>
                <a:gd name="connsiteX2" fmla="*/ 137160 w 640080"/>
                <a:gd name="connsiteY2" fmla="*/ 5080 h 203200"/>
                <a:gd name="connsiteX3" fmla="*/ 0 w 640080"/>
                <a:gd name="connsiteY3" fmla="*/ 3556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203200">
                  <a:moveTo>
                    <a:pt x="640080" y="203200"/>
                  </a:moveTo>
                  <a:cubicBezTo>
                    <a:pt x="521970" y="152400"/>
                    <a:pt x="403860" y="99060"/>
                    <a:pt x="320040" y="66040"/>
                  </a:cubicBezTo>
                  <a:cubicBezTo>
                    <a:pt x="236220" y="33020"/>
                    <a:pt x="190500" y="10160"/>
                    <a:pt x="137160" y="5080"/>
                  </a:cubicBezTo>
                  <a:cubicBezTo>
                    <a:pt x="83820" y="0"/>
                    <a:pt x="41910" y="17780"/>
                    <a:pt x="0" y="3556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298755" y="2384750"/>
              <a:ext cx="45719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98755" y="2776115"/>
              <a:ext cx="45719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876300" y="2499965"/>
              <a:ext cx="45719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915400" cy="5683940"/>
          </a:xfrm>
        </p:spPr>
        <p:txBody>
          <a:bodyPr/>
          <a:lstStyle/>
          <a:p>
            <a:r>
              <a:rPr lang="en-US" sz="2000" dirty="0" smtClean="0"/>
              <a:t>A sparse observation model</a:t>
            </a:r>
          </a:p>
          <a:p>
            <a:endParaRPr lang="en-US" sz="900" dirty="0" smtClean="0"/>
          </a:p>
          <a:p>
            <a:pPr lvl="1">
              <a:buNone/>
            </a:pPr>
            <a:r>
              <a:rPr lang="en-US" sz="1800" dirty="0" smtClean="0"/>
              <a:t>	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/>
              <a:t>Key contribution:			restricted “Hessian” property 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b="1" dirty="0" smtClean="0"/>
              <a:t>recall</a:t>
            </a:r>
            <a:r>
              <a:rPr lang="en-US" sz="1800" dirty="0" smtClean="0"/>
              <a:t> 	</a:t>
            </a:r>
            <a:r>
              <a:rPr lang="en-US" sz="1800" b="1" dirty="0" smtClean="0">
                <a:solidFill>
                  <a:srgbClr val="0000FF"/>
                </a:solidFill>
              </a:rPr>
              <a:t>G</a:t>
            </a:r>
            <a:r>
              <a:rPr lang="en-US" sz="1800" dirty="0" smtClean="0">
                <a:solidFill>
                  <a:srgbClr val="0000FF"/>
                </a:solidFill>
              </a:rPr>
              <a:t> needs to span a k-dim subspace for </a:t>
            </a:r>
            <a:r>
              <a:rPr lang="en-US" sz="1800" dirty="0" err="1" smtClean="0">
                <a:solidFill>
                  <a:srgbClr val="0000FF"/>
                </a:solidFill>
              </a:rPr>
              <a:t>identifiability</a:t>
            </a:r>
            <a:r>
              <a:rPr lang="en-US" sz="1800" dirty="0" smtClean="0">
                <a:solidFill>
                  <a:srgbClr val="0000FF"/>
                </a:solidFill>
              </a:rPr>
              <a:t> of </a:t>
            </a:r>
            <a:r>
              <a:rPr lang="en-US" sz="1800" b="1" i="1" dirty="0" smtClean="0">
                <a:solidFill>
                  <a:srgbClr val="0000FF"/>
                </a:solidFill>
              </a:rPr>
              <a:t>A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with a restricted study of radial functions</a:t>
            </a:r>
          </a:p>
          <a:p>
            <a:pPr lvl="1">
              <a:buNone/>
            </a:pPr>
            <a:endParaRPr lang="en-US" sz="1800" dirty="0" smtClean="0"/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Analysis 	 &lt;&gt;            leverage compressive sensing results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work—Active learning camp (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FSV’11</a:t>
            </a:r>
            <a:r>
              <a:rPr lang="en-US" sz="2400" b="1" dirty="0" smtClean="0">
                <a:ea typeface="ＭＳ Ｐゴシック" pitchFamily="34" charset="-128"/>
              </a:rPr>
              <a:t>)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114080" y="1470345"/>
            <a:ext cx="3725285" cy="768100"/>
            <a:chOff x="2459725" y="5310845"/>
            <a:chExt cx="3725285" cy="768100"/>
          </a:xfrm>
        </p:grpSpPr>
        <p:pic>
          <p:nvPicPr>
            <p:cNvPr id="32" name="Picture 3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42" name="Picture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167874" y="740650"/>
            <a:ext cx="1782296" cy="33180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24150" y="5502870"/>
            <a:ext cx="2154038" cy="30724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152485" y="5042010"/>
            <a:ext cx="4262955" cy="23169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538005" y="3198570"/>
            <a:ext cx="6377035" cy="1113745"/>
            <a:chOff x="2766965" y="5234035"/>
            <a:chExt cx="6377035" cy="1113745"/>
          </a:xfrm>
        </p:grpSpPr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2766965" y="5970054"/>
              <a:ext cx="6300225" cy="320377"/>
            </a:xfrm>
            <a:prstGeom prst="rect">
              <a:avLst/>
            </a:prstGeom>
          </p:spPr>
        </p:pic>
        <p:pic>
          <p:nvPicPr>
            <p:cNvPr id="20" name="Picture 1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768770" y="5300601"/>
              <a:ext cx="4438009" cy="36576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822805" y="5234035"/>
              <a:ext cx="13211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: </a:t>
              </a:r>
              <a:r>
                <a:rPr lang="en-US" sz="1600" dirty="0" smtClean="0">
                  <a:solidFill>
                    <a:srgbClr val="0000FF"/>
                  </a:solidFill>
                </a:rPr>
                <a:t>uniform</a:t>
              </a:r>
            </a:p>
            <a:p>
              <a:pPr algn="r"/>
              <a:r>
                <a:rPr lang="en-US" sz="1600" dirty="0" smtClean="0">
                  <a:solidFill>
                    <a:srgbClr val="0000FF"/>
                  </a:solidFill>
                </a:rPr>
                <a:t>measure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2805370" y="6347780"/>
              <a:ext cx="633682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 bwMode="auto">
          <a:xfrm>
            <a:off x="6108200" y="1470345"/>
            <a:ext cx="2678297" cy="1022217"/>
            <a:chOff x="6579113" y="5095133"/>
            <a:chExt cx="2678297" cy="1022217"/>
          </a:xfrm>
        </p:grpSpPr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7076554" y="5095133"/>
              <a:ext cx="1677013" cy="33467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5" name="Left Brace 24"/>
            <p:cNvSpPr/>
            <p:nvPr/>
          </p:nvSpPr>
          <p:spPr bwMode="auto">
            <a:xfrm rot="16200000">
              <a:off x="7778817" y="4845500"/>
              <a:ext cx="230430" cy="1497795"/>
            </a:xfrm>
            <a:prstGeom prst="leftBrac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579113" y="5748018"/>
              <a:ext cx="2678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latin typeface="+mj-lt"/>
                  <a:ea typeface="ＭＳ Ｐゴシック" pitchFamily="34" charset="-128"/>
                </a:rPr>
                <a:t>approximately sparse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915400" cy="5683940"/>
          </a:xfrm>
        </p:spPr>
        <p:txBody>
          <a:bodyPr/>
          <a:lstStyle/>
          <a:p>
            <a:r>
              <a:rPr lang="en-US" sz="2000" dirty="0" smtClean="0"/>
              <a:t>A sparse observation model</a:t>
            </a:r>
          </a:p>
          <a:p>
            <a:endParaRPr lang="en-US" sz="900" dirty="0" smtClean="0"/>
          </a:p>
          <a:p>
            <a:pPr lvl="1">
              <a:buNone/>
            </a:pPr>
            <a:r>
              <a:rPr lang="en-US" sz="1800" dirty="0" smtClean="0"/>
              <a:t>	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Analysis 	 &lt;&gt;    leverage compressive sensing results</a:t>
            </a:r>
          </a:p>
          <a:p>
            <a:endParaRPr lang="en-US" sz="1200" dirty="0" smtClean="0"/>
          </a:p>
          <a:p>
            <a:r>
              <a:rPr lang="en-US" sz="2000" dirty="0" smtClean="0"/>
              <a:t>Key contribution:		restricted Hessian property </a:t>
            </a:r>
            <a:br>
              <a:rPr lang="en-US" sz="2000" dirty="0" smtClean="0"/>
            </a:br>
            <a:r>
              <a:rPr lang="en-US" sz="2000" dirty="0" smtClean="0"/>
              <a:t>				for radial functions</a:t>
            </a:r>
            <a:br>
              <a:rPr lang="en-US" sz="2000" dirty="0" smtClean="0"/>
            </a:br>
            <a:endParaRPr lang="en-US" sz="1000" dirty="0" smtClean="0"/>
          </a:p>
          <a:p>
            <a:r>
              <a:rPr lang="en-US" sz="2000" dirty="0" smtClean="0"/>
              <a:t>Two major issues remains to be addressed over FSV’11</a:t>
            </a:r>
          </a:p>
          <a:p>
            <a:endParaRPr lang="en-US" sz="105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validity of orthogonal sparse/compressible directions</a:t>
            </a:r>
          </a:p>
          <a:p>
            <a:pPr marL="1200150" lvl="2" indent="-342900">
              <a:buNone/>
            </a:pPr>
            <a:r>
              <a:rPr lang="en-US" sz="1800" dirty="0" smtClean="0"/>
              <a:t>			</a:t>
            </a:r>
            <a:r>
              <a:rPr lang="en-US" sz="1800" b="1" i="1" dirty="0" smtClean="0">
                <a:solidFill>
                  <a:srgbClr val="0000FF"/>
                </a:solidFill>
              </a:rPr>
              <a:t>need a basis independent model </a:t>
            </a:r>
          </a:p>
          <a:p>
            <a:pPr marL="1200150" lvl="2" indent="-342900">
              <a:buNone/>
            </a:pPr>
            <a:endParaRPr lang="en-US" sz="1800" b="1" i="1" dirty="0" smtClean="0">
              <a:solidFill>
                <a:srgbClr val="0000FF"/>
              </a:solidFill>
            </a:endParaRPr>
          </a:p>
          <a:p>
            <a:pPr marL="1200150" lvl="2" indent="-342900">
              <a:buNone/>
            </a:pPr>
            <a:endParaRPr lang="en-US" sz="1800" b="1" i="1" dirty="0" smtClean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sz="1800" dirty="0" smtClean="0"/>
              <a:t>analysis of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H</a:t>
            </a:r>
            <a:r>
              <a:rPr lang="en-US" sz="1800" b="1" i="1" baseline="30000" dirty="0" err="1" smtClean="0">
                <a:solidFill>
                  <a:srgbClr val="0000FF"/>
                </a:solidFill>
              </a:rPr>
              <a:t>f</a:t>
            </a:r>
            <a:r>
              <a:rPr lang="en-US" sz="1800" dirty="0" smtClean="0"/>
              <a:t> for anything other than radial functions</a:t>
            </a:r>
            <a:br>
              <a:rPr lang="en-US" sz="1800" dirty="0" smtClean="0"/>
            </a:br>
            <a:r>
              <a:rPr lang="en-US" sz="1800" dirty="0" smtClean="0"/>
              <a:t>			</a:t>
            </a:r>
            <a:r>
              <a:rPr lang="en-US" sz="1800" b="1" i="1" dirty="0" smtClean="0">
                <a:solidFill>
                  <a:srgbClr val="0000FF"/>
                </a:solidFill>
              </a:rPr>
              <a:t>need a new analysis tool</a:t>
            </a:r>
          </a:p>
          <a:p>
            <a:endParaRPr lang="en-US" sz="1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Prior work—Active learning camp (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FSV’11</a:t>
            </a:r>
            <a:r>
              <a:rPr lang="en-US" sz="2400" b="1" dirty="0" smtClean="0">
                <a:ea typeface="ＭＳ Ｐゴシック" pitchFamily="34" charset="-128"/>
              </a:rPr>
              <a:t>)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114080" y="1470345"/>
            <a:ext cx="3725285" cy="768100"/>
            <a:chOff x="2459725" y="5310845"/>
            <a:chExt cx="3725285" cy="768100"/>
          </a:xfrm>
        </p:grpSpPr>
        <p:pic>
          <p:nvPicPr>
            <p:cNvPr id="32" name="Picture 3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7" name="Picture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38740" y="5234035"/>
            <a:ext cx="3895213" cy="36234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99490" y="3467405"/>
            <a:ext cx="1902992" cy="27143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361481" y="6481285"/>
            <a:ext cx="4438009" cy="365760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167874" y="740650"/>
            <a:ext cx="1782296" cy="33180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180823" y="5272440"/>
            <a:ext cx="3963177" cy="254557"/>
          </a:xfrm>
          <a:prstGeom prst="rect">
            <a:avLst/>
          </a:prstGeom>
          <a:noFill/>
          <a:ln/>
          <a:effectLst/>
        </p:spPr>
      </p:pic>
      <p:grpSp>
        <p:nvGrpSpPr>
          <p:cNvPr id="25" name="Group 24"/>
          <p:cNvGrpSpPr/>
          <p:nvPr/>
        </p:nvGrpSpPr>
        <p:grpSpPr bwMode="auto">
          <a:xfrm>
            <a:off x="6108200" y="1470345"/>
            <a:ext cx="2678297" cy="1022217"/>
            <a:chOff x="6579113" y="5095133"/>
            <a:chExt cx="2678297" cy="1022217"/>
          </a:xfrm>
        </p:grpSpPr>
        <p:pic>
          <p:nvPicPr>
            <p:cNvPr id="26" name="Picture 2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7076554" y="5095133"/>
              <a:ext cx="1677013" cy="33467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7" name="Left Brace 26"/>
            <p:cNvSpPr/>
            <p:nvPr/>
          </p:nvSpPr>
          <p:spPr bwMode="auto">
            <a:xfrm rot="16200000">
              <a:off x="7778817" y="4845500"/>
              <a:ext cx="230430" cy="1497795"/>
            </a:xfrm>
            <a:prstGeom prst="leftBrac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579113" y="5748018"/>
              <a:ext cx="2678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latin typeface="+mj-lt"/>
                  <a:ea typeface="ＭＳ Ｐゴシック" pitchFamily="34" charset="-128"/>
                </a:rPr>
                <a:t>approximately sparse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sz="3200" b="1" i="1" dirty="0" smtClean="0"/>
          </a:p>
          <a:p>
            <a:pPr lvl="1">
              <a:buNone/>
            </a:pPr>
            <a:r>
              <a:rPr lang="en-US" dirty="0" smtClean="0"/>
              <a:t>(Model 1):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341823" y="5120640"/>
            <a:ext cx="6649431" cy="732064"/>
          </a:xfrm>
          <a:prstGeom prst="rect">
            <a:avLst/>
          </a:prstGeom>
          <a:noFill/>
          <a:ln/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sp>
        <p:nvSpPr>
          <p:cNvPr id="29" name="Rectangle 28"/>
          <p:cNvSpPr/>
          <p:nvPr/>
        </p:nvSpPr>
        <p:spPr>
          <a:xfrm>
            <a:off x="4381596" y="6488668"/>
            <a:ext cx="4823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*if </a:t>
            </a:r>
            <a:r>
              <a:rPr lang="en-US" i="1" dirty="0" smtClean="0"/>
              <a:t>g </a:t>
            </a:r>
            <a:r>
              <a:rPr lang="en-US" dirty="0" smtClean="0"/>
              <a:t>has k-restricted Hessian property…</a:t>
            </a:r>
            <a:endParaRPr lang="en-US" i="1" dirty="0"/>
          </a:p>
        </p:txBody>
      </p:sp>
      <p:grpSp>
        <p:nvGrpSpPr>
          <p:cNvPr id="6" name="Group 30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550223"/>
            <a:ext cx="3456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Fornasier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Schnass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Vybiral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2011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73733" y="473477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: compressible </a:t>
            </a:r>
            <a:endParaRPr lang="en-US" dirty="0"/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sz="3200" b="1" i="1" dirty="0" smtClean="0"/>
          </a:p>
          <a:p>
            <a:pPr lvl="1">
              <a:buNone/>
            </a:pPr>
            <a:r>
              <a:rPr lang="en-US" dirty="0" smtClean="0"/>
              <a:t>(Model 1):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341823" y="5120640"/>
            <a:ext cx="6649431" cy="732064"/>
          </a:xfrm>
          <a:prstGeom prst="rect">
            <a:avLst/>
          </a:prstGeom>
          <a:noFill/>
          <a:ln/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489108" y="5656489"/>
            <a:ext cx="2387192" cy="676573"/>
            <a:chOff x="4712989" y="5656489"/>
            <a:chExt cx="2387192" cy="676573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756008" y="4926793"/>
              <a:ext cx="268832" cy="1728224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298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866961" y="4427530"/>
            <a:ext cx="2222083" cy="691289"/>
            <a:chOff x="3227825" y="4427530"/>
            <a:chExt cx="2222083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164374" y="4504339"/>
              <a:ext cx="268835" cy="960125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27825" y="4427530"/>
              <a:ext cx="2222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g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8" name="Picture 2" descr="&quot;The Shining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6105" y="4235505"/>
            <a:ext cx="599261" cy="88840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4381596" y="6488668"/>
            <a:ext cx="476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*if </a:t>
            </a:r>
            <a:r>
              <a:rPr lang="en-US" i="1" dirty="0" smtClean="0"/>
              <a:t>f </a:t>
            </a:r>
            <a:r>
              <a:rPr lang="en-US" dirty="0" smtClean="0"/>
              <a:t>has k-restricted Hessian property…</a:t>
            </a:r>
            <a:endParaRPr lang="en-US" i="1" dirty="0"/>
          </a:p>
        </p:txBody>
      </p:sp>
      <p:grpSp>
        <p:nvGrpSpPr>
          <p:cNvPr id="6" name="Group 30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550223"/>
            <a:ext cx="3456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Fornasier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Schnass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Vybiral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2011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92985" y="473477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: compressible </a:t>
            </a:r>
            <a:endParaRPr lang="en-US" dirty="0"/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sz="3200" b="1" i="1" dirty="0" smtClean="0"/>
          </a:p>
          <a:p>
            <a:pPr lvl="1">
              <a:buNone/>
            </a:pPr>
            <a:r>
              <a:rPr lang="en-US" dirty="0" smtClean="0"/>
              <a:t>(Model 1):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12798" y="5120640"/>
            <a:ext cx="6707482" cy="535989"/>
          </a:xfrm>
          <a:prstGeom prst="rect">
            <a:avLst/>
          </a:prstGeom>
          <a:noFill/>
          <a:ln/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489108" y="5656489"/>
            <a:ext cx="2387192" cy="676573"/>
            <a:chOff x="4712989" y="5656489"/>
            <a:chExt cx="2387192" cy="676573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756008" y="4926793"/>
              <a:ext cx="268832" cy="1728224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298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866961" y="4427530"/>
            <a:ext cx="2222083" cy="691289"/>
            <a:chOff x="3227825" y="4427530"/>
            <a:chExt cx="2222083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164374" y="4504339"/>
              <a:ext cx="268835" cy="960125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27825" y="4427530"/>
              <a:ext cx="2222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g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8" name="Picture 2" descr="&quot;The Shining&quot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06105" y="4235505"/>
            <a:ext cx="599261" cy="88840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4381596" y="6488668"/>
            <a:ext cx="476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*if </a:t>
            </a:r>
            <a:r>
              <a:rPr lang="en-US" i="1" dirty="0" smtClean="0"/>
              <a:t>f </a:t>
            </a:r>
            <a:r>
              <a:rPr lang="en-US" dirty="0" smtClean="0"/>
              <a:t>has k-restricted Hessian property…</a:t>
            </a:r>
            <a:endParaRPr lang="en-US" i="1" dirty="0"/>
          </a:p>
        </p:txBody>
      </p:sp>
      <p:grpSp>
        <p:nvGrpSpPr>
          <p:cNvPr id="6" name="Group 30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550223"/>
            <a:ext cx="3456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Fornasier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Schnass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Vybiral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2011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92985" y="473477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: compressible </a:t>
            </a:r>
            <a:endParaRPr lang="en-US" dirty="0"/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  <p:sp>
        <p:nvSpPr>
          <p:cNvPr id="33" name="Rectangle 32"/>
          <p:cNvSpPr/>
          <p:nvPr/>
        </p:nvSpPr>
        <p:spPr>
          <a:xfrm>
            <a:off x="155425" y="5899041"/>
            <a:ext cx="40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only for radial basis functions</a:t>
            </a:r>
            <a:endParaRPr lang="en-US" b="1" dirty="0"/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269170" y="6306778"/>
            <a:ext cx="1902992" cy="271432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605995" y="6002135"/>
            <a:ext cx="1234024" cy="3920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Learning Multi-Ridge Functions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0594" name="Picture 2" descr="http://4.bp.blogspot.com/-LTKLV8OPhd8/TrwgtTqQFMI/AAAAAAAAAbw/2dviljRb4XY/s1600/funny-increase-ranking-search-engine.jpg"/>
          <p:cNvPicPr>
            <a:picLocks noChangeAspect="1" noChangeArrowheads="1"/>
          </p:cNvPicPr>
          <p:nvPr/>
        </p:nvPicPr>
        <p:blipFill>
          <a:blip r:embed="rId3" cstate="print"/>
          <a:srcRect t="5599" b="12266"/>
          <a:stretch>
            <a:fillRect/>
          </a:stretch>
        </p:blipFill>
        <p:spPr bwMode="auto">
          <a:xfrm>
            <a:off x="2730365" y="2667454"/>
            <a:ext cx="3429000" cy="33796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7450" y="6200714"/>
            <a:ext cx="8372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…And, this is how you learn</a:t>
            </a:r>
            <a:r>
              <a:rPr lang="en-IE" b="1" i="1" dirty="0" smtClean="0"/>
              <a:t> non-parametric basis independent models from point-queries via low-rank methods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13371" y="5120640"/>
            <a:ext cx="6706337" cy="732001"/>
          </a:xfrm>
          <a:prstGeom prst="rect">
            <a:avLst/>
          </a:prstGeom>
          <a:noFill/>
          <a:ln/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sz="2800" b="1" i="1" dirty="0" smtClean="0"/>
          </a:p>
          <a:p>
            <a:pPr lvl="1" indent="-682625">
              <a:buNone/>
            </a:pPr>
            <a:r>
              <a:rPr lang="en-US" dirty="0" smtClean="0"/>
              <a:t>(Model 1&amp;2):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489108" y="5656489"/>
            <a:ext cx="2387192" cy="676573"/>
            <a:chOff x="4712989" y="5656489"/>
            <a:chExt cx="2387192" cy="676573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756008" y="4926793"/>
              <a:ext cx="268832" cy="1728224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298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866961" y="4427530"/>
            <a:ext cx="2222083" cy="691289"/>
            <a:chOff x="3227825" y="4427530"/>
            <a:chExt cx="2222083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164374" y="4504339"/>
              <a:ext cx="268835" cy="960125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27825" y="4427530"/>
              <a:ext cx="2222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g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8" name="Picture 2" descr="&quot;The Shining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6105" y="4235505"/>
            <a:ext cx="599261" cy="888404"/>
          </a:xfrm>
          <a:prstGeom prst="rect">
            <a:avLst/>
          </a:prstGeom>
          <a:noFill/>
        </p:spPr>
      </p:pic>
      <p:grpSp>
        <p:nvGrpSpPr>
          <p:cNvPr id="6" name="Group 30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0210" y="5656490"/>
            <a:ext cx="37160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contribution: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 simple verifiable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characterization of alpha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 a broad set of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92985" y="473477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: compressible </a:t>
            </a:r>
            <a:endParaRPr lang="en-US" dirty="0"/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  <p:sp>
        <p:nvSpPr>
          <p:cNvPr id="33" name="Rectangle 32"/>
          <p:cNvSpPr/>
          <p:nvPr/>
        </p:nvSpPr>
        <p:spPr>
          <a:xfrm>
            <a:off x="5327689" y="6488668"/>
            <a:ext cx="381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*with the L-</a:t>
            </a:r>
            <a:r>
              <a:rPr lang="en-US" dirty="0" err="1" smtClean="0"/>
              <a:t>Lipschitz</a:t>
            </a:r>
            <a:r>
              <a:rPr lang="en-US" dirty="0" smtClean="0"/>
              <a:t> property…</a:t>
            </a:r>
            <a:endParaRPr lang="en-US" i="1" dirty="0"/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605995" y="6002135"/>
            <a:ext cx="1234024" cy="3920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b="1" i="1" dirty="0" smtClean="0"/>
          </a:p>
          <a:p>
            <a:pPr lvl="1" indent="-742950">
              <a:buNone/>
            </a:pPr>
            <a:r>
              <a:rPr lang="en-US" dirty="0" smtClean="0"/>
              <a:t>(Model 1):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functions: the low-rank way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489108" y="5618085"/>
            <a:ext cx="2387192" cy="714977"/>
            <a:chOff x="4712989" y="5618085"/>
            <a:chExt cx="2387192" cy="714977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756008" y="5042010"/>
              <a:ext cx="307238" cy="1459388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298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3035800" y="4427530"/>
            <a:ext cx="2255746" cy="691289"/>
            <a:chOff x="3227825" y="4427530"/>
            <a:chExt cx="2255746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164374" y="4504339"/>
              <a:ext cx="268835" cy="960125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27825" y="4427530"/>
              <a:ext cx="2255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g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0" name="Picture 2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11698" y="5120640"/>
            <a:ext cx="6309682" cy="535806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" descr="&quot;The Shining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74944" y="4235505"/>
            <a:ext cx="599261" cy="88840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4381596" y="6488668"/>
            <a:ext cx="476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*if </a:t>
            </a:r>
            <a:r>
              <a:rPr lang="en-US" i="1" dirty="0" smtClean="0"/>
              <a:t>f </a:t>
            </a:r>
            <a:r>
              <a:rPr lang="en-US" dirty="0" smtClean="0"/>
              <a:t>has k-restricted Hessian property…</a:t>
            </a:r>
            <a:endParaRPr lang="en-US" i="1" dirty="0"/>
          </a:p>
        </p:txBody>
      </p:sp>
      <p:grpSp>
        <p:nvGrpSpPr>
          <p:cNvPr id="6" name="Group 30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  <p:sp>
        <p:nvSpPr>
          <p:cNvPr id="27" name="Rectangle 26"/>
          <p:cNvSpPr/>
          <p:nvPr/>
        </p:nvSpPr>
        <p:spPr>
          <a:xfrm>
            <a:off x="0" y="5893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our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contribution: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extension to the general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b="1" i="1" dirty="0" smtClean="0"/>
          </a:p>
          <a:p>
            <a:pPr lvl="1">
              <a:buNone/>
            </a:pPr>
            <a:r>
              <a:rPr lang="en-US" dirty="0" smtClean="0"/>
              <a:t>(Model 2):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functions: the low-rank way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533595" y="5618085"/>
            <a:ext cx="2387192" cy="714977"/>
            <a:chOff x="4598179" y="5618085"/>
            <a:chExt cx="2387192" cy="714977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641227" y="5176427"/>
              <a:ext cx="307240" cy="1190556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9817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997395" y="4427530"/>
            <a:ext cx="2488182" cy="691289"/>
            <a:chOff x="3065458" y="4427530"/>
            <a:chExt cx="2488182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094980" y="4434944"/>
              <a:ext cx="268834" cy="1098916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65458" y="4427530"/>
              <a:ext cx="2488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g</a:t>
              </a:r>
              <a:r>
                <a:rPr lang="en-US" b="1" i="1" baseline="-25000" dirty="0" err="1" smtClean="0">
                  <a:solidFill>
                    <a:srgbClr val="0000FF"/>
                  </a:solidFill>
                </a:rPr>
                <a:t>i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’s</a:t>
              </a:r>
              <a:endParaRPr lang="en-US" b="1" i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327689" y="6488668"/>
            <a:ext cx="381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*with the L-</a:t>
            </a:r>
            <a:r>
              <a:rPr lang="en-US" dirty="0" err="1" smtClean="0"/>
              <a:t>Lipschitz</a:t>
            </a:r>
            <a:r>
              <a:rPr lang="en-US" dirty="0" smtClean="0"/>
              <a:t> property…</a:t>
            </a:r>
            <a:endParaRPr lang="en-US" i="1" dirty="0"/>
          </a:p>
        </p:txBody>
      </p:sp>
      <p:pic>
        <p:nvPicPr>
          <p:cNvPr id="130050" name="Picture 2" descr="http://www.picgifs.com/celebrities/a/angelina-jolie/celebrities-angelina-jolie-3063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8088" y="4350720"/>
            <a:ext cx="819307" cy="614480"/>
          </a:xfrm>
          <a:prstGeom prst="rect">
            <a:avLst/>
          </a:prstGeom>
          <a:noFill/>
        </p:spPr>
      </p:pic>
      <p:grpSp>
        <p:nvGrpSpPr>
          <p:cNvPr id="6" name="Group 34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pic>
        <p:nvPicPr>
          <p:cNvPr id="28" name="Picture 2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  <p:sp>
        <p:nvSpPr>
          <p:cNvPr id="27" name="Rectangle 26"/>
          <p:cNvSpPr/>
          <p:nvPr/>
        </p:nvSpPr>
        <p:spPr>
          <a:xfrm>
            <a:off x="0" y="5893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our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contribution: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extension to the general A</a:t>
            </a:r>
          </a:p>
        </p:txBody>
      </p:sp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498130" y="5120640"/>
            <a:ext cx="6421800" cy="5357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87170" y="810657"/>
            <a:ext cx="8763000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A fundamental problem: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given		                            learn a mapping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r>
              <a:rPr lang="en-US" sz="2000" kern="0" dirty="0" smtClean="0">
                <a:ea typeface="ＭＳ Ｐゴシック" pitchFamily="34" charset="-128"/>
              </a:rPr>
              <a:t>some call it “regression”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Oft-times 		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f</a:t>
            </a:r>
            <a:r>
              <a:rPr lang="en-US" sz="2000" kern="0" dirty="0" smtClean="0">
                <a:ea typeface="ＭＳ Ｐゴシック" pitchFamily="34" charset="-128"/>
              </a:rPr>
              <a:t>	&lt;&gt;	parametric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e.g., linear regression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familiar challenge: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learning via dimensionality reduction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75" name="Picture 2" descr="phir"/>
          <p:cNvPicPr>
            <a:picLocks noChangeAspect="1" noChangeArrowheads="1"/>
          </p:cNvPicPr>
          <p:nvPr/>
        </p:nvPicPr>
        <p:blipFill>
          <a:blip r:embed="rId13" cstate="print"/>
          <a:srcRect l="8690" t="4639" r="13036" b="5594"/>
          <a:stretch>
            <a:fillRect/>
          </a:stretch>
        </p:blipFill>
        <p:spPr bwMode="auto">
          <a:xfrm>
            <a:off x="5540225" y="3982978"/>
            <a:ext cx="1711872" cy="90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38414" y="4304746"/>
            <a:ext cx="267132" cy="10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260190" y="3709365"/>
            <a:ext cx="285296" cy="213705"/>
          </a:xfrm>
          <a:prstGeom prst="rect">
            <a:avLst/>
          </a:prstGeom>
          <a:noFill/>
          <a:ln/>
          <a:effectLst/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860296" y="3743374"/>
            <a:ext cx="159987" cy="213316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85752" y="4026756"/>
            <a:ext cx="106853" cy="796758"/>
            <a:chOff x="1791" y="2385"/>
            <a:chExt cx="96" cy="728"/>
          </a:xfrm>
        </p:grpSpPr>
        <p:sp>
          <p:nvSpPr>
            <p:cNvPr id="80" name="Rectangle 12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3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4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6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8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9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8" name="Picture 1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507658" y="3736240"/>
            <a:ext cx="175147" cy="155297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10"/>
          <p:cNvGrpSpPr/>
          <p:nvPr/>
        </p:nvGrpSpPr>
        <p:grpSpPr bwMode="auto">
          <a:xfrm>
            <a:off x="1510665" y="1470345"/>
            <a:ext cx="7362695" cy="353398"/>
            <a:chOff x="1241830" y="1470345"/>
            <a:chExt cx="7362695" cy="353398"/>
          </a:xfrm>
        </p:grpSpPr>
        <p:pic>
          <p:nvPicPr>
            <p:cNvPr id="112" name="Picture 111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1241830" y="1470345"/>
              <a:ext cx="3740726" cy="3533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7614884" y="1530758"/>
              <a:ext cx="989641" cy="25426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1" name="Rectangle 40"/>
          <p:cNvSpPr/>
          <p:nvPr/>
        </p:nvSpPr>
        <p:spPr>
          <a:xfrm>
            <a:off x="539475" y="3467405"/>
            <a:ext cx="34948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learning a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low-dimensional</a:t>
            </a:r>
            <a:r>
              <a:rPr lang="en-US" sz="2000" kern="0" dirty="0" smtClean="0">
                <a:ea typeface="ＭＳ Ｐゴシック" pitchFamily="34" charset="-128"/>
              </a:rPr>
              <a:t> model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 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=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successful</a:t>
            </a:r>
            <a:r>
              <a:rPr lang="en-US" sz="2000" kern="0" dirty="0" smtClean="0">
                <a:ea typeface="ＭＳ Ｐゴシック" pitchFamily="34" charset="-128"/>
              </a:rPr>
              <a:t> learning the parameters</a:t>
            </a:r>
          </a:p>
        </p:txBody>
      </p: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7526225" y="3966670"/>
            <a:ext cx="128660" cy="1812375"/>
            <a:chOff x="4673" y="2480"/>
            <a:chExt cx="98" cy="1536"/>
          </a:xfrm>
        </p:grpSpPr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6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" name="Picture 6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742624" y="4484276"/>
            <a:ext cx="1207546" cy="192157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780859" y="4923181"/>
            <a:ext cx="1121055" cy="192270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802430" y="5272440"/>
            <a:ext cx="2295069" cy="307240"/>
          </a:xfrm>
          <a:prstGeom prst="rect">
            <a:avLst/>
          </a:prstGeom>
        </p:spPr>
      </p:pic>
      <p:pic>
        <p:nvPicPr>
          <p:cNvPr id="66" name="Picture 6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845245" y="5234035"/>
            <a:ext cx="1193276" cy="3047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b="1" i="1" dirty="0" smtClean="0"/>
          </a:p>
          <a:p>
            <a:pPr lvl="1">
              <a:buNone/>
            </a:pPr>
            <a:r>
              <a:rPr lang="en-US" dirty="0" smtClean="0"/>
              <a:t>(Model 2):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8" name="Picture 4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648733" y="5120640"/>
            <a:ext cx="6224627" cy="535760"/>
          </a:xfrm>
          <a:prstGeom prst="rect">
            <a:avLst/>
          </a:prstGeom>
          <a:noFill/>
          <a:ln/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functions: the low-rank way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533595" y="5618085"/>
            <a:ext cx="2387192" cy="714977"/>
            <a:chOff x="4598179" y="5618085"/>
            <a:chExt cx="2387192" cy="714977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641227" y="5176427"/>
              <a:ext cx="307240" cy="1190556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9817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997395" y="4427530"/>
            <a:ext cx="2488182" cy="691289"/>
            <a:chOff x="3065458" y="4427530"/>
            <a:chExt cx="2488182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164374" y="4504339"/>
              <a:ext cx="268835" cy="960125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65458" y="4427530"/>
              <a:ext cx="2488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g</a:t>
              </a:r>
              <a:r>
                <a:rPr lang="en-US" b="1" i="1" baseline="-25000" dirty="0" err="1" smtClean="0">
                  <a:solidFill>
                    <a:srgbClr val="0000FF"/>
                  </a:solidFill>
                </a:rPr>
                <a:t>i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’s</a:t>
              </a:r>
              <a:endParaRPr lang="en-US" b="1" i="1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" descr="&quot;The Shining&quot;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06105" y="4235505"/>
            <a:ext cx="599261" cy="888404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305638" y="3827768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just kidding.</a:t>
            </a:r>
            <a:endParaRPr lang="en-US" b="1" dirty="0"/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345980" y="3621025"/>
            <a:ext cx="1689902" cy="266756"/>
          </a:xfrm>
          <a:prstGeom prst="rect">
            <a:avLst/>
          </a:prstGeom>
          <a:noFill/>
          <a:ln/>
          <a:effectLst/>
        </p:spPr>
      </p:pic>
      <p:sp>
        <p:nvSpPr>
          <p:cNvPr id="34" name="Rectangle 33"/>
          <p:cNvSpPr/>
          <p:nvPr/>
        </p:nvSpPr>
        <p:spPr>
          <a:xfrm>
            <a:off x="3803900" y="5210348"/>
            <a:ext cx="268835" cy="369332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379975" y="5080415"/>
            <a:ext cx="268835" cy="369332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327689" y="6488668"/>
            <a:ext cx="381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*with the L-</a:t>
            </a:r>
            <a:r>
              <a:rPr lang="en-US" dirty="0" err="1" smtClean="0"/>
              <a:t>Lipschitz</a:t>
            </a:r>
            <a:r>
              <a:rPr lang="en-US" dirty="0" smtClean="0"/>
              <a:t> property…</a:t>
            </a:r>
            <a:endParaRPr lang="en-US" i="1" dirty="0"/>
          </a:p>
        </p:txBody>
      </p:sp>
      <p:sp>
        <p:nvSpPr>
          <p:cNvPr id="47" name="Rectangle 46"/>
          <p:cNvSpPr/>
          <p:nvPr/>
        </p:nvSpPr>
        <p:spPr>
          <a:xfrm>
            <a:off x="0" y="5893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our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contribution: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extension to the general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b="1" i="1" dirty="0" smtClean="0"/>
          </a:p>
          <a:p>
            <a:pPr lvl="1">
              <a:buNone/>
            </a:pPr>
            <a:r>
              <a:rPr lang="en-US" dirty="0" smtClean="0"/>
              <a:t>(Model 1&amp;2):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functions: the low-rank way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533595" y="5618085"/>
            <a:ext cx="2387192" cy="714977"/>
            <a:chOff x="4598179" y="5618085"/>
            <a:chExt cx="2387192" cy="714977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641227" y="5176427"/>
              <a:ext cx="307240" cy="1190556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9817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997395" y="4427530"/>
            <a:ext cx="2965877" cy="691289"/>
            <a:chOff x="3065458" y="4427530"/>
            <a:chExt cx="2965877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164374" y="4504339"/>
              <a:ext cx="268835" cy="960125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65458" y="4427530"/>
              <a:ext cx="2965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g /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g</a:t>
              </a:r>
              <a:r>
                <a:rPr lang="en-US" b="1" i="1" baseline="-25000" dirty="0" err="1" smtClean="0">
                  <a:solidFill>
                    <a:srgbClr val="0000FF"/>
                  </a:solidFill>
                </a:rPr>
                <a:t>i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’s</a:t>
              </a:r>
              <a:endParaRPr lang="en-US" b="1" i="1" baseline="-25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690155" y="5120640"/>
            <a:ext cx="6114713" cy="535903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34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" descr="&quot;The Shining&quot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06105" y="4235505"/>
            <a:ext cx="599261" cy="888404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5327689" y="6488668"/>
            <a:ext cx="381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*with the L-</a:t>
            </a:r>
            <a:r>
              <a:rPr lang="en-US" dirty="0" err="1" smtClean="0"/>
              <a:t>Lipschitz</a:t>
            </a:r>
            <a:r>
              <a:rPr lang="en-US" dirty="0" smtClean="0"/>
              <a:t> property…</a:t>
            </a:r>
            <a:endParaRPr lang="en-US" i="1" dirty="0"/>
          </a:p>
        </p:txBody>
      </p:sp>
      <p:sp>
        <p:nvSpPr>
          <p:cNvPr id="46" name="Rectangle 45"/>
          <p:cNvSpPr/>
          <p:nvPr/>
        </p:nvSpPr>
        <p:spPr>
          <a:xfrm>
            <a:off x="1805" y="5848515"/>
            <a:ext cx="4822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Given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and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contribution: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full characterization of Model 1 &amp; 2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with minimal assumptions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05638" y="3827768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 general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multi-ridge functions 					  via point queries</a:t>
            </a:r>
          </a:p>
          <a:p>
            <a:endParaRPr lang="en-US" dirty="0" smtClean="0"/>
          </a:p>
          <a:p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00FF"/>
                </a:solidFill>
              </a:rPr>
              <a:t>Results:</a:t>
            </a:r>
          </a:p>
          <a:p>
            <a:endParaRPr lang="en-US" b="1" i="1" dirty="0" smtClean="0"/>
          </a:p>
          <a:p>
            <a:pPr lvl="1">
              <a:buNone/>
            </a:pPr>
            <a:r>
              <a:rPr lang="en-US" dirty="0" smtClean="0"/>
              <a:t>(Model 1&amp;2):		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multi-ridge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functions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103116" y="4312315"/>
            <a:ext cx="2501409" cy="3662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7"/>
          <p:cNvGrpSpPr/>
          <p:nvPr/>
        </p:nvGrpSpPr>
        <p:grpSpPr>
          <a:xfrm>
            <a:off x="4456785" y="5656489"/>
            <a:ext cx="2387192" cy="676573"/>
            <a:chOff x="4521369" y="5656489"/>
            <a:chExt cx="2387192" cy="676573"/>
          </a:xfrm>
        </p:grpSpPr>
        <p:sp>
          <p:nvSpPr>
            <p:cNvPr id="21" name="Left Brace 20"/>
            <p:cNvSpPr/>
            <p:nvPr/>
          </p:nvSpPr>
          <p:spPr bwMode="auto">
            <a:xfrm rot="16200000">
              <a:off x="5577507" y="5022806"/>
              <a:ext cx="268834" cy="15362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21369" y="5963730"/>
              <a:ext cx="2387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*cost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A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997395" y="4427530"/>
            <a:ext cx="2965877" cy="691289"/>
            <a:chOff x="3065458" y="4427530"/>
            <a:chExt cx="2965877" cy="691289"/>
          </a:xfrm>
        </p:grpSpPr>
        <p:sp>
          <p:nvSpPr>
            <p:cNvPr id="23" name="Left Brace 22"/>
            <p:cNvSpPr/>
            <p:nvPr/>
          </p:nvSpPr>
          <p:spPr bwMode="auto">
            <a:xfrm rot="5400000" flipV="1">
              <a:off x="4102393" y="4504339"/>
              <a:ext cx="268835" cy="960125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65458" y="4427530"/>
              <a:ext cx="2965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cost of learning </a:t>
              </a:r>
              <a:r>
                <a:rPr lang="en-US" b="1" i="1" dirty="0" smtClean="0">
                  <a:solidFill>
                    <a:srgbClr val="0000FF"/>
                  </a:solidFill>
                </a:rPr>
                <a:t>g /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g</a:t>
              </a:r>
              <a:r>
                <a:rPr lang="en-US" b="1" i="1" baseline="-25000" dirty="0" err="1" smtClean="0">
                  <a:solidFill>
                    <a:srgbClr val="0000FF"/>
                  </a:solidFill>
                </a:rPr>
                <a:t>i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’s</a:t>
              </a:r>
              <a:endParaRPr lang="en-US" b="1" i="1" baseline="-25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0" name="Picture 2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24379" y="5120640"/>
            <a:ext cx="6284322" cy="535950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34"/>
          <p:cNvGrpSpPr/>
          <p:nvPr/>
        </p:nvGrpSpPr>
        <p:grpSpPr>
          <a:xfrm>
            <a:off x="1730030" y="2161635"/>
            <a:ext cx="6964098" cy="1939452"/>
            <a:chOff x="1730030" y="2161635"/>
            <a:chExt cx="6964098" cy="1939452"/>
          </a:xfrm>
        </p:grpSpPr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267200" y="3735327"/>
              <a:ext cx="2764190" cy="365760"/>
            </a:xfrm>
            <a:prstGeom prst="rect">
              <a:avLst/>
            </a:prstGeom>
          </p:spPr>
        </p:pic>
        <p:pic>
          <p:nvPicPr>
            <p:cNvPr id="37" name="Picture 3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377035" y="3735327"/>
              <a:ext cx="2317093" cy="365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348387" y="2276850"/>
              <a:ext cx="2098641" cy="384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3357954" y="3025748"/>
              <a:ext cx="4079507" cy="42245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3074205" y="21616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74205" y="2929735"/>
              <a:ext cx="4647005" cy="61448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0030" y="2276850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1: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30030" y="3021263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Model 2:</a:t>
              </a:r>
              <a:endParaRPr lang="en-US" dirty="0"/>
            </a:p>
          </p:txBody>
        </p:sp>
      </p:grpSp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079615" y="2315255"/>
            <a:ext cx="818681" cy="307004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" descr="&quot;The Shining&quot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06105" y="4235505"/>
            <a:ext cx="599261" cy="888404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805" y="5848515"/>
            <a:ext cx="310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3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contribution: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impact of </a:t>
            </a:r>
            <a:r>
              <a:rPr lang="en-US" b="1" dirty="0" err="1" smtClean="0">
                <a:solidFill>
                  <a:srgbClr val="0000FF"/>
                </a:solidFill>
              </a:rPr>
              <a:t>iid</a:t>
            </a:r>
            <a:r>
              <a:rPr lang="en-US" b="1" dirty="0" smtClean="0">
                <a:solidFill>
                  <a:srgbClr val="0000FF"/>
                </a:solidFill>
              </a:rPr>
              <a:t> noise </a:t>
            </a:r>
            <a:r>
              <a:rPr lang="en-US" b="1" i="1" dirty="0" err="1" smtClean="0"/>
              <a:t>f+Z</a:t>
            </a:r>
            <a:endParaRPr lang="en-US" b="1" i="1" dirty="0"/>
          </a:p>
        </p:txBody>
      </p:sp>
      <p:sp>
        <p:nvSpPr>
          <p:cNvPr id="45" name="Rectangle 44"/>
          <p:cNvSpPr/>
          <p:nvPr/>
        </p:nvSpPr>
        <p:spPr>
          <a:xfrm>
            <a:off x="5327689" y="6488668"/>
            <a:ext cx="381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*with the L-</a:t>
            </a:r>
            <a:r>
              <a:rPr lang="en-US" dirty="0" err="1" smtClean="0"/>
              <a:t>Lipschitz</a:t>
            </a:r>
            <a:r>
              <a:rPr lang="en-US" dirty="0" smtClean="0"/>
              <a:t> property…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763000" cy="568394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0000FF"/>
                </a:solidFill>
              </a:rPr>
              <a:t>low-rank</a:t>
            </a:r>
            <a:r>
              <a:rPr lang="en-US" dirty="0" smtClean="0"/>
              <a:t> observation model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along with two ingredients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sampling centers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sampling directions at each center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leads to</a:t>
            </a:r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Non-sparse directions </a:t>
            </a:r>
            <a:r>
              <a:rPr lang="en-US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>A</a:t>
            </a: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269170" y="1642285"/>
            <a:ext cx="6264616" cy="36573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792076" y="2948025"/>
            <a:ext cx="4206244" cy="365760"/>
          </a:xfrm>
          <a:prstGeom prst="rect">
            <a:avLst/>
          </a:prstGeom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245843" y="3677720"/>
            <a:ext cx="2752477" cy="365760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833147" y="6373385"/>
            <a:ext cx="5888398" cy="320040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2843775" y="4427530"/>
            <a:ext cx="3725285" cy="768100"/>
            <a:chOff x="2459725" y="5310845"/>
            <a:chExt cx="3725285" cy="768100"/>
          </a:xfrm>
        </p:grpSpPr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7" name="Picture 1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958990" y="5541275"/>
            <a:ext cx="3577415" cy="548640"/>
          </a:xfrm>
          <a:prstGeom prst="rect">
            <a:avLst/>
          </a:prstGeom>
        </p:spPr>
      </p:pic>
      <p:grpSp>
        <p:nvGrpSpPr>
          <p:cNvPr id="5" name="Group 13"/>
          <p:cNvGrpSpPr/>
          <p:nvPr/>
        </p:nvGrpSpPr>
        <p:grpSpPr>
          <a:xfrm>
            <a:off x="0" y="5426060"/>
            <a:ext cx="2683448" cy="1152151"/>
            <a:chOff x="232235" y="5618084"/>
            <a:chExt cx="2683448" cy="115215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077145" y="5618085"/>
              <a:ext cx="345645" cy="1036935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16200000">
              <a:off x="1787638" y="5368452"/>
              <a:ext cx="345645" cy="844910"/>
            </a:xfrm>
            <a:prstGeom prst="rect">
              <a:avLst/>
            </a:prstGeom>
            <a:solidFill>
              <a:srgbClr val="0000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rcRect r="52750" b="1999"/>
            <a:stretch>
              <a:fillRect/>
            </a:stretch>
          </p:blipFill>
          <p:spPr>
            <a:xfrm>
              <a:off x="232235" y="5925325"/>
              <a:ext cx="691290" cy="268835"/>
            </a:xfrm>
            <a:prstGeom prst="rect">
              <a:avLst/>
            </a:prstGeom>
          </p:spPr>
        </p:pic>
        <p:pic>
          <p:nvPicPr>
            <p:cNvPr id="20" name="Picture 19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1115550" y="6049683"/>
              <a:ext cx="284072" cy="1828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1845245" y="5684228"/>
              <a:ext cx="228600" cy="202692"/>
            </a:xfrm>
            <a:prstGeom prst="rect">
              <a:avLst/>
            </a:prstGeom>
          </p:spPr>
        </p:pic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1461195" y="6567543"/>
              <a:ext cx="609601" cy="202692"/>
            </a:xfrm>
            <a:prstGeom prst="rect">
              <a:avLst/>
            </a:prstGeom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077480" y="6016462"/>
              <a:ext cx="838203" cy="25450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763000" cy="5683940"/>
          </a:xfrm>
        </p:spPr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r>
              <a:rPr lang="en-US" sz="2000" dirty="0" smtClean="0"/>
              <a:t>Stable recovery 	        &lt;&gt;	measurements commensurate 					with degrees of freedom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stable recovery: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measurements: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Detour #2: low-rank recovery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108200" y="1086295"/>
            <a:ext cx="2468885" cy="27432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654690" y="894270"/>
            <a:ext cx="3725285" cy="768100"/>
            <a:chOff x="2459725" y="5310845"/>
            <a:chExt cx="3725285" cy="768100"/>
          </a:xfrm>
        </p:grpSpPr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919115" y="2995551"/>
            <a:ext cx="5177222" cy="433449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787301" y="3851455"/>
            <a:ext cx="3663604" cy="365760"/>
          </a:xfrm>
          <a:prstGeom prst="rect">
            <a:avLst/>
          </a:prstGeom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034330" y="4657960"/>
            <a:ext cx="3198335" cy="460860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80710" y="5426060"/>
            <a:ext cx="4147476" cy="53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763000" cy="5683940"/>
          </a:xfrm>
        </p:spPr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r>
              <a:rPr lang="en-US" sz="2000" dirty="0" smtClean="0"/>
              <a:t>Stable recovery 	        &lt;&gt;	measurements commensurate 					with degrees of freedom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stable recovery: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measurements:</a:t>
            </a:r>
          </a:p>
          <a:p>
            <a:endParaRPr lang="en-US" dirty="0" smtClean="0"/>
          </a:p>
          <a:p>
            <a:r>
              <a:rPr lang="en-US" sz="2000" dirty="0" smtClean="0"/>
              <a:t>Convex/non-convex decoders	&lt;&gt;	sampling/noise type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affine rank minimization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matrix completion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robust principal component analysis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Detour #2: low-rank recovery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54690" y="894270"/>
            <a:ext cx="3725285" cy="768100"/>
            <a:chOff x="2459725" y="5310845"/>
            <a:chExt cx="3725285" cy="768100"/>
          </a:xfrm>
        </p:grpSpPr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919115" y="2995551"/>
            <a:ext cx="5177222" cy="433449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787301" y="3851455"/>
            <a:ext cx="3663604" cy="3657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519563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[</a:t>
            </a:r>
            <a:r>
              <a:rPr lang="en-US" sz="1600" dirty="0" err="1" smtClean="0">
                <a:solidFill>
                  <a:srgbClr val="92D050"/>
                </a:solidFill>
              </a:rPr>
              <a:t>Recht</a:t>
            </a:r>
            <a:r>
              <a:rPr lang="en-US" sz="1600" dirty="0" smtClean="0">
                <a:solidFill>
                  <a:srgbClr val="92D050"/>
                </a:solidFill>
              </a:rPr>
              <a:t> et al. (2010); </a:t>
            </a:r>
            <a:r>
              <a:rPr lang="en-US" sz="1600" dirty="0" err="1" smtClean="0">
                <a:solidFill>
                  <a:srgbClr val="92D050"/>
                </a:solidFill>
              </a:rPr>
              <a:t>Meka</a:t>
            </a:r>
            <a:r>
              <a:rPr lang="en-US" sz="1600" dirty="0" smtClean="0">
                <a:solidFill>
                  <a:srgbClr val="92D050"/>
                </a:solidFill>
              </a:rPr>
              <a:t> et al. (2009); </a:t>
            </a:r>
            <a:r>
              <a:rPr lang="en-US" sz="1600" dirty="0" err="1" smtClean="0">
                <a:solidFill>
                  <a:srgbClr val="92D050"/>
                </a:solidFill>
              </a:rPr>
              <a:t>Candes</a:t>
            </a:r>
            <a:r>
              <a:rPr lang="en-US" sz="1600" dirty="0" smtClean="0">
                <a:solidFill>
                  <a:srgbClr val="92D050"/>
                </a:solidFill>
              </a:rPr>
              <a:t> and </a:t>
            </a:r>
            <a:r>
              <a:rPr lang="en-US" sz="1600" dirty="0" err="1" smtClean="0">
                <a:solidFill>
                  <a:srgbClr val="92D050"/>
                </a:solidFill>
              </a:rPr>
              <a:t>Recht</a:t>
            </a:r>
            <a:r>
              <a:rPr lang="en-US" sz="1600" dirty="0" smtClean="0">
                <a:solidFill>
                  <a:srgbClr val="92D050"/>
                </a:solidFill>
              </a:rPr>
              <a:t> (2009); </a:t>
            </a:r>
            <a:r>
              <a:rPr lang="en-US" sz="1600" dirty="0" err="1" smtClean="0">
                <a:solidFill>
                  <a:srgbClr val="92D050"/>
                </a:solidFill>
              </a:rPr>
              <a:t>Candes</a:t>
            </a:r>
            <a:r>
              <a:rPr lang="en-US" sz="1600" dirty="0" smtClean="0">
                <a:solidFill>
                  <a:srgbClr val="92D050"/>
                </a:solidFill>
              </a:rPr>
              <a:t> and Tao (2010); Lee and </a:t>
            </a:r>
            <a:r>
              <a:rPr lang="en-US" sz="1600" dirty="0" err="1" smtClean="0">
                <a:solidFill>
                  <a:srgbClr val="92D050"/>
                </a:solidFill>
              </a:rPr>
              <a:t>Bresler</a:t>
            </a:r>
            <a:r>
              <a:rPr lang="en-US" sz="1600" dirty="0" smtClean="0">
                <a:solidFill>
                  <a:srgbClr val="92D050"/>
                </a:solidFill>
              </a:rPr>
              <a:t> (2010); Waters et al. (2011); </a:t>
            </a:r>
            <a:r>
              <a:rPr lang="en-US" sz="1600" dirty="0" err="1" smtClean="0">
                <a:solidFill>
                  <a:srgbClr val="92D050"/>
                </a:solidFill>
              </a:rPr>
              <a:t>Kyrillidis</a:t>
            </a:r>
            <a:r>
              <a:rPr lang="en-US" sz="1600" dirty="0" smtClean="0">
                <a:solidFill>
                  <a:srgbClr val="92D050"/>
                </a:solidFill>
              </a:rPr>
              <a:t> and Cevher (2012)]</a:t>
            </a:r>
            <a:endParaRPr lang="en-US" sz="1600" dirty="0">
              <a:solidFill>
                <a:srgbClr val="92D050"/>
              </a:solidFill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4802430" y="0"/>
            <a:ext cx="4341570" cy="2008015"/>
            <a:chOff x="4802430" y="0"/>
            <a:chExt cx="4341570" cy="2008015"/>
          </a:xfrm>
        </p:grpSpPr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4802430" y="817460"/>
              <a:ext cx="2468885" cy="274320"/>
            </a:xfrm>
            <a:prstGeom prst="rect">
              <a:avLst/>
            </a:prstGeom>
          </p:spPr>
        </p:pic>
        <p:pic>
          <p:nvPicPr>
            <p:cNvPr id="17410" name="Picture 2" descr="http://t2.gstatic.com/images?q=tbn:ANd9GcT8PP9cPKzxcnSDcGvzVR7Wz6Ko4Bi5s8D2Pr6SaWPw-90x3chANZnIJ5Xu4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97387" y="0"/>
              <a:ext cx="1646613" cy="1233371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6875430" y="1239915"/>
              <a:ext cx="2268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solidFill>
                    <a:srgbClr val="0000FF"/>
                  </a:solidFill>
                </a:rPr>
                <a:t>Matrix ALPS</a:t>
              </a:r>
              <a:endParaRPr lang="en-US" sz="2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78505" y="1638683"/>
              <a:ext cx="3748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http://lions.epfl.ch/MALPS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763000" cy="5683940"/>
          </a:xfrm>
        </p:spPr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r>
              <a:rPr lang="en-US" sz="2000" dirty="0" smtClean="0"/>
              <a:t>Stable recovery 	        &lt;&gt;	measurements commensurate 					with degrees of freedom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stable recovery: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measurements:</a:t>
            </a:r>
          </a:p>
          <a:p>
            <a:endParaRPr lang="en-US" dirty="0" smtClean="0"/>
          </a:p>
          <a:p>
            <a:r>
              <a:rPr lang="en-US" sz="2000" dirty="0" smtClean="0"/>
              <a:t>Convex/non-convex decoders	&lt;&gt;	sampling/noise type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affine rank minimization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matrix completion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robust principal component analysis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Detour #2: low-rank recovery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54690" y="894270"/>
            <a:ext cx="3725285" cy="768100"/>
            <a:chOff x="2459725" y="5310845"/>
            <a:chExt cx="3725285" cy="768100"/>
          </a:xfrm>
        </p:grpSpPr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919115" y="2995551"/>
            <a:ext cx="5177222" cy="433449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787301" y="3851455"/>
            <a:ext cx="3663604" cy="3657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519563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[</a:t>
            </a:r>
            <a:r>
              <a:rPr lang="en-US" sz="1600" dirty="0" err="1" smtClean="0">
                <a:solidFill>
                  <a:srgbClr val="92D050"/>
                </a:solidFill>
              </a:rPr>
              <a:t>Recht</a:t>
            </a:r>
            <a:r>
              <a:rPr lang="en-US" sz="1600" dirty="0" smtClean="0">
                <a:solidFill>
                  <a:srgbClr val="92D050"/>
                </a:solidFill>
              </a:rPr>
              <a:t> et al. (2010); </a:t>
            </a:r>
            <a:r>
              <a:rPr lang="en-US" sz="1600" dirty="0" err="1" smtClean="0">
                <a:solidFill>
                  <a:srgbClr val="92D050"/>
                </a:solidFill>
              </a:rPr>
              <a:t>Meka</a:t>
            </a:r>
            <a:r>
              <a:rPr lang="en-US" sz="1600" dirty="0" smtClean="0">
                <a:solidFill>
                  <a:srgbClr val="92D050"/>
                </a:solidFill>
              </a:rPr>
              <a:t> et al. (2009); </a:t>
            </a:r>
            <a:r>
              <a:rPr lang="en-US" sz="1600" dirty="0" err="1" smtClean="0">
                <a:solidFill>
                  <a:srgbClr val="92D050"/>
                </a:solidFill>
              </a:rPr>
              <a:t>Candes</a:t>
            </a:r>
            <a:r>
              <a:rPr lang="en-US" sz="1600" dirty="0" smtClean="0">
                <a:solidFill>
                  <a:srgbClr val="92D050"/>
                </a:solidFill>
              </a:rPr>
              <a:t> and </a:t>
            </a:r>
            <a:r>
              <a:rPr lang="en-US" sz="1600" dirty="0" err="1" smtClean="0">
                <a:solidFill>
                  <a:srgbClr val="92D050"/>
                </a:solidFill>
              </a:rPr>
              <a:t>Recht</a:t>
            </a:r>
            <a:r>
              <a:rPr lang="en-US" sz="1600" dirty="0" smtClean="0">
                <a:solidFill>
                  <a:srgbClr val="92D050"/>
                </a:solidFill>
              </a:rPr>
              <a:t> (2009); </a:t>
            </a:r>
            <a:r>
              <a:rPr lang="en-US" sz="1600" dirty="0" err="1" smtClean="0">
                <a:solidFill>
                  <a:srgbClr val="92D050"/>
                </a:solidFill>
              </a:rPr>
              <a:t>Candes</a:t>
            </a:r>
            <a:r>
              <a:rPr lang="en-US" sz="1600" dirty="0" smtClean="0">
                <a:solidFill>
                  <a:srgbClr val="92D050"/>
                </a:solidFill>
              </a:rPr>
              <a:t> and Tao (2010); Lee and </a:t>
            </a:r>
            <a:r>
              <a:rPr lang="en-US" sz="1600" dirty="0" err="1" smtClean="0">
                <a:solidFill>
                  <a:srgbClr val="92D050"/>
                </a:solidFill>
              </a:rPr>
              <a:t>Bresler</a:t>
            </a:r>
            <a:r>
              <a:rPr lang="en-US" sz="1600" dirty="0" smtClean="0">
                <a:solidFill>
                  <a:srgbClr val="92D050"/>
                </a:solidFill>
              </a:rPr>
              <a:t> (2010); Waters et al. (2011); </a:t>
            </a:r>
            <a:r>
              <a:rPr lang="en-US" sz="1600" dirty="0" err="1" smtClean="0">
                <a:solidFill>
                  <a:srgbClr val="92D050"/>
                </a:solidFill>
              </a:rPr>
              <a:t>Kyrillidis</a:t>
            </a:r>
            <a:r>
              <a:rPr lang="en-US" sz="1600" dirty="0" smtClean="0">
                <a:solidFill>
                  <a:srgbClr val="92D050"/>
                </a:solidFill>
              </a:rPr>
              <a:t> and Cevher (2012)]</a:t>
            </a:r>
            <a:endParaRPr lang="en-US" sz="1600" dirty="0">
              <a:solidFill>
                <a:srgbClr val="92D05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0" y="3006007"/>
            <a:ext cx="9144000" cy="1959192"/>
            <a:chOff x="0" y="3006007"/>
            <a:chExt cx="9144000" cy="195919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3006007"/>
              <a:ext cx="9144000" cy="1958655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Matrix restricted</a:t>
              </a:r>
              <a:r>
                <a:rPr kumimoji="0" lang="en-US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</a:t>
              </a:r>
              <a:r>
                <a:rPr kumimoji="0" lang="en-US" sz="24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isometry</a:t>
              </a:r>
              <a:r>
                <a:rPr kumimoji="0" lang="en-US" sz="24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property (RIP):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5151" y="3620484"/>
              <a:ext cx="8713690" cy="104806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Rectangle 17"/>
            <p:cNvSpPr/>
            <p:nvPr/>
          </p:nvSpPr>
          <p:spPr bwMode="auto">
            <a:xfrm>
              <a:off x="7898146" y="4657422"/>
              <a:ext cx="12458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[Plan 2011]</a:t>
              </a: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4802430" y="0"/>
            <a:ext cx="4341570" cy="2008015"/>
            <a:chOff x="4802430" y="0"/>
            <a:chExt cx="4341570" cy="2008015"/>
          </a:xfrm>
        </p:grpSpPr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4802430" y="817460"/>
              <a:ext cx="2468885" cy="274320"/>
            </a:xfrm>
            <a:prstGeom prst="rect">
              <a:avLst/>
            </a:prstGeom>
          </p:spPr>
        </p:pic>
        <p:pic>
          <p:nvPicPr>
            <p:cNvPr id="20" name="Picture 2" descr="http://t2.gstatic.com/images?q=tbn:ANd9GcT8PP9cPKzxcnSDcGvzVR7Wz6Ko4Bi5s8D2Pr6SaWPw-90x3chANZnIJ5Xu4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97387" y="0"/>
              <a:ext cx="1646613" cy="1233371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6875430" y="1239915"/>
              <a:ext cx="2268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solidFill>
                    <a:srgbClr val="0000FF"/>
                  </a:solidFill>
                </a:rPr>
                <a:t>Matrix ALPS</a:t>
              </a:r>
              <a:endParaRPr lang="en-US" sz="2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78505" y="1638683"/>
              <a:ext cx="3748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http://lions.epfl.ch/MALPS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270"/>
            <a:ext cx="8763000" cy="5683940"/>
          </a:xfrm>
        </p:spPr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r>
              <a:rPr lang="en-US" sz="2000" dirty="0" smtClean="0"/>
              <a:t>Recall the two ingredients	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sampling centers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sampling directions at each center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Matrix RIP	              &lt;&gt;           uniform sampling on the sphere</a:t>
            </a:r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Active sampling for RIP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725620" y="1925720"/>
            <a:ext cx="2468885" cy="27432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654690" y="894270"/>
            <a:ext cx="3725285" cy="768100"/>
            <a:chOff x="2459725" y="5310845"/>
            <a:chExt cx="3725285" cy="768100"/>
          </a:xfrm>
        </p:grpSpPr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2640467" y="5512015"/>
              <a:ext cx="3363801" cy="3657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459725" y="5310845"/>
              <a:ext cx="3725285" cy="7681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792076" y="2448760"/>
            <a:ext cx="4206244" cy="365760"/>
          </a:xfrm>
          <a:prstGeom prst="rect">
            <a:avLst/>
          </a:prstGeom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245843" y="2986430"/>
            <a:ext cx="2752477" cy="365760"/>
          </a:xfrm>
          <a:prstGeom prst="rect">
            <a:avLst/>
          </a:prstGeom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77880" y="4350720"/>
            <a:ext cx="8226214" cy="537671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1413" y="5773868"/>
            <a:ext cx="9042978" cy="49707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424015" y="5261485"/>
            <a:ext cx="4442824" cy="292914"/>
          </a:xfrm>
          <a:prstGeom prst="rect">
            <a:avLst/>
          </a:prstGeom>
          <a:noFill/>
          <a:ln/>
          <a:effectLst/>
        </p:spPr>
      </p:pic>
      <p:sp>
        <p:nvSpPr>
          <p:cNvPr id="30" name="Rectangle 29"/>
          <p:cNvSpPr/>
          <p:nvPr/>
        </p:nvSpPr>
        <p:spPr>
          <a:xfrm>
            <a:off x="6263625" y="6519446"/>
            <a:ext cx="2880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92D050"/>
                </a:solidFill>
              </a:rPr>
              <a:t>[</a:t>
            </a:r>
            <a:r>
              <a:rPr lang="en-US" sz="1600" dirty="0" err="1" smtClean="0">
                <a:solidFill>
                  <a:srgbClr val="92D050"/>
                </a:solidFill>
              </a:rPr>
              <a:t>Candes</a:t>
            </a:r>
            <a:r>
              <a:rPr lang="en-US" sz="1600" dirty="0" smtClean="0">
                <a:solidFill>
                  <a:srgbClr val="92D050"/>
                </a:solidFill>
              </a:rPr>
              <a:t> and Plan (2010)]</a:t>
            </a:r>
            <a:endParaRPr lang="en-US" sz="1600" dirty="0">
              <a:solidFill>
                <a:srgbClr val="92D050"/>
              </a:solidFill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4917645" y="433410"/>
            <a:ext cx="2957185" cy="1152151"/>
            <a:chOff x="232235" y="5618084"/>
            <a:chExt cx="2957185" cy="115215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077145" y="5618085"/>
              <a:ext cx="345645" cy="1036935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16200000">
              <a:off x="1787638" y="5368452"/>
              <a:ext cx="345645" cy="844910"/>
            </a:xfrm>
            <a:prstGeom prst="rect">
              <a:avLst/>
            </a:prstGeom>
            <a:solidFill>
              <a:srgbClr val="0000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/>
            <a:srcRect r="52750" b="1999"/>
            <a:stretch>
              <a:fillRect/>
            </a:stretch>
          </p:blipFill>
          <p:spPr>
            <a:xfrm>
              <a:off x="232235" y="5925325"/>
              <a:ext cx="691290" cy="268835"/>
            </a:xfrm>
            <a:prstGeom prst="rect">
              <a:avLst/>
            </a:prstGeom>
          </p:spPr>
        </p:pic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1115550" y="6049683"/>
              <a:ext cx="284072" cy="1828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1845245" y="5684228"/>
              <a:ext cx="228600" cy="202692"/>
            </a:xfrm>
            <a:prstGeom prst="rect">
              <a:avLst/>
            </a:prstGeom>
          </p:spPr>
        </p:pic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1461195" y="6567543"/>
              <a:ext cx="609601" cy="202692"/>
            </a:xfrm>
            <a:prstGeom prst="rect">
              <a:avLst/>
            </a:prstGeom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351217" y="6016462"/>
              <a:ext cx="838203" cy="25450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6" name="Rectangle 25"/>
          <p:cNvSpPr/>
          <p:nvPr/>
        </p:nvSpPr>
        <p:spPr>
          <a:xfrm>
            <a:off x="7337160" y="43341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: low rank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achieve/balance three objectives simultaneously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endParaRPr lang="en-US" sz="9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guarantee RIP on 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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	</a:t>
            </a:r>
            <a:r>
              <a:rPr lang="en-US" dirty="0" smtClean="0">
                <a:sym typeface="Symbol"/>
              </a:rPr>
              <a:t>with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sz="5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ensure rank(</a:t>
            </a:r>
            <a:r>
              <a:rPr lang="en-US" b="1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=k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	</a:t>
            </a:r>
            <a:r>
              <a:rPr lang="en-US" dirty="0" smtClean="0">
                <a:sym typeface="Symbol"/>
              </a:rPr>
              <a:t>with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sz="5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contain </a:t>
            </a:r>
            <a:r>
              <a:rPr lang="en-US" b="1" i="1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’s impact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	</a:t>
            </a:r>
            <a:r>
              <a:rPr lang="en-US" dirty="0" smtClean="0">
                <a:sym typeface="Symbol"/>
              </a:rPr>
              <a:t>with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Here it is…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our low-rank approach </a:t>
            </a: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0" y="702245"/>
            <a:ext cx="8911772" cy="2557292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805370" y="5771705"/>
            <a:ext cx="3362569" cy="365626"/>
          </a:xfrm>
          <a:prstGeom prst="rect">
            <a:avLst/>
          </a:prstGeom>
          <a:noFill/>
          <a:ln/>
          <a:effectLst/>
        </p:spPr>
      </p:pic>
      <p:pic>
        <p:nvPicPr>
          <p:cNvPr id="142338" name="Picture 2" descr="http://davidkphotography.com/images/20070621150207_delicate-spider-web-de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9711" y="4158695"/>
            <a:ext cx="1804289" cy="1190555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61067" y="6309375"/>
            <a:ext cx="1463041" cy="274320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35138" y="4235505"/>
            <a:ext cx="499582" cy="23380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013657" y="4734770"/>
            <a:ext cx="542544" cy="237744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188973" y="5157225"/>
            <a:ext cx="147625" cy="18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915400" cy="6578210"/>
          </a:xfrm>
        </p:spPr>
        <p:txBody>
          <a:bodyPr/>
          <a:lstStyle/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 lvl="1">
              <a:tabLst>
                <a:tab pos="4114800" algn="l"/>
              </a:tabLst>
            </a:pPr>
            <a:endParaRPr lang="en-US" dirty="0" smtClean="0"/>
          </a:p>
          <a:p>
            <a:pPr>
              <a:tabLst>
                <a:tab pos="4114800" algn="l"/>
              </a:tabLst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  <a:tabLst>
                <a:tab pos="4114800" algn="l"/>
              </a:tabLst>
            </a:pPr>
            <a:r>
              <a:rPr lang="en-US" sz="2000" dirty="0" smtClean="0"/>
              <a:t>guarantee RIP            &lt;&gt;	by construction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	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4114800" algn="l"/>
              </a:tabLst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  <a:tabLst>
                <a:tab pos="4114800" algn="l"/>
              </a:tabLst>
            </a:pPr>
            <a:r>
              <a:rPr lang="en-US" sz="2000" dirty="0" smtClean="0"/>
              <a:t>ensure rank(</a:t>
            </a:r>
            <a:r>
              <a:rPr lang="en-US" sz="2000" b="1" i="1" dirty="0" smtClean="0">
                <a:solidFill>
                  <a:srgbClr val="0000FF"/>
                </a:solidFill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/>
              <a:t>=k      &lt;&gt;	by </a:t>
            </a:r>
            <a:r>
              <a:rPr lang="en-US" sz="2000" dirty="0" err="1" smtClean="0"/>
              <a:t>Lipschitz</a:t>
            </a:r>
            <a:r>
              <a:rPr lang="en-US" sz="2000" dirty="0" smtClean="0"/>
              <a:t> assumption</a:t>
            </a:r>
            <a:br>
              <a:rPr lang="en-US" sz="2000" dirty="0" smtClean="0"/>
            </a:br>
            <a:r>
              <a:rPr lang="en-US" sz="1000" dirty="0" smtClean="0"/>
              <a:t>					</a:t>
            </a:r>
            <a:br>
              <a:rPr lang="en-US" sz="1000" dirty="0" smtClean="0"/>
            </a:br>
            <a:r>
              <a:rPr lang="en-US" sz="2000" dirty="0" smtClean="0"/>
              <a:t>	</a:t>
            </a:r>
            <a:r>
              <a:rPr lang="en-US" sz="1800" i="1" dirty="0" smtClean="0">
                <a:solidFill>
                  <a:srgbClr val="0000FF"/>
                </a:solidFill>
              </a:rPr>
              <a:t>rank-1 + diagonal / interval matrices</a:t>
            </a:r>
          </a:p>
          <a:p>
            <a:pPr marL="457200" indent="-457200">
              <a:buFont typeface="+mj-lt"/>
              <a:buAutoNum type="arabicPeriod"/>
              <a:tabLst>
                <a:tab pos="4114800" algn="l"/>
              </a:tabLst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  <a:tabLst>
                <a:tab pos="4114800" algn="l"/>
              </a:tabLst>
            </a:pPr>
            <a:r>
              <a:rPr lang="en-US" sz="2000" dirty="0" smtClean="0"/>
              <a:t>contain </a:t>
            </a:r>
            <a:r>
              <a:rPr lang="en-US" sz="2000" b="1" i="1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/>
              <a:t>’s impact      &lt;&gt;	by controlling curvature</a:t>
            </a:r>
          </a:p>
          <a:p>
            <a:pPr marL="857250" lvl="1" indent="-457200">
              <a:tabLst>
                <a:tab pos="4114800" algn="l"/>
              </a:tabLst>
            </a:pPr>
            <a:endParaRPr lang="en-US" sz="1600" dirty="0" smtClean="0"/>
          </a:p>
          <a:p>
            <a:pPr marL="857250" lvl="1" indent="-457200">
              <a:tabLst>
                <a:tab pos="4114800" algn="l"/>
              </a:tabLst>
            </a:pPr>
            <a:r>
              <a:rPr lang="en-US" sz="1800" dirty="0" smtClean="0"/>
              <a:t>collateral damage: 	additive noise amplification by </a:t>
            </a:r>
            <a:br>
              <a:rPr lang="en-US" sz="18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800" dirty="0" smtClean="0"/>
              <a:t>	</a:t>
            </a:r>
            <a:r>
              <a:rPr lang="en-US" sz="1800" b="1" i="1" dirty="0" smtClean="0">
                <a:solidFill>
                  <a:srgbClr val="0000FF"/>
                </a:solidFill>
              </a:rPr>
              <a:t>solution:</a:t>
            </a:r>
            <a:r>
              <a:rPr lang="en-US" sz="1800" i="1" dirty="0" smtClean="0">
                <a:solidFill>
                  <a:srgbClr val="0000FF"/>
                </a:solidFill>
              </a:rPr>
              <a:t>	</a:t>
            </a:r>
            <a:r>
              <a:rPr lang="en-US" sz="1800" dirty="0" smtClean="0"/>
              <a:t>resample the </a:t>
            </a:r>
            <a:r>
              <a:rPr lang="en-US" sz="1800" b="1" dirty="0" smtClean="0">
                <a:solidFill>
                  <a:srgbClr val="FF0000"/>
                </a:solidFill>
              </a:rPr>
              <a:t>same </a:t>
            </a:r>
            <a:r>
              <a:rPr lang="en-US" sz="1800" dirty="0" smtClean="0"/>
              <a:t>points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Here it is…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our low-rank approach 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0" y="702245"/>
            <a:ext cx="8911772" cy="255729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798320" y="4150485"/>
            <a:ext cx="1234024" cy="392068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735937" y="5156965"/>
            <a:ext cx="1354928" cy="345905"/>
          </a:xfrm>
          <a:prstGeom prst="rect">
            <a:avLst/>
          </a:prstGeom>
          <a:noFill/>
          <a:ln/>
          <a:effectLst/>
        </p:spPr>
      </p:pic>
      <p:sp>
        <p:nvSpPr>
          <p:cNvPr id="14" name="Rectangle 13"/>
          <p:cNvSpPr/>
          <p:nvPr/>
        </p:nvSpPr>
        <p:spPr>
          <a:xfrm>
            <a:off x="-17797" y="6550223"/>
            <a:ext cx="393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[VC and </a:t>
            </a:r>
            <a:r>
              <a:rPr lang="en-IE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 2012; </a:t>
            </a:r>
            <a:r>
              <a:rPr lang="en-IE" sz="1400" dirty="0" err="1" smtClean="0">
                <a:solidFill>
                  <a:srgbClr val="00B050"/>
                </a:solidFill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ea typeface="ＭＳ Ｐゴシック" pitchFamily="34" charset="-128"/>
              </a:rPr>
              <a:t> and VC, 2012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]</a:t>
            </a: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800958" y="6539803"/>
            <a:ext cx="1370985" cy="254394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8028450" y="5810110"/>
            <a:ext cx="355091" cy="22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87170" y="810657"/>
            <a:ext cx="8763000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A fundamental problem: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given		                             learn a mapping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r>
              <a:rPr lang="en-US" sz="2000" kern="0" dirty="0" smtClean="0">
                <a:ea typeface="ＭＳ Ｐゴシック" pitchFamily="34" charset="-128"/>
              </a:rPr>
              <a:t>some call it “regression”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Oft-times 		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f</a:t>
            </a:r>
            <a:r>
              <a:rPr lang="en-US" sz="2000" kern="0" dirty="0" smtClean="0">
                <a:ea typeface="ＭＳ Ｐゴシック" pitchFamily="34" charset="-128"/>
              </a:rPr>
              <a:t>	&lt;&gt;	parametric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e.g., linear regression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low-dim models     &gt;&gt;      successful learning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   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sparse,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b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                      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low-rank</a:t>
            </a:r>
            <a:r>
              <a:rPr lang="en-US" sz="2000" i="1" kern="0" dirty="0" smtClean="0">
                <a:solidFill>
                  <a:srgbClr val="0000FF"/>
                </a:solidFill>
                <a:ea typeface="ＭＳ Ｐゴシック" pitchFamily="34" charset="-128"/>
              </a:rPr>
              <a:t>…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ea typeface="ＭＳ Ｐゴシック" pitchFamily="34" charset="-128"/>
              </a:rPr>
              <a:t> Any parametric form	&lt;&gt;	at best an approximation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emerging alternative:		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non-parametric models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learn 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f</a:t>
            </a:r>
            <a:r>
              <a:rPr lang="en-US" sz="2000" kern="0" dirty="0" smtClean="0">
                <a:ea typeface="ＭＳ Ｐゴシック" pitchFamily="34" charset="-128"/>
              </a:rPr>
              <a:t>  from data!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 bwMode="auto">
          <a:xfrm>
            <a:off x="1510665" y="1470345"/>
            <a:ext cx="7362695" cy="353398"/>
            <a:chOff x="1241830" y="1470345"/>
            <a:chExt cx="7362695" cy="353398"/>
          </a:xfrm>
        </p:grpSpPr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41830" y="1470345"/>
              <a:ext cx="3740726" cy="3533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614884" y="1530758"/>
              <a:ext cx="989641" cy="25426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2675"/>
            <a:ext cx="8763000" cy="5181600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New 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via point queries of </a:t>
            </a:r>
            <a:r>
              <a:rPr lang="en-US" b="1" i="1" dirty="0" smtClean="0">
                <a:solidFill>
                  <a:srgbClr val="0000FF"/>
                </a:solidFill>
              </a:rPr>
              <a:t>f</a:t>
            </a:r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New analysis tool: 	</a:t>
            </a:r>
            <a:r>
              <a:rPr lang="en-US" i="1" dirty="0" smtClean="0"/>
              <a:t>L</a:t>
            </a:r>
            <a:r>
              <a:rPr lang="en-US" dirty="0" smtClean="0"/>
              <a:t>-</a:t>
            </a:r>
            <a:r>
              <a:rPr lang="en-US" dirty="0" err="1" smtClean="0"/>
              <a:t>Lipschitz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order derivative</a:t>
            </a:r>
            <a:endParaRPr lang="en-US" sz="1000" dirty="0" smtClean="0"/>
          </a:p>
          <a:p>
            <a:pPr marL="914400" lvl="1" indent="-45720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L-</a:t>
            </a:r>
            <a:r>
              <a:rPr lang="en-US" sz="2400" b="1" dirty="0" err="1" smtClean="0">
                <a:ea typeface="ＭＳ Ｐゴシック" pitchFamily="34" charset="-128"/>
              </a:rPr>
              <a:t>Lipschitz</a:t>
            </a:r>
            <a:r>
              <a:rPr lang="en-US" sz="2400" b="1" dirty="0" smtClean="0">
                <a:ea typeface="ＭＳ Ｐゴシック" pitchFamily="34" charset="-128"/>
              </a:rPr>
              <a:t> property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75175" y="1547155"/>
            <a:ext cx="2764190" cy="365760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172217" y="1547155"/>
            <a:ext cx="2317093" cy="36576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16285" y="3308603"/>
            <a:ext cx="3429018" cy="8884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79975" y="3423818"/>
            <a:ext cx="2183648" cy="58362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088272" y="2622495"/>
            <a:ext cx="4438009" cy="365760"/>
          </a:xfrm>
          <a:prstGeom prst="rect">
            <a:avLst/>
          </a:prstGeom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658467" y="2645200"/>
            <a:ext cx="1869248" cy="320350"/>
          </a:xfrm>
          <a:prstGeom prst="rect">
            <a:avLst/>
          </a:prstGeom>
          <a:noFill/>
          <a:ln/>
          <a:effectLst/>
        </p:spPr>
      </p:pic>
      <p:sp>
        <p:nvSpPr>
          <p:cNvPr id="34" name="Rectangle 33"/>
          <p:cNvSpPr/>
          <p:nvPr/>
        </p:nvSpPr>
        <p:spPr bwMode="auto">
          <a:xfrm>
            <a:off x="232235" y="3160165"/>
            <a:ext cx="3955715" cy="10753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5424" y="2598808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2675"/>
            <a:ext cx="8763000" cy="5181600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New objective: 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i="1" dirty="0" smtClean="0"/>
              <a:t>approximate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via point queries of </a:t>
            </a:r>
            <a:r>
              <a:rPr lang="en-US" b="1" i="1" dirty="0" smtClean="0">
                <a:solidFill>
                  <a:srgbClr val="0000FF"/>
                </a:solidFill>
              </a:rPr>
              <a:t>f</a:t>
            </a:r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New analysis tool: 	</a:t>
            </a:r>
            <a:r>
              <a:rPr lang="en-US" i="1" dirty="0" smtClean="0"/>
              <a:t>L</a:t>
            </a:r>
            <a:r>
              <a:rPr lang="en-US" dirty="0" smtClean="0"/>
              <a:t>-</a:t>
            </a:r>
            <a:r>
              <a:rPr lang="en-US" dirty="0" err="1" smtClean="0"/>
              <a:t>Lipschitz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order derivative</a:t>
            </a:r>
            <a:endParaRPr lang="en-US" sz="1000" dirty="0" smtClean="0"/>
          </a:p>
          <a:p>
            <a:pPr marL="914400" lvl="1" indent="-45720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dirty="0" smtClean="0"/>
              <a:t>(Model 1):</a:t>
            </a:r>
          </a:p>
          <a:p>
            <a:pPr lvl="1">
              <a:buNone/>
            </a:pPr>
            <a:endParaRPr lang="en-US" sz="500" dirty="0" smtClean="0"/>
          </a:p>
          <a:p>
            <a:pPr lvl="1">
              <a:buNone/>
            </a:pPr>
            <a:r>
              <a:rPr lang="en-US" dirty="0" smtClean="0"/>
              <a:t>						 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r>
              <a:rPr lang="en-US" dirty="0" smtClean="0"/>
              <a:t>(Model 2): 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Proposition: k-</a:t>
            </a:r>
            <a:r>
              <a:rPr lang="en-US" sz="2400" b="1" dirty="0" err="1" smtClean="0">
                <a:ea typeface="ＭＳ Ｐゴシック" pitchFamily="34" charset="-128"/>
              </a:rPr>
              <a:t>th</a:t>
            </a:r>
            <a:r>
              <a:rPr lang="en-US" sz="2400" b="1" dirty="0" smtClean="0">
                <a:ea typeface="ＭＳ Ｐゴシック" pitchFamily="34" charset="-128"/>
              </a:rPr>
              <a:t> restricted singular value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075175" y="1547155"/>
            <a:ext cx="2764190" cy="365760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172217" y="1547155"/>
            <a:ext cx="2317093" cy="36576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16285" y="3308603"/>
            <a:ext cx="3429018" cy="8884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379975" y="3423818"/>
            <a:ext cx="2183648" cy="58362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313120" y="4965200"/>
            <a:ext cx="2412500" cy="304801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490963" y="4427530"/>
            <a:ext cx="1889012" cy="345688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190890" y="5464465"/>
            <a:ext cx="6879457" cy="395780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2088272" y="2622495"/>
            <a:ext cx="4438009" cy="365760"/>
          </a:xfrm>
          <a:prstGeom prst="rect">
            <a:avLst/>
          </a:prstGeom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658467" y="2645200"/>
            <a:ext cx="1869248" cy="320350"/>
          </a:xfrm>
          <a:prstGeom prst="rect">
            <a:avLst/>
          </a:prstGeom>
          <a:noFill/>
          <a:ln/>
          <a:effectLst/>
        </p:spPr>
      </p:pic>
      <p:sp>
        <p:nvSpPr>
          <p:cNvPr id="34" name="Rectangle 33"/>
          <p:cNvSpPr/>
          <p:nvPr/>
        </p:nvSpPr>
        <p:spPr bwMode="auto">
          <a:xfrm>
            <a:off x="232235" y="3160165"/>
            <a:ext cx="3955715" cy="10753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5424" y="2598808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recall</a:t>
            </a:r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293352" y="6117350"/>
            <a:ext cx="3123558" cy="304737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041276" y="3539223"/>
            <a:ext cx="1815545" cy="4222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Theorem: sample complexity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0" y="702245"/>
            <a:ext cx="8911772" cy="255729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32235" y="3467405"/>
            <a:ext cx="8790382" cy="33274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Theorem: sample complexity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0" y="702245"/>
            <a:ext cx="8911772" cy="255729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2235" y="3467405"/>
            <a:ext cx="8790382" cy="3327449"/>
          </a:xfrm>
          <a:prstGeom prst="rect">
            <a:avLst/>
          </a:prstGeom>
          <a:noFill/>
          <a:ln/>
          <a:effectLst/>
        </p:spPr>
      </p:pic>
      <p:grpSp>
        <p:nvGrpSpPr>
          <p:cNvPr id="12" name="Group 11"/>
          <p:cNvGrpSpPr/>
          <p:nvPr/>
        </p:nvGrpSpPr>
        <p:grpSpPr>
          <a:xfrm>
            <a:off x="6223415" y="4005075"/>
            <a:ext cx="2457920" cy="1843441"/>
            <a:chOff x="6223415" y="4081884"/>
            <a:chExt cx="2457920" cy="1843441"/>
          </a:xfrm>
        </p:grpSpPr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55403" y="4180696"/>
              <a:ext cx="2193944" cy="164581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6223415" y="4081884"/>
              <a:ext cx="2457920" cy="1843441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Theorem: proof ingredients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210" y="906807"/>
            <a:ext cx="9001125" cy="57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Matrix Danzig selector as running example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53845" y="241385"/>
            <a:ext cx="2457920" cy="1843441"/>
            <a:chOff x="6223415" y="4081884"/>
            <a:chExt cx="2457920" cy="1843441"/>
          </a:xfrm>
        </p:grpSpPr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355403" y="4180696"/>
              <a:ext cx="2193944" cy="164581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Rectangle 12"/>
            <p:cNvSpPr/>
            <p:nvPr/>
          </p:nvSpPr>
          <p:spPr bwMode="auto">
            <a:xfrm>
              <a:off x="6223415" y="4081884"/>
              <a:ext cx="2457920" cy="1843441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54690" y="1547155"/>
            <a:ext cx="5561440" cy="355017"/>
          </a:xfrm>
          <a:prstGeom prst="rect">
            <a:avLst/>
          </a:prstGeom>
          <a:noFill/>
          <a:ln/>
          <a:effectLst/>
        </p:spPr>
      </p:pic>
      <p:sp>
        <p:nvSpPr>
          <p:cNvPr id="20" name="Rectangle 19"/>
          <p:cNvSpPr/>
          <p:nvPr/>
        </p:nvSpPr>
        <p:spPr>
          <a:xfrm>
            <a:off x="6263625" y="6519446"/>
            <a:ext cx="2880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92D050"/>
                </a:solidFill>
              </a:rPr>
              <a:t>[</a:t>
            </a:r>
            <a:r>
              <a:rPr lang="en-US" sz="1600" dirty="0" err="1" smtClean="0">
                <a:solidFill>
                  <a:srgbClr val="92D050"/>
                </a:solidFill>
              </a:rPr>
              <a:t>Candes</a:t>
            </a:r>
            <a:r>
              <a:rPr lang="en-US" sz="1600" dirty="0" smtClean="0">
                <a:solidFill>
                  <a:srgbClr val="92D050"/>
                </a:solidFill>
              </a:rPr>
              <a:t> and Plan (2010)]</a:t>
            </a:r>
            <a:endParaRPr lang="en-US" sz="1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Theorem: proof ingredients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210" y="906807"/>
            <a:ext cx="9001125" cy="57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Matrix Danzig selector as running example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noProof="0" dirty="0" smtClean="0">
                <a:ea typeface="ＭＳ Ｐゴシック" pitchFamily="34" charset="-128"/>
              </a:rPr>
              <a:t>Tuning</a:t>
            </a:r>
            <a:r>
              <a:rPr lang="en-US" sz="2000" kern="0" dirty="0" smtClean="0">
                <a:ea typeface="ＭＳ Ｐゴシック" pitchFamily="34" charset="-128"/>
              </a:rPr>
              <a:t> parameters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453845" y="241385"/>
            <a:ext cx="2457920" cy="1843441"/>
            <a:chOff x="6223415" y="4081884"/>
            <a:chExt cx="2457920" cy="1843441"/>
          </a:xfrm>
        </p:grpSpPr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355403" y="4180696"/>
              <a:ext cx="2193944" cy="164581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Rectangle 12"/>
            <p:cNvSpPr/>
            <p:nvPr/>
          </p:nvSpPr>
          <p:spPr bwMode="auto">
            <a:xfrm>
              <a:off x="6223415" y="4081884"/>
              <a:ext cx="2457920" cy="1843441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4690" y="1547155"/>
            <a:ext cx="5561440" cy="355017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4690" y="2622495"/>
            <a:ext cx="8297598" cy="106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Theorem: proof ingredients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210" y="906807"/>
            <a:ext cx="9001125" cy="57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Matrix Danzig selector as running example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noProof="0" dirty="0" smtClean="0">
                <a:ea typeface="ＭＳ Ｐゴシック" pitchFamily="34" charset="-128"/>
              </a:rPr>
              <a:t>Tuning</a:t>
            </a:r>
            <a:r>
              <a:rPr lang="en-US" sz="2000" kern="0" dirty="0" smtClean="0">
                <a:ea typeface="ＭＳ Ｐゴシック" pitchFamily="34" charset="-128"/>
              </a:rPr>
              <a:t> parameters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Recovery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X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453845" y="241385"/>
            <a:ext cx="2457920" cy="1843441"/>
            <a:chOff x="6223415" y="4081884"/>
            <a:chExt cx="2457920" cy="1843441"/>
          </a:xfrm>
        </p:grpSpPr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355403" y="4180696"/>
              <a:ext cx="2193944" cy="164581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Rectangle 12"/>
            <p:cNvSpPr/>
            <p:nvPr/>
          </p:nvSpPr>
          <p:spPr bwMode="auto">
            <a:xfrm>
              <a:off x="6223415" y="4081884"/>
              <a:ext cx="2457920" cy="1843441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4690" y="1547155"/>
            <a:ext cx="5561440" cy="35501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80966" y="3302510"/>
            <a:ext cx="8763034" cy="1854715"/>
          </a:xfrm>
          <a:prstGeom prst="rect">
            <a:avLst/>
          </a:prstGeom>
          <a:noFill/>
          <a:ln/>
          <a:effectLst/>
        </p:spPr>
      </p:pic>
      <p:sp>
        <p:nvSpPr>
          <p:cNvPr id="16" name="Rectangle 15"/>
          <p:cNvSpPr/>
          <p:nvPr/>
        </p:nvSpPr>
        <p:spPr>
          <a:xfrm>
            <a:off x="3112610" y="6519446"/>
            <a:ext cx="6031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92D050"/>
                </a:solidFill>
              </a:rPr>
              <a:t>[Theorem 2.4 from </a:t>
            </a:r>
            <a:r>
              <a:rPr lang="en-US" sz="1600" dirty="0" err="1" smtClean="0">
                <a:solidFill>
                  <a:srgbClr val="92D050"/>
                </a:solidFill>
              </a:rPr>
              <a:t>Candes</a:t>
            </a:r>
            <a:r>
              <a:rPr lang="en-US" sz="1600" dirty="0" smtClean="0">
                <a:solidFill>
                  <a:srgbClr val="92D050"/>
                </a:solidFill>
              </a:rPr>
              <a:t> and Plan (2010)]</a:t>
            </a:r>
            <a:endParaRPr lang="en-US" sz="1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z="2000" smtClean="0"/>
          </a:p>
          <a:p>
            <a:pPr lvl="1">
              <a:buNone/>
            </a:pPr>
            <a:r>
              <a:rPr lang="en-US" smtClean="0"/>
              <a:t> </a:t>
            </a:r>
          </a:p>
          <a:p>
            <a:endParaRPr lang="en-US" smtClean="0"/>
          </a:p>
          <a:p>
            <a:endParaRPr lang="en-US" i="1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Theorem: proof ingredients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210" y="906807"/>
            <a:ext cx="9001125" cy="57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Matrix Danzig selector as running example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noProof="0" dirty="0" smtClean="0">
                <a:ea typeface="ＭＳ Ｐゴシック" pitchFamily="34" charset="-128"/>
              </a:rPr>
              <a:t>Tuning</a:t>
            </a:r>
            <a:r>
              <a:rPr lang="en-US" sz="2000" kern="0" dirty="0" smtClean="0">
                <a:ea typeface="ＭＳ Ｐゴシック" pitchFamily="34" charset="-128"/>
              </a:rPr>
              <a:t> parameters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Recovery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X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Translation of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X</a:t>
            </a:r>
            <a:r>
              <a:rPr lang="en-US" sz="2000" kern="0" dirty="0" smtClean="0">
                <a:ea typeface="ＭＳ Ｐゴシック" pitchFamily="34" charset="-128"/>
              </a:rPr>
              <a:t> to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453845" y="241385"/>
            <a:ext cx="2457920" cy="1843441"/>
            <a:chOff x="6223415" y="4081884"/>
            <a:chExt cx="2457920" cy="1843441"/>
          </a:xfrm>
        </p:grpSpPr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355403" y="4180696"/>
              <a:ext cx="2193944" cy="164581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Rectangle 12"/>
            <p:cNvSpPr/>
            <p:nvPr/>
          </p:nvSpPr>
          <p:spPr bwMode="auto">
            <a:xfrm>
              <a:off x="6223415" y="4081884"/>
              <a:ext cx="2457920" cy="1843441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4690" y="1547155"/>
            <a:ext cx="5561440" cy="355017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9304" y="3966670"/>
            <a:ext cx="8956081" cy="2130746"/>
          </a:xfrm>
          <a:prstGeom prst="rect">
            <a:avLst/>
          </a:prstGeom>
          <a:noFill/>
          <a:ln/>
          <a:effectLst/>
        </p:spPr>
      </p:pic>
      <p:sp>
        <p:nvSpPr>
          <p:cNvPr id="18" name="Rectangle 17"/>
          <p:cNvSpPr/>
          <p:nvPr/>
        </p:nvSpPr>
        <p:spPr>
          <a:xfrm>
            <a:off x="270640" y="6488668"/>
            <a:ext cx="864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This is precisely where the restricted Hessian property is used…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z="2000" smtClean="0"/>
          </a:p>
          <a:p>
            <a:pPr lvl="1">
              <a:buNone/>
            </a:pPr>
            <a:r>
              <a:rPr lang="en-US" smtClean="0"/>
              <a:t> </a:t>
            </a:r>
          </a:p>
          <a:p>
            <a:endParaRPr lang="en-US" smtClean="0"/>
          </a:p>
          <a:p>
            <a:endParaRPr lang="en-US" i="1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Theorem: proof ingredients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210" y="906807"/>
            <a:ext cx="9001125" cy="57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Matrix Danzig selector as running example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noProof="0" dirty="0" smtClean="0">
                <a:ea typeface="ＭＳ Ｐゴシック" pitchFamily="34" charset="-128"/>
              </a:rPr>
              <a:t>Tuning</a:t>
            </a:r>
            <a:r>
              <a:rPr lang="en-US" sz="2000" kern="0" dirty="0" smtClean="0">
                <a:ea typeface="ＭＳ Ｐゴシック" pitchFamily="34" charset="-128"/>
              </a:rPr>
              <a:t> parameters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Recovery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X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Translation of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X</a:t>
            </a:r>
            <a:r>
              <a:rPr lang="en-US" sz="2000" kern="0" dirty="0" smtClean="0">
                <a:ea typeface="ＭＳ Ｐゴシック" pitchFamily="34" charset="-128"/>
              </a:rPr>
              <a:t> to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b="1" i="1" kern="0" dirty="0" smtClean="0">
              <a:ea typeface="ＭＳ Ｐゴシック" pitchFamily="34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Translation of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A</a:t>
            </a:r>
            <a:r>
              <a:rPr lang="en-US" sz="2000" kern="0" dirty="0" smtClean="0">
                <a:ea typeface="ＭＳ Ｐゴシック" pitchFamily="34" charset="-128"/>
              </a:rPr>
              <a:t> to guarantees on </a:t>
            </a:r>
            <a:r>
              <a:rPr lang="en-US" sz="2000" b="1" i="1" kern="0" dirty="0" smtClean="0">
                <a:ea typeface="ＭＳ Ｐゴシック" pitchFamily="34" charset="-128"/>
              </a:rPr>
              <a:t>f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453845" y="241385"/>
            <a:ext cx="2457920" cy="1843441"/>
            <a:chOff x="6223415" y="4081884"/>
            <a:chExt cx="2457920" cy="1843441"/>
          </a:xfrm>
        </p:grpSpPr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355403" y="4180696"/>
              <a:ext cx="2193944" cy="164581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Rectangle 12"/>
            <p:cNvSpPr/>
            <p:nvPr/>
          </p:nvSpPr>
          <p:spPr bwMode="auto">
            <a:xfrm>
              <a:off x="6223415" y="4081884"/>
              <a:ext cx="2457920" cy="1843441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4690" y="1547155"/>
            <a:ext cx="5561440" cy="355017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55803" y="4441544"/>
            <a:ext cx="8911008" cy="13301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sz="2000" dirty="0" smtClean="0"/>
              <a:t>Assume evaluation of </a:t>
            </a:r>
            <a:r>
              <a:rPr lang="en-US" sz="2000" b="1" i="1" dirty="0" smtClean="0"/>
              <a:t>f</a:t>
            </a:r>
            <a:r>
              <a:rPr lang="en-US" sz="2000" dirty="0" smtClean="0"/>
              <a:t> yields</a:t>
            </a:r>
            <a:endParaRPr lang="en-US" sz="2000" b="1" i="1" dirty="0" smtClean="0"/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Impact of noisy queries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0" y="702245"/>
            <a:ext cx="8911772" cy="255729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879240" y="3582620"/>
            <a:ext cx="4197716" cy="38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87170" y="810657"/>
            <a:ext cx="8956830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A fundamental problem: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given		                             learn a mapping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r>
              <a:rPr lang="en-US" sz="2000" kern="0" dirty="0" smtClean="0">
                <a:ea typeface="ＭＳ Ｐゴシック" pitchFamily="34" charset="-128"/>
              </a:rPr>
              <a:t>some call it “regression”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Oft-times 		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f</a:t>
            </a:r>
            <a:r>
              <a:rPr lang="en-US" sz="2000" kern="0" dirty="0" smtClean="0">
                <a:ea typeface="ＭＳ Ｐゴシック" pitchFamily="34" charset="-128"/>
              </a:rPr>
              <a:t>	&lt;&gt;	parametric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e.g., linear regression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low-dim models     &gt;&gt;      successful learning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   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sparse,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b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                      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low-rank</a:t>
            </a:r>
            <a:r>
              <a:rPr lang="en-US" sz="2000" i="1" kern="0" dirty="0" smtClean="0">
                <a:solidFill>
                  <a:srgbClr val="0000FF"/>
                </a:solidFill>
                <a:ea typeface="ＭＳ Ｐゴシック" pitchFamily="34" charset="-128"/>
              </a:rPr>
              <a:t>…</a:t>
            </a:r>
            <a:r>
              <a:rPr lang="en-US" sz="20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ea typeface="ＭＳ Ｐゴシック" pitchFamily="34" charset="-128"/>
              </a:rPr>
              <a:t> Any parametric form	&lt;&gt;	at best an approximation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emerging alternative:		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non-parametric models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</a:t>
            </a:r>
            <a:r>
              <a:rPr 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this talk </a:t>
            </a:r>
            <a:r>
              <a:rPr lang="en-US" sz="2000" b="1" i="1" kern="0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kern="0" dirty="0" smtClean="0">
                <a:ea typeface="ＭＳ Ｐゴシック" pitchFamily="34" charset="-128"/>
              </a:rPr>
              <a:t>			learn 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low-dim  </a:t>
            </a: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f</a:t>
            </a:r>
            <a:r>
              <a:rPr lang="en-US" sz="2000" kern="0" dirty="0" smtClean="0">
                <a:ea typeface="ＭＳ Ｐゴシック" pitchFamily="34" charset="-128"/>
              </a:rPr>
              <a:t>  from data!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1510665" y="1470345"/>
            <a:ext cx="7362695" cy="353398"/>
            <a:chOff x="1241830" y="1470345"/>
            <a:chExt cx="7362695" cy="353398"/>
          </a:xfrm>
        </p:grpSpPr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41830" y="1470345"/>
              <a:ext cx="3740726" cy="3533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614884" y="1530758"/>
              <a:ext cx="989641" cy="25426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sz="2000" dirty="0" smtClean="0"/>
              <a:t>Assume evaluation of </a:t>
            </a:r>
            <a:r>
              <a:rPr lang="en-US" sz="2000" b="1" i="1" dirty="0" smtClean="0"/>
              <a:t>f</a:t>
            </a:r>
            <a:r>
              <a:rPr lang="en-US" sz="2000" dirty="0" smtClean="0"/>
              <a:t> yields</a:t>
            </a:r>
            <a:endParaRPr lang="en-US" sz="2000" b="1" i="1" dirty="0" smtClean="0"/>
          </a:p>
          <a:p>
            <a:endParaRPr lang="en-US" sz="1000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tuning parameter changes: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Impact of noisy queries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0" y="702245"/>
            <a:ext cx="8911772" cy="255729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9240" y="3582620"/>
            <a:ext cx="4197716" cy="38161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01070" y="4657960"/>
            <a:ext cx="8382523" cy="5837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79790"/>
            <a:ext cx="8763000" cy="657821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sz="2000" dirty="0" smtClean="0"/>
              <a:t>Assume evaluation of </a:t>
            </a:r>
            <a:r>
              <a:rPr lang="en-US" sz="2000" b="1" i="1" dirty="0" smtClean="0"/>
              <a:t>f</a:t>
            </a:r>
            <a:r>
              <a:rPr lang="en-US" sz="2000" dirty="0" smtClean="0"/>
              <a:t> yields</a:t>
            </a:r>
            <a:endParaRPr lang="en-US" sz="2000" b="1" i="1" dirty="0" smtClean="0"/>
          </a:p>
          <a:p>
            <a:endParaRPr lang="en-US" sz="1000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tuning parameter changes: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Impact of noisy queries</a:t>
            </a:r>
            <a:endParaRPr lang="en-US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0" y="702245"/>
            <a:ext cx="8911772" cy="255729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879240" y="3582620"/>
            <a:ext cx="4197716" cy="38161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1070" y="4657960"/>
            <a:ext cx="8382523" cy="58372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459725" y="5464465"/>
            <a:ext cx="3477052" cy="53767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808310" y="6270970"/>
            <a:ext cx="7772416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a logistic function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32235" y="894270"/>
            <a:ext cx="5068455" cy="45720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54690" y="2545685"/>
            <a:ext cx="2945898" cy="355092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70640" y="1739180"/>
            <a:ext cx="5371851" cy="460148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Declare success if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153955" y="3697835"/>
            <a:ext cx="1805035" cy="330321"/>
          </a:xfrm>
          <a:prstGeom prst="rect">
            <a:avLst/>
          </a:prstGeom>
        </p:spPr>
      </p:pic>
      <p:pic>
        <p:nvPicPr>
          <p:cNvPr id="2052" name="Picture 4" descr="Success Kid - Learns logistic tractably!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22680" y="49361"/>
            <a:ext cx="2381110" cy="2381110"/>
          </a:xfrm>
          <a:prstGeom prst="rect">
            <a:avLst/>
          </a:prstGeom>
          <a:noFill/>
        </p:spPr>
      </p:pic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42305" y="2520894"/>
            <a:ext cx="5301695" cy="41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16285" y="4849985"/>
            <a:ext cx="2865745" cy="67117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802430" y="3121760"/>
            <a:ext cx="1219814" cy="2743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Declare success if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sum of Gaussian functions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69905" y="5733300"/>
            <a:ext cx="2591979" cy="334743"/>
          </a:xfrm>
          <a:prstGeom prst="rect">
            <a:avLst/>
          </a:prstGeom>
          <a:noFill/>
          <a:ln/>
          <a:effectLst/>
        </p:spPr>
      </p:pic>
      <p:pic>
        <p:nvPicPr>
          <p:cNvPr id="173058" name="Picture 2" descr="The Most Interesting Man In The World - I DON'T ALWAYS LEARN FUNCTIONS BUT WHEN I DO, I PREFER GAUSSIA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5135" y="49360"/>
            <a:ext cx="1909833" cy="2392065"/>
          </a:xfrm>
          <a:prstGeom prst="rect">
            <a:avLst/>
          </a:prstGeom>
          <a:noFill/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35065" y="2584090"/>
            <a:ext cx="5487077" cy="42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728560" y="1508750"/>
            <a:ext cx="3566719" cy="576075"/>
          </a:xfrm>
          <a:prstGeom prst="rect">
            <a:avLst/>
          </a:prstGeom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77879" y="740650"/>
            <a:ext cx="5760751" cy="473792"/>
          </a:xfrm>
          <a:prstGeom prst="rect">
            <a:avLst/>
          </a:prstGeom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46715" y="1662369"/>
            <a:ext cx="1270006" cy="960125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846715" y="3544215"/>
            <a:ext cx="2209804" cy="559310"/>
          </a:xfrm>
          <a:prstGeom prst="rect">
            <a:avLst/>
          </a:prstGeom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69905" y="4734770"/>
            <a:ext cx="1726695" cy="58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210" y="587030"/>
            <a:ext cx="90011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8375" algn="l"/>
                <a:tab pos="4913313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Declare success if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68375" algn="l"/>
                <a:tab pos="49133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68375" algn="l"/>
                <a:tab pos="4913313" algn="l"/>
              </a:tabLs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Stability example with the quadratic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77877" y="4389125"/>
            <a:ext cx="2652975" cy="426305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031390" y="932675"/>
            <a:ext cx="1130027" cy="960608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69905" y="3044950"/>
            <a:ext cx="2209804" cy="559310"/>
          </a:xfrm>
          <a:prstGeom prst="rect">
            <a:avLst/>
          </a:prstGeom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069795" y="2008015"/>
            <a:ext cx="1417704" cy="268835"/>
          </a:xfrm>
          <a:prstGeom prst="rect">
            <a:avLst/>
          </a:prstGeom>
          <a:noFill/>
          <a:ln/>
          <a:effectLst/>
        </p:spPr>
      </p:pic>
      <p:pic>
        <p:nvPicPr>
          <p:cNvPr id="218114" name="Picture 2" descr="File:Balancer with wine 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8450" y="38405"/>
            <a:ext cx="1039808" cy="2507280"/>
          </a:xfrm>
          <a:prstGeom prst="rect">
            <a:avLst/>
          </a:prstGeom>
          <a:noFill/>
        </p:spPr>
      </p:pic>
      <p:pic>
        <p:nvPicPr>
          <p:cNvPr id="218115" name="Picture 3" descr="C:\Users\Cevher\Desktop\Desktop\Volkan\EPFL\hemant\trunk\Ridge_function_report\figures_new\ridge_quad_gauss_nois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5317" y="2573135"/>
            <a:ext cx="5648683" cy="4312315"/>
          </a:xfrm>
          <a:prstGeom prst="rect">
            <a:avLst/>
          </a:prstGeom>
          <a:noFill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923525" y="702245"/>
            <a:ext cx="4145271" cy="453617"/>
          </a:xfrm>
          <a:prstGeom prst="rect">
            <a:avLst/>
          </a:prstGeom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61930" y="1393535"/>
            <a:ext cx="3553097" cy="453541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54690" y="5157225"/>
            <a:ext cx="1421478" cy="3047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35210"/>
          </a:xfrm>
        </p:spPr>
        <p:txBody>
          <a:bodyPr/>
          <a:lstStyle/>
          <a:p>
            <a:r>
              <a:rPr lang="en-US" dirty="0" smtClean="0"/>
              <a:t>Main focus	&lt;&gt;	estimation of low-dim subspace</a:t>
            </a:r>
            <a:br>
              <a:rPr lang="en-US" dirty="0" smtClean="0"/>
            </a:br>
            <a:r>
              <a:rPr lang="en-US" dirty="0" smtClean="0"/>
              <a:t>				for dimensionality reduction</a:t>
            </a:r>
          </a:p>
          <a:p>
            <a:pPr>
              <a:buNone/>
            </a:pP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dirty="0" smtClean="0"/>
              <a:t>				</a:t>
            </a:r>
            <a:r>
              <a:rPr lang="en-US" i="1" dirty="0" smtClean="0">
                <a:solidFill>
                  <a:srgbClr val="0000FF"/>
                </a:solidFill>
              </a:rPr>
              <a:t>learning/optimizing </a:t>
            </a:r>
            <a:r>
              <a:rPr lang="en-US" b="1" i="1" dirty="0" smtClean="0">
                <a:solidFill>
                  <a:srgbClr val="0000FF"/>
                </a:solidFill>
              </a:rPr>
              <a:t>f</a:t>
            </a:r>
            <a:r>
              <a:rPr lang="en-US" i="1" dirty="0" smtClean="0">
                <a:solidFill>
                  <a:srgbClr val="0000FF"/>
                </a:solidFill>
              </a:rPr>
              <a:t> for later</a:t>
            </a:r>
          </a:p>
          <a:p>
            <a:pPr>
              <a:buNone/>
            </a:pPr>
            <a:r>
              <a:rPr lang="en-US" sz="1000" i="1" dirty="0" smtClean="0">
                <a:solidFill>
                  <a:srgbClr val="0000FF"/>
                </a:solidFill>
              </a:rPr>
              <a:t>					</a:t>
            </a:r>
            <a:r>
              <a:rPr lang="en-US" sz="2000" dirty="0" smtClean="0"/>
              <a:t>model building, cluster analysis, 					variable selection…</a:t>
            </a:r>
            <a:endParaRPr lang="en-US" dirty="0" smtClean="0"/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Active setting		</a:t>
            </a:r>
            <a:r>
              <a:rPr lang="en-US" sz="2200" dirty="0" smtClean="0"/>
              <a:t>polynomial time samples/scheme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sz="2000" i="1" dirty="0" smtClean="0"/>
              <a:t>a new link between old </a:t>
            </a:r>
            <a:r>
              <a:rPr lang="en-US" sz="2000" b="1" i="1" dirty="0" smtClean="0">
                <a:solidFill>
                  <a:srgbClr val="0000FF"/>
                </a:solidFill>
              </a:rPr>
              <a:t>low-rank 					</a:t>
            </a:r>
            <a:r>
              <a:rPr lang="en-US" sz="2000" i="1" dirty="0" smtClean="0"/>
              <a:t>models with new </a:t>
            </a:r>
            <a:r>
              <a:rPr lang="en-US" sz="2000" b="1" i="1" dirty="0" smtClean="0">
                <a:solidFill>
                  <a:srgbClr val="0000FF"/>
                </a:solidFill>
              </a:rPr>
              <a:t>low-rank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algorithms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endParaRPr lang="en-US" sz="1000" i="1" dirty="0" smtClean="0"/>
          </a:p>
          <a:p>
            <a:r>
              <a:rPr lang="en-US" dirty="0" smtClean="0"/>
              <a:t>New tools	&lt;&gt;	L-</a:t>
            </a:r>
            <a:r>
              <a:rPr lang="en-US" dirty="0" err="1" smtClean="0"/>
              <a:t>Lipschitz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order derivative</a:t>
            </a:r>
            <a:br>
              <a:rPr lang="en-US" dirty="0" smtClean="0"/>
            </a:br>
            <a:r>
              <a:rPr lang="en-US" dirty="0" smtClean="0"/>
              <a:t>				matrix ALPS for low-rank </a:t>
            </a:r>
            <a:r>
              <a:rPr lang="en-US" dirty="0" err="1" smtClean="0"/>
              <a:t>recov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i="1" dirty="0" smtClean="0"/>
              <a:t> 				</a:t>
            </a:r>
            <a:r>
              <a:rPr lang="en-US" sz="2200" b="1" i="1" dirty="0" smtClean="0">
                <a:solidFill>
                  <a:srgbClr val="0000FF"/>
                </a:solidFill>
              </a:rPr>
              <a:t>beyond linear models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z="2200" dirty="0" smtClean="0"/>
              <a:t>system calibration, PDE models, 				matrix compression…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Conclusions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650625" y="49360"/>
            <a:ext cx="1453165" cy="45375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lIns="175043" tIns="87522" rIns="175043" bIns="87522">
            <a:spAutoFit/>
          </a:bodyPr>
          <a:lstStyle/>
          <a:p>
            <a:pPr defTabSz="1751013"/>
            <a:r>
              <a:rPr lang="en-US" b="1" dirty="0" err="1" smtClean="0">
                <a:solidFill>
                  <a:prstClr val="white"/>
                </a:solidFill>
                <a:latin typeface="Trebuchet MS" pitchFamily="34" charset="0"/>
              </a:rPr>
              <a:t>lions</a:t>
            </a:r>
            <a:r>
              <a:rPr lang="en-US" b="1" dirty="0" err="1" smtClean="0">
                <a:solidFill>
                  <a:srgbClr val="C0C0C0"/>
                </a:solidFill>
                <a:latin typeface="Trebuchet MS" pitchFamily="34" charset="0"/>
              </a:rPr>
              <a:t>@epfl</a:t>
            </a:r>
            <a:endParaRPr lang="en-US" b="1" dirty="0" smtClean="0">
              <a:solidFill>
                <a:srgbClr val="C0C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cn.epfl.ch/~gerstner/QuantNeuronMod2007/epf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393"/>
            <a:ext cx="9142195" cy="714727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7585"/>
            <a:ext cx="8763000" cy="3970940"/>
          </a:xfrm>
        </p:spPr>
        <p:txBody>
          <a:bodyPr/>
          <a:lstStyle/>
          <a:p>
            <a:pPr>
              <a:tabLst>
                <a:tab pos="3370263" algn="l"/>
                <a:tab pos="4803775" algn="l"/>
              </a:tabLst>
            </a:pPr>
            <a:r>
              <a:rPr lang="en-US" dirty="0" err="1" smtClean="0">
                <a:solidFill>
                  <a:srgbClr val="FFFF00"/>
                </a:solidFill>
              </a:rPr>
              <a:t>Postdoc</a:t>
            </a:r>
            <a:r>
              <a:rPr lang="en-US" dirty="0" smtClean="0">
                <a:solidFill>
                  <a:srgbClr val="FFFF00"/>
                </a:solidFill>
              </a:rPr>
              <a:t> positions @ LIONS / EPFL	</a:t>
            </a:r>
          </a:p>
          <a:p>
            <a:pPr>
              <a:buNone/>
              <a:tabLst>
                <a:tab pos="3370263" algn="l"/>
                <a:tab pos="4803775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	                              contact: </a:t>
            </a:r>
            <a:r>
              <a:rPr lang="en-US" dirty="0" smtClean="0"/>
              <a:t>volkan.cevher@epfl.ch</a:t>
            </a:r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dirty="0" smtClean="0"/>
              <a:t>		</a:t>
            </a:r>
          </a:p>
        </p:txBody>
      </p:sp>
      <p:pic>
        <p:nvPicPr>
          <p:cNvPr id="7" name="Picture 6" descr="http://www.mimuw.edu.pl/~std/CNTM/erc-logo-small.jpg"/>
          <p:cNvPicPr>
            <a:picLocks noChangeAspect="1" noChangeArrowheads="1"/>
          </p:cNvPicPr>
          <p:nvPr/>
        </p:nvPicPr>
        <p:blipFill>
          <a:blip r:embed="rId3" cstate="print"/>
          <a:srcRect l="18116" t="9976" r="27536" b="15207"/>
          <a:stretch>
            <a:fillRect/>
          </a:stretch>
        </p:blipFill>
        <p:spPr bwMode="auto">
          <a:xfrm>
            <a:off x="8182070" y="5925325"/>
            <a:ext cx="894270" cy="89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Nonparametric model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8210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Two distinct camps: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295275" y="1431940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1. Regression 			</a:t>
            </a:r>
            <a:r>
              <a:rPr lang="en-US" sz="2000" kern="0" dirty="0" smtClean="0">
                <a:ea typeface="ＭＳ Ｐゴシック" pitchFamily="34" charset="-128"/>
              </a:rPr>
              <a:t>&lt;&gt;	use given samples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1000" kern="0" dirty="0" smtClean="0">
                <a:ea typeface="ＭＳ Ｐゴシック" pitchFamily="34" charset="-128"/>
              </a:rPr>
              <a:t/>
            </a:r>
            <a:br>
              <a:rPr lang="en-US" sz="1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</a:t>
            </a:r>
            <a:r>
              <a:rPr lang="en-US" sz="2000" i="1" kern="0" dirty="0" smtClean="0">
                <a:ea typeface="ＭＳ Ｐゴシック" pitchFamily="34" charset="-128"/>
              </a:rPr>
              <a:t>approximation of f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en-US" sz="2000" kern="0" dirty="0" smtClean="0">
                <a:ea typeface="ＭＳ Ｐゴシック" pitchFamily="34" charset="-128"/>
              </a:rPr>
              <a:t>Active learning		&lt;&gt;	design a sampling scheme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1000" kern="0" dirty="0" smtClean="0">
                <a:ea typeface="ＭＳ Ｐゴシック" pitchFamily="34" charset="-128"/>
              </a:rPr>
              <a:t/>
            </a:r>
            <a:br>
              <a:rPr lang="en-US" sz="1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</a:t>
            </a:r>
            <a:r>
              <a:rPr lang="en-US" sz="2000" i="1" kern="0" dirty="0" smtClean="0">
                <a:ea typeface="ＭＳ Ｐゴシック" pitchFamily="34" charset="-128"/>
              </a:rPr>
              <a:t>approximation of f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endParaRPr lang="en-US" sz="2800" kern="0" dirty="0" smtClean="0">
              <a:ea typeface="ＭＳ Ｐゴシック" pitchFamily="34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ea typeface="ＭＳ Ｐゴシック" pitchFamily="34" charset="-128"/>
              </a:rPr>
              <a:t/>
            </a:r>
            <a:br>
              <a:rPr lang="en-US" sz="24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</a:t>
            </a:r>
            <a:r>
              <a:rPr lang="en-US" sz="2000" i="1" kern="0" dirty="0" smtClean="0">
                <a:ea typeface="ＭＳ Ｐゴシック" pitchFamily="34" charset="-128"/>
              </a:rPr>
              <a:t>maximization/optimization of 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0834" y="2545685"/>
            <a:ext cx="4531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Ravikumar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2009;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Raskutti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2010]</a:t>
            </a:r>
          </a:p>
        </p:txBody>
      </p:sp>
      <p:pic>
        <p:nvPicPr>
          <p:cNvPr id="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32" y="2084825"/>
            <a:ext cx="1801387" cy="2035465"/>
          </a:xfrm>
          <a:prstGeom prst="rect">
            <a:avLst/>
          </a:prstGeom>
          <a:noFill/>
        </p:spPr>
      </p:pic>
      <p:pic>
        <p:nvPicPr>
          <p:cNvPr id="10" name="Picture 6" descr="http://www.robots.ox.ac.uk/~posnerhi/Publications/PubPics/RSS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40" y="4849985"/>
            <a:ext cx="2805370" cy="16327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379975" y="5118820"/>
            <a:ext cx="480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Cohen et al., 2010;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Fornasier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Schnass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Vybiral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2011; VC and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2012;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and VC 2012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0835" y="6270970"/>
            <a:ext cx="399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Srinivas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Krause,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Kakade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Seeger, 2012]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070" y="4519058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(experimental design)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Nonparametric model learning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—our contributions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878210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Two distinct camps: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295275" y="1431940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1. Regression 			</a:t>
            </a:r>
            <a:r>
              <a:rPr lang="en-US" sz="2000" kern="0" dirty="0" smtClean="0">
                <a:ea typeface="ＭＳ Ｐゴシック" pitchFamily="34" charset="-128"/>
              </a:rPr>
              <a:t>&lt;&gt;	use given samples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1000" kern="0" dirty="0" smtClean="0">
                <a:ea typeface="ＭＳ Ｐゴシック" pitchFamily="34" charset="-128"/>
              </a:rPr>
              <a:t/>
            </a:r>
            <a:br>
              <a:rPr lang="en-US" sz="1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</a:t>
            </a:r>
            <a:r>
              <a:rPr lang="en-US" sz="2000" i="1" kern="0" dirty="0" smtClean="0">
                <a:ea typeface="ＭＳ Ｐゴシック" pitchFamily="34" charset="-128"/>
              </a:rPr>
              <a:t>approximation of f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en-US" sz="2000" kern="0" dirty="0" smtClean="0">
                <a:ea typeface="ＭＳ Ｐゴシック" pitchFamily="34" charset="-128"/>
              </a:rPr>
              <a:t>Active learning		&lt;&gt;	design a sampling scheme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1000" kern="0" dirty="0" smtClean="0">
                <a:ea typeface="ＭＳ Ｐゴシック" pitchFamily="34" charset="-128"/>
              </a:rPr>
              <a:t/>
            </a:r>
            <a:br>
              <a:rPr lang="en-US" sz="1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</a:t>
            </a:r>
            <a:r>
              <a:rPr lang="en-US" sz="2000" i="1" kern="0" dirty="0" smtClean="0">
                <a:ea typeface="ＭＳ Ｐゴシック" pitchFamily="34" charset="-128"/>
              </a:rPr>
              <a:t>approximation of f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endParaRPr lang="en-US" sz="2800" kern="0" dirty="0" smtClean="0">
              <a:ea typeface="ＭＳ Ｐゴシック" pitchFamily="34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ea typeface="ＭＳ Ｐゴシック" pitchFamily="34" charset="-128"/>
              </a:rPr>
              <a:t/>
            </a:r>
            <a:br>
              <a:rPr lang="en-US" sz="24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</a:t>
            </a:r>
            <a:r>
              <a:rPr lang="en-US" sz="2000" i="1" kern="0" dirty="0" smtClean="0">
                <a:ea typeface="ＭＳ Ｐゴシック" pitchFamily="34" charset="-128"/>
              </a:rPr>
              <a:t>maximization/optimization of 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0834" y="2545685"/>
            <a:ext cx="4531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[Friedman and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Stuetzle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1981; Li 1991, 1992; Lin and Zhang 2006; </a:t>
            </a:r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Xia 2008;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Ravikumar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2009;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Raskutti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et al., 2010]</a:t>
            </a:r>
          </a:p>
        </p:txBody>
      </p:sp>
      <p:pic>
        <p:nvPicPr>
          <p:cNvPr id="9" name="Picture 2" descr="http://www.shmula.com/wp-content/uploads/2006/09/regression-analysis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32" y="2084825"/>
            <a:ext cx="1801387" cy="2035465"/>
          </a:xfrm>
          <a:prstGeom prst="rect">
            <a:avLst/>
          </a:prstGeom>
          <a:noFill/>
        </p:spPr>
      </p:pic>
      <p:pic>
        <p:nvPicPr>
          <p:cNvPr id="10" name="Picture 6" descr="http://www.robots.ox.ac.uk/~posnerhi/Publications/PubPics/RSS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40" y="5060699"/>
            <a:ext cx="2805370" cy="16327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379975" y="5118820"/>
            <a:ext cx="480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Cohen et al., 2010;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Fornasier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Schnass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Vybiral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2011; VC and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2012; </a:t>
            </a:r>
            <a:r>
              <a:rPr lang="en-IE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Tyagi</a:t>
            </a:r>
            <a:r>
              <a:rPr lang="en-IE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 and VC 2012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0835" y="6270970"/>
            <a:ext cx="399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Srinivas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Krause,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Kakade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ea typeface="ＭＳ Ｐゴシック" pitchFamily="34" charset="-128"/>
              </a:rPr>
              <a:t>, Seeger, 2012]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070" y="4519058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(experimental design)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0" y="4120290"/>
            <a:ext cx="9144000" cy="960125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2874" y="2430470"/>
            <a:ext cx="9001125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 motivation by Albert Cohen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smtClean="0">
                <a:ea typeface="ＭＳ Ｐゴシック" pitchFamily="34" charset="-128"/>
              </a:rPr>
              <a:t>Numerical solution of parametric PDE’s</a:t>
            </a: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noProof="0" dirty="0" smtClean="0">
                <a:ea typeface="ＭＳ Ｐゴシック" pitchFamily="34" charset="-128"/>
              </a:rPr>
              <a:t>query of the solution	&lt;&gt;    running an expensive simulation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kern="0" noProof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	   </a:t>
            </a: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0" noProof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	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rgbClr val="0000FF"/>
                </a:solidFill>
                <a:ea typeface="ＭＳ Ｐゴシック" pitchFamily="34" charset="-128"/>
              </a:rPr>
              <a:t>Active</a:t>
            </a:r>
            <a:r>
              <a:rPr lang="en-US" sz="2400" b="1" dirty="0" smtClean="0">
                <a:ea typeface="ＭＳ Ｐゴシック" pitchFamily="34" charset="-128"/>
              </a:rPr>
              <a:t> function learning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75458" name="Picture 2" descr="http://www.ann.jussieu.fr/cohen/My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75" y="0"/>
            <a:ext cx="1691625" cy="1284590"/>
          </a:xfrm>
          <a:prstGeom prst="rect">
            <a:avLst/>
          </a:prstGeom>
          <a:noFill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6715" y="3920577"/>
            <a:ext cx="2888867" cy="307898"/>
          </a:xfrm>
          <a:prstGeom prst="rect">
            <a:avLst/>
          </a:prstGeom>
          <a:noFill/>
          <a:ln/>
          <a:effectLst/>
        </p:spPr>
      </p:pic>
      <p:sp>
        <p:nvSpPr>
          <p:cNvPr id="18" name="Rectangle 17"/>
          <p:cNvSpPr/>
          <p:nvPr/>
        </p:nvSpPr>
        <p:spPr>
          <a:xfrm>
            <a:off x="3717339" y="3889860"/>
            <a:ext cx="319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: the (implicit) solution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452375" y="3505810"/>
            <a:ext cx="883315" cy="67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f\Z{\mathbb{Z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y_i,x_i)$: $\R\times \R^d, i=1,\ldots,m,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778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SVD of $\mat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2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\matA^T = \matI_{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26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nabla f(\vecx) = \matA^T\nabla g(\matA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65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H^{f} := \matA^TH^g\mat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7"/>
  <p:tag name="PICTUREFILESIZE" val="36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H^{f} := E\left\{\left[\nabla f(\vecx) - E(\nabla f(\vecx)) \right]\left[\nabla f(\vecx) - E(\nabla f(\vecx)) \right]^T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9"/>
  <p:tag name="PICTUREFILESIZE" val="154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$f(\vecx) \ = \ g(\matU\Sigma\matV^T\vecx) \ = \ \bar{g}(\matV^T\vecx)$,\\ where&#10;$\bar{g}(\vecy) =  g(\matU\Sigma\vec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7"/>
  <p:tag name="PICTUREFILESIZE" val="1510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SVD of $\mat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2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{\displaystyle \sum_{j: j\in \mathcal{S}, |S|\le k}}g_j(x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5"/>
  <p:tag name="PICTUREFILESIZE" val="1257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|f-\widehat{f}\|_{L_{2}}\le  {\mathcal O}\left(k\delta^2 + \frac{k\log(d)}{m}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3"/>
  <p:tag name="PICTUREFILESIZE" val="107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$: $x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69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{\displaystyle \sum_{j: j\in \mathcal{S}, |S|\le k}}g_j(x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5"/>
  <p:tag name="PICTUREFILESIZE" val="1257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|f-\widehat{f}\|_{L_{2}}\le  {\mathcal O}\left(k\delta^2 + \frac{k\log(d)}{m}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3"/>
  <p:tag name="PICTUREFILESIZE" val="1078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(\veca^T\vecx)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3"/>
  <p:tag name="PICTUREFILESIZE" val="46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g:[0,1] \rightarrow \R$ is a $\mathcal{C}^s$ function for $s &gt;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9"/>
  <p:tag name="PICTUREFILESIZE" val="90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\veca \succeq 0, \mathbf{1}^T\veca 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20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\veca \in w\ell_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9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q&lt;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59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(\veca^T\vecx)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3"/>
  <p:tag name="PICTUREFILESIZE" val="468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(A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9"/>
  <p:tag name="PICTUREFILESIZE" val="4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5"/>
  <p:tag name="PICTUREFILESIZE" val="248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\veca_i \in w\ell_q, q&lt;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49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g: B_{\Real^{d}}(1+\bareps) \rightarrow \Real$ is ${\mathcal C}^s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68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 f(\vecx+\epsilon\phi) = f(\vecx) + \epsilon \left\langle \phi, \nabla f(\vecx) \right\rangle + \epsilon E(\vecx,\epsilon,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5"/>
  <p:tag name="PICTUREFILESIZE" val="107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epsilon \ll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163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Rightarrow  \left\langle \phi, A^T\nabla g(A\vecx)\right\rangle = \frac{1}{\epsilon}\left(f(\vecx+\epsilon\phi)- f(\vecx)\right) -  E(\vecx,\epsilon,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1432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g:[0,1] \rightarrow \R$ is a $\mathcal{C}^s$ function for $s &gt;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9"/>
  <p:tag name="PICTUREFILESIZE" val="90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\veca \succeq 0, \mathbf{1}^T\veca 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20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\veca \in w\ell_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98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q&lt;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5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X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4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Rightarrow  \left\langle \phi_{i,j}, A^T\nabla g(A\vecxi_{j})\right\rangle = \frac{1}{\epsilon}\left(f(\vecxi_{j}+\epsilon\phi_{i,j})- f(\vecxi_{j})\right) -  E(\vecxi_{j},\epsilon,\phi_{i,j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4"/>
  <p:tag name="PICTUREFILESIZE" val="173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setX = \{\vecxi_{j} \in \mathbb{S}^{d-1}; j=1,\dots,m_{\setX}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816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Phi_j = \left[{\vecphi}_{1,j} \vert \ldots \vert {\vecphi}_{m_{\Phi},j}\right]^T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543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G := [\nabla g(\matA\vecxi_1) \vert \nabla g(\matA\vecxi_2) \vert \cdots \vert \nabla g(\matA\vecxi_{m_{\setX}})]_{k \times m_{\setX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2"/>
  <p:tag name="PICTUREFILESIZE" val="1266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y_i = \sum_{j=1}^{m_{\setX}}\left[\frac{f(\vecxi_j + \epsilon\vecphij)-f(\vecxi_j)}{\epsilon} \right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4"/>
  <p:tag name="PICTUREFILESIZE" val="949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(A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9"/>
  <p:tag name="PICTUREFILESIZE" val="43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E(\vecx,\epsilon,\phi)= \frac{\epsilon}{2} \phi^T \nabla^2f(\veczeta(\vecx,\phi))\phi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4"/>
  <p:tag name="PICTUREFILESIZE" val="987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zeta(\vecx,\vecphi)\in [\vecx,\vecx+\epsilon\phi]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5"/>
  <p:tag name="PICTUREFILESIZE" val="534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xi_{j} \in \mathbb{S}^{d-1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60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epsilon \phi_{i,j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1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77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X_i := \matA^T\matG_i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5"/>
  <p:tag name="PICTUREFILESIZE" val="356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(A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9"/>
  <p:tag name="PICTUREFILESIZE" val="43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_0(\|A\vecx\|_2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7"/>
  <p:tag name="PICTUREFILESIZE" val="524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G := [\nabla g(\matA\vecxi_1) \vert \nabla g(\matA\vecxi_2) \vert \cdots \vert \nabla g(\matA\vecxi_{m_{\setX}})]_{k \times m_{\setX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2"/>
  <p:tag name="PICTUREFILESIZE" val="1266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X_i := \matA^T\matG_i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5"/>
  <p:tag name="PICTUREFILESIZE" val="356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sigma_1(H^{f}) \geq \sigma_2(H^{f})\geq \dots \geq \sigma_k(H^{f}) \geq \alpha &gt; 0$ for some $\alph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128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H^{f} := \int_{\mathbb{S}^{d-1}}\nabla f(\vecx) \nabla f(\vecx)^{T} d\mu_{\mathbb{S}^{d-1}}(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8"/>
  <p:tag name="PICTUREFILESIZE" val="1096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(\matA\Psi^T\Psi \vecx) = g(A\Psi 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9"/>
  <p:tag name="PICTUREFILESIZE" val="76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a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5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_0(\|A\vecx\|_2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7"/>
  <p:tag name="PICTUREFILESIZE" val="524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H^{f} := \int_{\mathbb{S}^{d-1}}\nabla f(\vecx) \nabla f(\vecx)^{T} d\mu_{\mathbb{S}^{d-1}}(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8"/>
  <p:tag name="PICTUREFILESIZE" val="1096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(A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9"/>
  <p:tag name="PICTUREFILESIZE" val="43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one $\Psi$ for all orthogonal directions?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6"/>
  <p:tag name="PICTUREFILESIZE" val="805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X_i := \matA^T\matG_i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5"/>
  <p:tag name="PICTUREFILESIZE" val="35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~k/2}+ \frac{k^{\frac{4-q}{2-q}}d^{\frac{q}{2-q}}\log(k)}{\alpha} 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19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5"/>
  <p:tag name="PICTUREFILESIZE" val="248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~k/2}+ \frac{k^{\frac{4-q}{2-q}}d^{\frac{q}{2-q}}\log(k)}{\alpha} 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190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X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4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~k/2}+ k^{\frac{4-q}{2-q}}d^{\frac{2}{2-q}}\log(k)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8"/>
  <p:tag name="PICTUREFILESIZE" val="1729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= g_0(\|A\vecx\|_2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7"/>
  <p:tag name="PICTUREFILESIZE" val="52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alpha = \Theta(\frac{1}{d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50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-k/2}+ \frac{k^{\frac{4-q}{2-q}}d^{\frac{q}{2-q}}\log(k)}{\alpha} 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8"/>
  <p:tag name="PICTUREFILESIZE" val="190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77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alpha = \Theta(\frac{1}{d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50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-k/2}+ \frac{k\log(k)}{\alpha}\times kd 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4"/>
  <p:tag name="PICTUREFILESIZE" val="1649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a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5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~1/2}k+ \frac{k\log(k)}{\alpha}\times kd 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8"/>
  <p:tag name="PICTUREFILESIZE" val="1645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x)= a^t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35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{\mathcal S}= \{i: x_i\ne 0 \}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462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~k/2}+ \frac{k\log(k)}{\alpha}\times kd 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1"/>
  <p:tag name="PICTUREFILESIZE" val="1639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(\matA R)(\matA R)^T = \matI_{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501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|\alpha\|_0= \abs{\mathcal S}=k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53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~k/2}+k^2d^2\log(k)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1595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w.l.o.g.\ $g, g_i \in \mathcal{C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37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= {\mathcal O}\left(\left(\frac{1}{\varepsilon}\right)^{~k/2}+k^2d^{4.5}\log(k)\right) \Rightarrow \|f-\widehat{f}\|_{L_{\infty}}\le \var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3"/>
  <p:tag name="PICTUREFILESIZE" val="1645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 = {\mathcal O}(k \log(d/k)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2"/>
  <p:tag name="PICTUREFILESIZE" val="639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left\langle \phi, A^T\nabla g(A\vecx)\right\rangle = \frac{1}{\epsilon}\left(f(\vecx+\epsilon\phi)- f(\vecx)\right) -  E(\vecx,\epsilon,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3"/>
  <p:tag name="PICTUREFILESIZE" val="1379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setX = \{\vecxi_{j} \in \mathbb{S}^{d-1}; j=1,\dots,m_{\setX}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816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Phi_j = \left[{\vecphi}_{1,j} \vert \ldots \vert {\vecphi}_{m_{\Phi},j}\right]^T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543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G := [\nabla g(\matA\vecxi_1) \vert \nabla g(\matA\vecxi_2) \vert \cdots \vert \nabla g(\matA\vecxi_{m_{\setX}})]_{k \times m_{\setX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2"/>
  <p:tag name="PICTUREFILESIZE" val="1266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y_i = \sum_{j=1}^{m_{\setX}}\left[\frac{f(\vecxi_j + \epsilon\vecphij)-f(\vecxi_j)}{\epsilon} \right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4"/>
  <p:tag name="PICTUREFILESIZE" val="949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X := \matA^T\matG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289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12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x)= a^t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352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G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03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n\times 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1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\times m_\set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95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Phi: \Real^{d \times m_{\setX}} \rightarrow \Real^{m_{\Phi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504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|\matX-\widehat{\matX}\|_{\rm F} \le C_1 \|\matX- \matX_k\|_{{\rm F}}+ C_2\|E\|_{\rm F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7"/>
  <p:tag name="PICTUREFILESIZE" val="79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 $m_{\Phi}={\mathcal O}\left(k(d+m_{\setX}-k)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673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widehat{\matX}= \Delta(\vecy,\Phi)$: decoder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03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Z}{\mathbf Z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{\matX}_k = \arg{\displaystyle \min_{\matZ: {\rm rank}(\matZ)\le k }} \|\matX - \matZ \|_{\rm F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933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f\Z{\mathbb{Z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y_i,x_i)$: $\R\times \R^d, i=1,\ldots,m,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778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|\matX-\widehat{\matX}\|_{\rm F} \le C_1 \|\matX- \matX_k\|_{{\rm F}}+ C_2\|E\|_{\rm F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7"/>
  <p:tag name="PICTUREFILESIZE" val="797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 $m_{\Phi}={\mathcal O}\left(k(d+m_{\setX}-k)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673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Phi: \Real^{d \times m_{\setX}} \rightarrow \Real^{m_{\Phi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504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|\matX-\widehat{\matX}\|_{\rm F} \le C_1 \|\matX- \matX_k\|_{{\rm F}}+ C_2\|E\|_{\rm F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7"/>
  <p:tag name="PICTUREFILESIZE" val="797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 $m_{\Phi}={\mathcal O}\left(k(d+m_{\setX}-k)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673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Phi: \Real^{d \times m_{\setX}} \rightarrow \Real^{m_{\Phi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504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&#10; (1-\kappa_{k}) \le \frac{\|\Phi \x&#10;\|^2_{\rm F}}{\|\x\|^2_{\rm F}}\le (1+\kappa_{k}),~\forall \x: \text{rank}(\x)\le k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6"/>
  <p:tag name="PICTUREFILESIZE" val="1669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Phi: \Real^{d \times m_{\setX}} \rightarrow \Real^{m_{\Phi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50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$: $x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69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setX = \{\vecxi_{j} \in \mathbb{S}^{d-1}; j=1,\dots,m_{\setX}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816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Phi_j = \left[{\vecphi}_{1,j} \vert \ldots \vert {\vecphi}_{m_{\Phi},j}\right]^T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543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setPhi = \left\{\vecphij \in B_{\Real^{d}}\left(\sqrt{d/m_{\Phi}}\right): [\vecphij]_l = \pm \frac{1}{\sqrt{m_{\Phi}}} {\rm with~probability} \ 1/2 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1"/>
  <p:tag name="PICTUREFILESIZE" val="207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1-2e^{-m_{\Phi}q(\kappa) + r(d+m_{\setX}+1)u(\kappa)}$, where $q(\kappa) = \frac{1}{144}\left(\kappa^2 -\frac{\kappa^3}{9}\right)$ and $u(\kappa) = \log\left(\frac{36\sqrt{2}}{\kappa}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2474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Rightarrow 0 &lt; \kappa_r &lt; \kappa &lt; 1$ with probability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2"/>
  <p:tag name="PICTUREFILESIZE" val="798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X := \matA^T\matG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289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129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G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03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n\times 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13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\times m_\set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9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f\Z{\mathbb{Z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y_i,x_i)$: $\R\times \R^d, i=1,\ldots,m,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778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gorithm}&#10;\caption{Estimating $f(\vecx) = g(\matA\vecx)$} \label{alg:ridge_approx}&#10;\begin{algorithmic}[1]&#10;&#10;\State Choose $m_{\Phi}$ and $m_{\setX}$ and construct the sets $\setX$ and $\setPhi$.&#10;&#10;\State Choose $\epsilon$ and construct $\vecy$ using $y_i = \sum_{j=1}^{m_{\setX}}\left[\frac{f(\vecxi_j + \epsilon\vecphij)-f(\vecxi_j)}{\epsilon} \right]$.&#10;&#10;\State Obtain $\widehat{\matX}$ via a stable low-rank recovery algorithm.&#10;&#10;\State Compute SVD$(\widehat{\matX}) \ = \ \widehat{\matU} \widehat{\Sigma} \widehat{\matV}^T$ and set $\widehat{\matA}^T = \widehat{\matU}^{(k)}$, corresponding to $k$ largest singular values.&#10;&#10;\State Obtain $\widehat{f}(\vecx) \ := \ \widehat{g}(\widehat{\matA} \vecx)$ via quasi interpolants where $\widehat{g}(\vecy) \ := \ f(\widehat{\matA}^T\vecy)$.&#10;\end{algorithmic}&#10;&#10;\end{algorith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10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vecy = \Phi( \matX) + E(\setX,\epsilon,\set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55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X := \matA^T\matG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28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 $m_{\Phi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"/>
  <p:tag name="PICTUREFILESIZE" val="145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_{\setX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159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53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gorithm}&#10;\caption{Estimating $f(\vecx) = g(\matA\vecx)$} \label{alg:ridge_approx}&#10;\begin{algorithmic}[1]&#10;&#10;\State Choose $m_{\Phi}$ and $m_{\setX}$ and construct the sets $\setX$ and $\setPhi$.&#10;&#10;\State Choose $\epsilon$ and construct $\vecy$ using $y_i = \sum_{j=1}^{m_{\setX}}\left[\frac{f(\vecxi_j + \epsilon\vecphij)-f(\vecxi_j)}{\epsilon} \right]$.&#10;&#10;\State Obtain $\widehat{\matX}$ via a stable low-rank recovery algorithm.&#10;&#10;\State Compute SVD$(\widehat{\matX}) \ = \ \widehat{\matU} \widehat{\Sigma} \widehat{\matV}^T$ and set $\widehat{\matA}^T = \widehat{\matU}^{(k)}$, corresponding to $k$ largest singular values.&#10;&#10;\State Obtain $\widehat{f}(\vecx) \ := \ \widehat{g}(\widehat{\matA} \vecx)$ via quasi interpolants where $\widehat{g}(\vecy) \ := \ f(\widehat{\matA}^T\vecy)$.&#10;\end{algorithmic}&#10;&#10;\end{algorith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1009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alpha = \Theta(\frac{1}{d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50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epsilon = {\mathcal O}\left(\frac{\alpha}{d^{0.5}}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1"/>
  <p:tag name="PICTUREFILESIZE" val="41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$: $x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69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d^{3/2+\varepsilon}$-times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40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epsilon^{-1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92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frac{\abs{\frac{\displaystyle \partial^2 g}{\displaystyle \partial y_i \partial y_j}(\vecy_1) - \frac{\displaystyle \partial^2 g}{\displaystyle \partial y_i \partial y_j}(\vecy_2)}}{\norm{\vecy_1 - \vecy_2}_{l_2^k}} \le L_{i,j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170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Lipschitz constant\\ &#10;$L = \max_{1 \leq i,j \leq k} L_{i,j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6"/>
  <p:tag name="PICTUREFILESIZE" val="1011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H^{f} := \int_{\mathbb{S}^{d-1}}\nabla f(\vecx) \nabla f(\vecx)^{T} d\mu_{\mathbb{S}^{d-1}}(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8"/>
  <p:tag name="PICTUREFILESIZE" val="1096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sigma_k(H^{f}) \geq \alpha &gt;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98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f\Z{\mathbb{Z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y_i,x_i)$: $\R\times \R^d, i=1,\ldots,m,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77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frac{\abs{\frac{\displaystyle \partial^2 g}{\displaystyle \partial y_i \partial y_j}(\vecy_1) - \frac{\displaystyle \partial^2 g}{\displaystyle \partial y_i \partial y_j}(\vecy_2)}}{\norm{\vecy_1 - \vecy_2}_{l_2^k}} \le L_{i,j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1705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Lipschitz constant\\ &#10;$L = \max_{1 \leq i,j \leq k} L_{i,j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6"/>
  <p:tag name="PICTUREFILESIZE" val="1011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+$~$\nabla^2 g(\veco)$ is full rank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5"/>
  <p:tag name="PICTUREFILESIZE" val="62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\vecx) \ = \ \sum_{i=1}^{k}g_i(\veca_i^{T}\vecx) $ or $f(\vecx) \ = \ \veca_1^{T}\vecx+ \sum_{i=2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3"/>
  <p:tag name="PICTUREFILESIZE" val="142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H^{f} := \int_{\mathbb{S}^{d-1}}\nabla f(\vecx) \nabla f(\vecx)^{T} d\mu_{\mathbb{S}^{d-1}}(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8"/>
  <p:tag name="PICTUREFILESIZE" val="1096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sigma_k(H^{f}) \geq \alpha &gt;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98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+$~$\nabla^2 g_i(\veco) \ne 0, \forall i=2,\ldots,d$ 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777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Rightarrow \alpha = \Theta\left( \frac{1}{d}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6"/>
  <p:tag name="PICTUREFILESIZE" val="410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gorithm}&#10;\caption{Estimating $f(\vecx) = g(\matA\vecx)$} \label{alg:ridge_approx}&#10;\begin{algorithmic}[1]&#10;&#10;\State Choose $m_{\Phi}$ and $m_{\setX}$ and construct the sets $\setX$ and $\setPhi$.&#10;&#10;\State Choose $\epsilon$ and construct $\vecy$ using $y_i = \sum_{j=1}^{m_{\setX}}\left[\frac{f(\vecxi_j + \epsilon\vecphij)-f(\vecxi_j)}{\epsilon} \right]$.&#10;&#10;\State Obtain $\widehat{\matX}$ via a stable low-rank recovery algorithm.&#10;&#10;\State Compute SVD$(\widehat{\matX}) \ = \ \widehat{\matU} \widehat{\Sigma} \widehat{\matV}^T$ and set $\widehat{\matA}^T = \widehat{\matU}^{(k)}$, corresponding to $k$ largest singular values.&#10;&#10;\State Obtain $\widehat{f}(\vecx) \ := \ \widehat{g}(\widehat{\matA} \vecx)$ via quasi interpolants where $\widehat{g}(\vecy) \ := \ f(\widehat{\matA}^T\vecy)$.&#10;\end{algorithmic}&#10;&#10;\end{algorith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10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$: $x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69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theorem}{[Sample complexity of Algorithm 1]} &#10;Let $\delta\in \R^+$, $\rho \ll 1$, and \\&#10;\noindent $\kappa &lt; \sqrt{2}-1$ be fixed constants. Choose \\&#10;\noindent $m_{\setX} \ge \frac{\displaystyle 2kC_2^2}{\displaystyle \alpha\rho^2}\log(k/p_1)$, \\&#10;\noindent $m_{\Phi} \ge \frac{\displaystyle \log(2/p_2)+4k(d+m_{\setX}+1)u(\kappa)}{\displaystyle q(\kappa)}$, and\\&#10;\noindent  $\epsilon \le \frac{\displaystyle \delta}{\displaystyle C_2 k^{5/2} d (\delta+2C_2\sqrt{2k})}\left(\frac{\displaystyle (1-\rho) m_{\Phi}\alpha}{\displaystyle (1+\kappa) C_0 m_{\setX}}\right)^{1/2}$.\\&#10;\noindent  Then, given $m= m_{\setX}(m_{\Phi}+1)$ samples, our function estimator $\widehat{f}$ in step 5 of Algorithm 1 obeys $\norm{f-\widehat{f}}_{L_\infty} \leq \delta$ with probability at least $ 1 - p_1-p_2$.&#10;\end{theore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1424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gorithm}&#10;\caption{Estimating $f(\vecx) = g(\matA\vecx)$} \label{alg:ridge_approx}&#10;\begin{algorithmic}[1]&#10;&#10;\State Choose $m_{\Phi}$ and $m_{\setX}$ and construct the sets $\setX$ and $\setPhi$.&#10;&#10;\State Choose $\epsilon$ and construct $\vecy$ using $y_i = \sum_{j=1}^{m_{\setX}}\left[\frac{f(\vecxi_j + \epsilon\vecphij)-f(\vecxi_j)}{\epsilon} \right]$.&#10;&#10;\State Obtain $\widehat{\matX}$ via a stable low-rank recovery algorithm.&#10;&#10;\State Compute SVD$(\widehat{\matX}) \ = \ \widehat{\matU} \widehat{\Sigma} \widehat{\matV}^T$ and set $\widehat{\matA}^T = \widehat{\matU}^{(k)}$, corresponding to $k$ largest singular values.&#10;&#10;\State Obtain $\widehat{f}(\vecx) \ := \ \widehat{g}(\widehat{\matA} \vecx)$ via quasi interpolants where $\widehat{g}(\vecy) \ := \ f(\widehat{\matA}^T\vecy)$.&#10;\end{algorithmic}&#10;&#10;\end{algorith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1009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theorem}{[Sample complexity of Algorithm 1]} &#10;Let $\delta\in \R^+$, $\rho \ll 1$, and \\&#10;\noindent $\kappa &lt; \sqrt{2}-1$ be fixed constants. Choose \\&#10;\noindent $m_{\setX} \ge \frac{\displaystyle 2kC_2^2}{\displaystyle \alpha\rho^2}\log(k/p_1)$, \\&#10;\noindent $m_{\Phi} \ge \frac{\displaystyle \log(2/p_2)+4k(d+m_{\setX}+1)u(\kappa)}{\displaystyle q(\kappa)}$, and\\&#10;\noindent  $\epsilon \le \frac{\displaystyle \delta}{\displaystyle C_2 k^{5/2} d (\delta+2C_2\sqrt{2k})}\left(\frac{\displaystyle (1-\rho) m_{\Phi}\alpha}{\displaystyle (1+\kappa) C_0 m_{\setX}}\right)^{1/2}$.\\&#10;\noindent  Then, given $m= m_{\setX}(m_{\Phi}+1)$ samples, our function estimator $\widehat{f}$ in step 5 of Algorithm 1 obeys $\norm{f-\widehat{f}}_{L_\infty} \leq \delta$ with probability at least $ 1 - p_1-p_2$.&#10;\end{theore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1424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\usepackage{amsmath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ign}\nonumber&#10;m_{\setX} &amp;= \mathcal{O}\left(\frac{\displaystyle k\log k}{\displaystyle \alpha}\right) \\&#10;\nonumber m_{\Phi} &amp;= \mathcal{O}(k(d+m_{\setX}))\\&#10;\nonumber \epsilon &amp;= \mathcal{O}{\left( \frac{\alpha\delta}{\sqrt{d}}\right) }&#10;\end{alig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2363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&#10;\widehat{\matX}_{DS}= \arg\min_{M} \|{M}\|_{*}~~ {\rm s.t.}~\|{\Phi^{*}\left(y - \Phi(M)\right)}\|\leq \lambda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1390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\usepackage{amsmath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ign}\nonumber&#10;m_{\setX} &amp;= \mathcal{O}\left(\frac{\displaystyle k\log k}{\displaystyle \alpha}\right) \\&#10;\nonumber m_{\Phi} &amp;= \mathcal{O}(k(d+m_{\setX}))\\&#10;\nonumber \epsilon &amp;= \mathcal{O}{\left( \frac{\alpha\delta}{\sqrt{d}}\right) }&#10;\end{alig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2363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&#10;\widehat{\matX}_{DS}= \arg\min_{M} \|{M}\|_{*}~~ {\rm s.t.}~\|{\Phi^{*}\left(y - \Phi(M)\right)}\|\leq \lambda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1390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prop} &#10;We have $\norm{\vecnoise}_{\ell_2^{m_{\Phi}}} \ \leq \frac{\displaystyle C_2 \epsilon d m_{\setX} k^2}{\displaystyle 2\sqrt{m_{\Phi}}}$. Moreover,  it holds that $\norm{\Phi^{*}(\vecnoise)} \leq \lambda= \frac{\displaystyle C_2 \epsilon d m_{\setX} k^2}{\displaystyle 2\sqrt{m_{\Phi}}}(1+\kappa)^{1/2},$ with&#10;probability at least $1-2e^{-m_{\Phi}q(\kappa)+(d+m_{\setX}+1)u(\kappa)}.$&#10;\end{prop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7"/>
  <p:tag name="PICTUREFILESIZE" val="5868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\usepackage{amsmath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ign}\nonumber&#10;m_{\setX} &amp;= \mathcal{O}\left(\frac{\displaystyle k\log k}{\displaystyle \alpha}\right) \\&#10;\nonumber m_{\Phi} &amp;= \mathcal{O}(k(d+m_{\setX}))\\&#10;\nonumber \epsilon &amp;= \mathcal{O}{\left( \frac{\alpha\delta}{\sqrt{d}}\right) }&#10;\end{alig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2363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&#10;\widehat{\matX}_{DS}= \arg\min_{M} \|{M}\|_{*}~~ {\rm s.t.}~\|{\Phi^{*}\left(y - \Phi(M)\right)}\|\leq \lambda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139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f\Z{\mathbb{Z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y_i,x_i)$: $\R\times \R^d, i=1,\ldots,m,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77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PDE$(f,x)=0$ $\longmapsto 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3"/>
  <p:tag name="PICTUREFILESIZE" val="582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corollary} &#10;Denoting $\widehat{\matX}_{DS}$ to be the solution of the matrix Danzig selector, if $\widehat{\matX}^{(k)}_{DS}$ is the best rank-$k$ approximation to $\widehat{\matX}_{DS}$ in the sense of $\norm{\cdot}_F$, and if $\kappa_{4k} &lt; \kappa &lt; \sqrt{2}-1$, then we have\\&#10;\noindent $\norm{\matX - \widehat{\matX}^{(k)}_{DS}}_F^2 \leq 4C_0k\lambda^2 = \frac{C_0 C_2^2 k^5 \epsilon^2 d^2 m_{\setX}^2}{m_{\Phi}}(1+\kappa),&#10;$\\&#10;\noindent with probability at least $1-2e^{-m_{\Phi}q(\kappa) + 4k(d+m_{\setX}+1)u(\kappa)}$.&#10;\end{corollary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9457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\usepackage{amsmath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ign}\nonumber&#10;m_{\setX} &amp;= \mathcal{O}\left(\frac{\displaystyle k\log k}{\displaystyle \alpha}\right) \\&#10;\nonumber m_{\Phi} &amp;= \mathcal{O}(k(d+m_{\setX}))\\&#10;\nonumber \epsilon &amp;= \mathcal{O}{\left( \frac{\alpha\delta}{\sqrt{d}}\right) }&#10;\end{alig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2363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&#10;\widehat{\matX}_{DS}= \arg\min_{M} \|{M}\|_{*}~~ {\rm s.t.}~\|{\Phi^{*}\left(y - \Phi(M)\right)}\|\leq \lambda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1390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\newtheorem{lemma}{Lemma}&#10;%\newtheorem{notation}{Notation}&#10;\newtheorem{problem}{Problem}&#10;\newtheorem{prop}{Proposition}&#10;%\newtheorem{remark}{Remark}&#10;\newtheorem{solution}{Solution}&#10;\newtheorem{summary}{Summary}&#10;&#10;\begin{document}&#10;\begin{lemma} &#10;For a fixed $0 &lt; \rho &lt; 1$, $m_{\setX} \geq 1$, $m_{\Phi} &lt; m_{\setX}d$ if&#10;$&#10;\epsilon &lt; \frac{\displaystyle 1}{\displaystyle C_2 k^2 d (\sqrt{k}+\sqrt{2})}\left(\frac{\displaystyle (1-\rho) m_{\Phi}\alpha}{\displaystyle (1+\kappa) C_0 m_{\setX}}\right)^{1/2},&#10;$&#10;then with probability at least&#10;$&#10;1 - k\exp\left\{-\frac{m_{\setX}\alpha \rho^2}{2 k C_2^2}\right\} - 2\exp\left\{-m_{\Phi}q(\kappa) + 4k(d+m_{\setX}+1)u(\kappa)\right\}&#10;$&#10;we have\\&#10;\noindent $&#10;\norm{\matA\widehat{\matA}^T}_F \geq \left(k - \frac{2\tau^2}{(\sqrt{(1-\rho)m_{\setX}\alpha} - \tau)^2} \right)^{1/2},&#10;$\\&#10;where $\tau^2 = \frac{\displaystyle C_0 C_2^2 k^5 \epsilon^2 d^2 m_{\setX}^2}{\displaystyle m_{\Phi}}(1+\kappa)$ is the error bound derived in Corollary 1.&#10;\end{lemma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33"/>
  <p:tag name="PICTUREFILESIZE" val="12335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\usepackage{amsmath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ign}\nonumber&#10;m_{\setX} &amp;= \mathcal{O}\left(\frac{\displaystyle k\log k}{\displaystyle \alpha}\right) \\&#10;\nonumber m_{\Phi} &amp;= \mathcal{O}(k(d+m_{\setX}))\\&#10;\nonumber \epsilon &amp;= \mathcal{O}{\left( \frac{\alpha\delta}{\sqrt{d}}\right) }&#10;\end{alig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2363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&#10;\widehat{\matX}_{DS}= \arg\min_{M} \|{M}\|_{*}~~ {\rm s.t.}~\|{\Phi^{*}\left(y - \Phi(M)\right)}\|\leq \lambda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1390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\usepackage{amsmath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First observe that: $\widehat{f}(\vecx) \ = \ f(\widehat{\matA}^T\widehat{\matA}\vecx) \ = \ g(\matA\widehat{\matA}^T\widehat{\matA}\vecx)$.\\&#10;\noindent $&#10;\nonumber \Rightarrow \abs{f(\vecx) - \widehat{f}(\vecx)} = \abs{g(\matA\vecx) - g(\matA\widehat{\matA}^T\widehat{\matA}\vecx)}&#10;\nonumber \leq C_2\sqrt{k}\norm{(\matA - \matA\widehat{\matA}^T\widehat{\matA})\vecx}_{\ell_2^k}&#10;\nonumber \leq C_2\sqrt{k}\norm{\matA - \matA\widehat{\matA}^T\widehat{\matA}}_F \norm{\vecx}_{\ell_2^d}.&#10;$\\&#10;\noindent Now it is easy to verify that:\\&#10;\noindent $&#10;\norm{\matA - \matA\widehat{\matA}^T\widehat{\matA}}_F^2 = \text{Tr}((\matA^T - \widehat{\matA}^T\widehat{\matA}\matA^T)(\matA - \matA\widehat{\matA}^T\widehat{\matA})) = k - \norm{\matA\widehat{\matA}^T}_F^2.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9"/>
  <p:tag name="PICTUREFILESIZE" val="7572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\usepackage{amsmath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ign}\nonumber&#10;m_{\setX} &amp;= \mathcal{O}\left(\frac{\displaystyle k\log k}{\displaystyle \alpha}\right) \\&#10;\nonumber m_{\Phi} &amp;= \mathcal{O}(k(d+m_{\setX}))\\&#10;\nonumber \epsilon &amp;= \mathcal{O}{\left( \frac{\alpha\delta}{\sqrt{d}}\right) }&#10;\end{alig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2363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gorithm}&#10;\caption{Estimating $f(\vecx) = g(\matA\vecx)$} \label{alg:ridge_approx}&#10;\begin{algorithmic}[1]&#10;&#10;\State Choose $m_{\Phi}$ and $m_{\setX}$ and construct the sets $\setX$ and $\setPhi$.&#10;&#10;\State Choose $\epsilon$ and construct $\vecy$ using $y_i = \sum_{j=1}^{m_{\setX}}\left[\frac{f(\vecxi_j + \epsilon\vecphij)-f(\vecxi_j)}{\epsilon} \right]$.&#10;&#10;\State Obtain $\widehat{\matX}$ via a stable low-rank recovery algorithm.&#10;&#10;\State Compute SVD$(\widehat{\matX}) \ = \ \widehat{\matU} \widehat{\Sigma} \widehat{\matV}^T$ and set $\widehat{\matA}^T = \widehat{\matU}^{(k)}$, corresponding to $k$ largest singular values.&#10;&#10;\State Obtain $\widehat{f}(\vecx) \ := \ \widehat{g}(\widehat{\matA} \vecx)$ via quasi interpolants where $\widehat{g}(\vecy) \ := \ f(\widehat{\matA}^T\vecy)$.&#10;\end{algorithmic}&#10;&#10;\end{algorith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1009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+ Z$, where $Z \sim \mathcal{N}(0,\sigma^2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2"/>
  <p:tag name="PICTUREFILESIZE" val="89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x \in \R^d$\\&#10;$f \in \Omeg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47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gorithm}&#10;\caption{Estimating $f(\vecx) = g(\matA\vecx)$} \label{alg:ridge_approx}&#10;\begin{algorithmic}[1]&#10;&#10;\State Choose $m_{\Phi}$ and $m_{\setX}$ and construct the sets $\setX$ and $\setPhi$.&#10;&#10;\State Choose $\epsilon$ and construct $\vecy$ using $y_i = \sum_{j=1}^{m_{\setX}}\left[\frac{f(\vecxi_j + \epsilon\vecphij)-f(\vecxi_j)}{\epsilon} \right]$.&#10;&#10;\State Obtain $\widehat{\matX}$ via a stable low-rank recovery algorithm.&#10;&#10;\State Compute SVD$(\widehat{\matX}) \ = \ \widehat{\matU} \widehat{\Sigma} \widehat{\matV}^T$ and set $\widehat{\matA}^T = \widehat{\matU}^{(k)}$, corresponding to $k$ largest singular values.&#10;&#10;\State Obtain $\widehat{f}(\vecx) \ := \ \widehat{g}(\widehat{\matA} \vecx)$ via quasi interpolants where $\widehat{g}(\vecy) \ := \ f(\widehat{\matA}^T\vecy)$.&#10;\end{algorithmic}&#10;&#10;\end{algorith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1009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+ Z$, where $Z \sim \mathcal{N}(0,\sigma^2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2"/>
  <p:tag name="PICTUREFILESIZE" val="893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&#10;\norm{\Phi^{*}(\vecnoise + \vecz)} \leq \frac{2\gamma\sigma}{\epsilon}\sqrt{2(1+\kappa)m_{\setX}m_{\Phi}} + \frac{\displaystyle C_2 \epsilon d m_{\setX} k^2}{\displaystyle 2\sqrt{m_{\Phi}}}(1+\kappa)^{1/2},~~~(\gamma &gt; 2\sqrt{\log 12}).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0"/>
  <p:tag name="PICTUREFILESIZE" val="2823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begin{algorithm}&#10;\caption{Estimating $f(\vecx) = g(\matA\vecx)$} \label{alg:ridge_approx}&#10;\begin{algorithmic}[1]&#10;&#10;\State Choose $m_{\Phi}$ and $m_{\setX}$ and construct the sets $\setX$ and $\setPhi$.&#10;&#10;\State Choose $\epsilon$ and construct $\vecy$ using $y_i = \sum_{j=1}^{m_{\setX}}\left[\frac{f(\vecxi_j + \epsilon\vecphij)-f(\vecxi_j)}{\epsilon} \right]$.&#10;&#10;\State Obtain $\widehat{\matX}$ via a stable low-rank recovery algorithm.&#10;&#10;\State Compute SVD$(\widehat{\matX}) \ = \ \widehat{\matU} \widehat{\Sigma} \widehat{\matV}^T$ and set $\widehat{\matA}^T = \widehat{\matU}^{(k)}$, corresponding to $k$ largest singular values.&#10;&#10;\State Obtain $\widehat{f}(\vecx) \ := \ \widehat{g}(\widehat{\matA} \vecx)$ via quasi interpolants where $\widehat{g}(\vecy) \ := \ f(\widehat{\matA}^T\vecy)$.&#10;\end{algorithmic}&#10;&#10;\end{algorith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1009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+ Z$, where $Z \sim \mathcal{N}(0,\sigma^2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2"/>
  <p:tag name="PICTUREFILESIZE" val="893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&#10;\norm{\Phi^{*}(\vecnoise + \vecz)} \leq \frac{2\gamma\sigma}{\epsilon}\sqrt{2(1+\kappa)m_{\setX}m_{\Phi}} + \frac{\displaystyle C_2 \epsilon d m_{\setX} k^2}{\displaystyle 2\sqrt{m_{\Phi}}}(1+\kappa)^{1/2},~~~(\gamma &gt; 2\sqrt{\log 12}).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0"/>
  <p:tag name="PICTUREFILESIZE" val="2823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Rightarrow m= \mathcal{O}{\left( \frac{\sqrt{d}}{\alpha}\right)}m_{\setX}(m_{\Phi}+1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954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color{red}{\bf We resample the same data points $\mathcal{O}(\epsilon^{-1})$-times and average.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6"/>
  <p:tag name="PICTUREFILESIZE" val="1479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veca^T \vecx)$, where $g(y) = \frac{1}{1 + e^{-y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5"/>
  <p:tag name="PICTUREFILESIZE" val="980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C_2 = \sup_{\abs{\beta} \leq 2} \abs{g^{(\beta)}(y)} 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6"/>
  <p:tag name="PICTUREFILESIZE" val="80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PDE$(f,x)=0$ $\longmapsto 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3"/>
  <p:tag name="PICTUREFILESIZE" val="582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alpha = \int\abs{g^{\prime}(\veca^T \vecx)}^2 d\mu_{\mathbb{S}^{d-1}} \approx \abs{g^{\prime}(0)}^2 = (1/16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298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abs{\langle \hat{\veca},\veca \rangle}\ge 0.99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2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theory: $m_{\Phi}={\mathcal O}(d)$ \\&#10;practice: $m_{\Phi}= 1.45d$ \\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4"/>
  <p:tag name="PICTUREFILESIZE" val="1187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m_{\setX}=2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"/>
  <p:tag name="PICTUREFILESIZE" val="283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theory: $m_{\Phi}={\mathcal O}(d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5"/>
  <p:tag name="PICTUREFILESIZE" val="605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g_i(y) = \frac{1}{\sqrt{2\pi\sigma_i^2}}\exp\left(-\frac{(y+b_i)^2}{2\sigma_i^2}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0"/>
  <p:tag name="PICTUREFILESIZE" val="1250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 + \vecb) = \sum_{i=1}^{k} g_i(a_i^T\vecx + b_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095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$d=100$\\ $\epsilon= 10^{-3}$\\ $m_{\setX} = 10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718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frac{1}{k}\norm{\matA\widehat{\matA}^T}^2_F \ \geq \ 0.99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692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$\sigma\sim {\mathcal U}[0.1,0.5]$\\&#10;$b_i\sim {\mathcal U}(0.2\mathbb{S}^{k-1})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99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x \in \R^d$\\&#10;$f \in \Omeg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477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theory: $\frac{\tilde{m}_{\Phi}}{d^{3/2}}={\mathcal O}(d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738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$k=5$\\ $\epsilon= 10^{-1}$\\ $m_{\setX} = 3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"/>
  <p:tag name="PICTUREFILESIZE" val="672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frac{1}{k}\norm{\matA\widehat{\matA}^T}^2_F \ \geq \ 0.99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692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$\sigma=0.01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178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 = \norm{\matA\vecx - b}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9"/>
  <p:tag name="PICTUREFILESIZE" val="681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tilde{f}(\vecx) = {f}(\vecx) + \sigma{\mathcal N}(0,1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673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b_i\sim {\mathcal U}(\mathbb{S}^{k-1})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6"/>
  <p:tag name="PICTUREFILESIZE" val="499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PDE$(f,x)=0$ $\longmapsto 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3"/>
  <p:tag name="PICTUREFILESIZE" val="58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x \in \R^d$\\&#10;$f \in \Omeg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47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4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\in 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4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$: $x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69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4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\in 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4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h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4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\in 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4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(f)$: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5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h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5"/>
  <p:tag name="PICTUREFILESIZE" val="248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 \in {\mathcal C}^s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3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 f- R(f)\|_{\infty} \le C \|D^s f\|_{\infty} h^s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5"/>
  <p:tag name="PICTUREFILESIZE" val="755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(f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23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4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\in 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4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(f)$: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50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h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 \in {\mathcal C}^s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3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X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4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f- R(f)\|_{\infty} \le C \|D^s f\|_{\infty} h^s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5"/>
  <p:tag name="PICTUREFILESIZE" val="755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N = \mathcal{O}( h^{-1})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385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 f- R(f)\|_{\infty} = \mathcal{O}(N^{-s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65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(f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234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 f- R(f)\|_{\infty} = \mathcal{O}(N^{-s/d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4"/>
  <p:tag name="PICTUREFILESIZE" val="75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4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i\in 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27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\ldots,x_i,\ldots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6"/>
  <p:tag name="PICTUREFILESIZE" val="33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(f)$: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5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77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h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 \in {\mathcal C}^s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3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 f- R(f)\|_{\infty} \le C \|D^s f\|_{\infty} h^s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5"/>
  <p:tag name="PICTUREFILESIZE" val="755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N = \mathcal{O}( h^{-d})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41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(f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234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 \in \R^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25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D^{\beta} f \ = \ \frac{\partial^{\beta}f}{\partial y_1^{\beta_1} \dots \partial y_k^{\beta_k}} \ ; \quad \beta = \beta_1 + \dots + \beta_k, \{\beta_i\}_{i=1}^k \in \mathbb{Z}_+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9"/>
  <p:tag name="PICTUREFILESIZE" val="1630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d_{N}(\Omega) := {\displaystyle \inf_{E,R}} {\displaystyle \max_{f \in \Omega}} \|f- R(E(f)) \|_\inft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0"/>
  <p:tag name="PICTUREFILESIZE" val="1238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Omega= {\mathcal C}^s([0,1]^d) \Rightarrow$ $c N^{-s/d} \le d_{N}(\Omega) \le C N^{-s/d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2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E$: encoder $\Omega \rightarrow \R^N$\\&#10;$R$: reconstructor $\R^N \rightarrow \Omega $\\&#10;$\Omega$: compact set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3"/>
  <p:tag name="PICTUREFILESIZE" val="182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a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5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d_{N}(\Omega) := {\displaystyle \inf_{E,R}} {\displaystyle \max_{f \in \Omega}} \|f- R(E(f)) \|_\inft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0"/>
  <p:tag name="PICTUREFILESIZE" val="1238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E$: encoder $\Omega \rightarrow \R^N$\\&#10;$R$: reconstructor $\R^N \rightarrow \Omega $\\&#10;$\Omega$: compact set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3"/>
  <p:tag name="PICTUREFILESIZE" val="1822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Omega= {\mathcal C}^s([0,1]^d) \Rightarrow$ $\min\{N: d_{N}(\Omega) \le \epsilon\} \ge c \left(1/\epsilon\right)^{d/s}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1"/>
  <p:tag name="PICTUREFILESIZE" val="143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d_{N}(\Omega) := {\displaystyle \inf_{E,R}} {\displaystyle \max_{f \in \Omega}} \|f- R(E(f)) \|_\inft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0"/>
  <p:tag name="PICTUREFILESIZE" val="1238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Omega= {\mathcal C}^\infty([0,1]^d) \Rightarrow$ $\min\{N: d_{N}(\Omega) \le 0.5\} \ge c 2^{d/2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5"/>
  <p:tag name="PICTUREFILESIZE" val="139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E$: encoder $\Omega \rightarrow \R^N$\\&#10;$R$: reconstructor $\R^N \rightarrow \Omega $\\&#10;$\Omega$: compact set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3"/>
  <p:tag name="PICTUREFILESIZE" val="182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Omega= {\mathcal C}^s([0,1]^d) \Rightarrow$ $\min\{N: d_{N}(\Omega) \le \epsilon\} \ge c \left(1/\epsilon\right)^{d/s}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1"/>
  <p:tag name="PICTUREFILESIZE" val="143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: B_{\Real^{d}}(1+\bareps) \rightarrow \Rea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1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 = [\veca_1,\dots,\veca_k]^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370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x)= a^t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352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newcommand{\vecx}{\mathbf x}&#10;\newcommand{\vecy}{\mathbf y}&#10;\newcommand{\veca}{\mathbf a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\mathbf \vareps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&#10;\begin{document}&#10;$f(x_1,\dots,x_d) \ = \ \sum_{i=1}^{k}g_i(\veca_i^{T}\vecx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91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k&lt;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00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\matA^T = \matI_{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26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$f(\vecx) \ = \ g(\matU\Sigma\matV^T\vecx) \ = \ \bar{g}(\matV^T\vecx)$,\\ where&#10;$\bar{g}(\vecy) =  g(\matU\Sigma\vec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7"/>
  <p:tag name="PICTUREFILESIZE" val="1510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SVD of $\mat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27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matA\matA^T = \matI_{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26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\nabla f(\vecx) = \matA^T\nabla g(\matA\vec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65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(\vecx) = g(\matA\vecx)$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38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\noindent $f(\vecx) \ = \ g(\matU\Sigma\matV^T\vecx) \ = \ \bar{g}(\matV^T\vecx)$,\\ where&#10;$\bar{g}(\vecy) =  g(\matU\Sigma\vec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7"/>
  <p:tag name="PICTUREFILESIZE" val="15106"/>
</p:tagLst>
</file>

<file path=ppt/theme/theme1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tx1"/>
        </a:solidFill>
        <a:ln w="38100">
          <a:noFill/>
          <a:miter lim="800000"/>
          <a:headEnd/>
          <a:tailEnd/>
        </a:ln>
      </a:spPr>
      <a:bodyPr wrap="square" lIns="175043" tIns="87522" rIns="175043" bIns="87522">
        <a:spAutoFit/>
      </a:bodyPr>
      <a:lstStyle>
        <a:defPPr algn="l" defTabSz="1751013">
          <a:defRPr b="1" dirty="0" err="1">
            <a:solidFill>
              <a:schemeClr val="bg1"/>
            </a:solidFill>
            <a:latin typeface="Trebuchet MS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48664</TotalTime>
  <Words>1973</Words>
  <Application>Microsoft Office PowerPoint</Application>
  <PresentationFormat>On-screen Show (4:3)</PresentationFormat>
  <Paragraphs>1292</Paragraphs>
  <Slides>66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Trebuchet MS</vt:lpstr>
      <vt:lpstr>Verdana</vt:lpstr>
      <vt:lpstr>ＭＳ Ｐゴシック</vt:lpstr>
      <vt:lpstr>Wingdings</vt:lpstr>
      <vt:lpstr>Symbol</vt:lpstr>
      <vt:lpstr>Times New Roman</vt:lpstr>
      <vt:lpstr>15_Blank Presentation</vt:lpstr>
      <vt:lpstr>1_Office Theme</vt:lpstr>
      <vt:lpstr>Learning Non-Parametric Basis Independent Models from Point-Queries via Low-rank Methods</vt:lpstr>
      <vt:lpstr>Function learning</vt:lpstr>
      <vt:lpstr>Function learning</vt:lpstr>
      <vt:lpstr>Function learning</vt:lpstr>
      <vt:lpstr>Function learning</vt:lpstr>
      <vt:lpstr>Function learning</vt:lpstr>
      <vt:lpstr>Nonparametric model learning</vt:lpstr>
      <vt:lpstr>Nonparametric model learning—our contributions</vt:lpstr>
      <vt:lpstr>Active function learning</vt:lpstr>
      <vt:lpstr>Active function learning</vt:lpstr>
      <vt:lpstr>Active function learning</vt:lpstr>
      <vt:lpstr>Learning via interpolation</vt:lpstr>
      <vt:lpstr>Learning via interpolation</vt:lpstr>
      <vt:lpstr>Learning via interpolation</vt:lpstr>
      <vt:lpstr>Learning via interpolation</vt:lpstr>
      <vt:lpstr>Learning via interpolation</vt:lpstr>
      <vt:lpstr>Learning via interpolation</vt:lpstr>
      <vt:lpstr>Learning via interpolation</vt:lpstr>
      <vt:lpstr>Learning via interpolation</vt:lpstr>
      <vt:lpstr>Learning multi-ridge functions</vt:lpstr>
      <vt:lpstr>Slide 21</vt:lpstr>
      <vt:lpstr>Prior work—Regression camp  </vt:lpstr>
      <vt:lpstr>Prior work—Regression camp  </vt:lpstr>
      <vt:lpstr>Prior work—Regression camp  </vt:lpstr>
      <vt:lpstr>Prior work—Regression camp  </vt:lpstr>
      <vt:lpstr>Prior work—Regression camp  </vt:lpstr>
      <vt:lpstr>Prior work—Regression camp  </vt:lpstr>
      <vt:lpstr>Prior work—Active learning camp  </vt:lpstr>
      <vt:lpstr>Prior work—Active learning camp  </vt:lpstr>
      <vt:lpstr>Prior work—Active learning camp (FSV’11)</vt:lpstr>
      <vt:lpstr>Prior work—Active learning camp (FSV’11)</vt:lpstr>
      <vt:lpstr>Prior work—Active learning camp (FSV’11)</vt:lpstr>
      <vt:lpstr>Learning multi-ridge functions</vt:lpstr>
      <vt:lpstr>Learning multi-ridge functions</vt:lpstr>
      <vt:lpstr>Learning multi-ridge functions</vt:lpstr>
      <vt:lpstr>Slide 36</vt:lpstr>
      <vt:lpstr>Learning multi-ridge functions</vt:lpstr>
      <vt:lpstr>Learning multi-ridge functions: the low-rank way</vt:lpstr>
      <vt:lpstr>Learning multi-ridge functions: the low-rank way</vt:lpstr>
      <vt:lpstr>Learning multi-ridge functions: the low-rank way</vt:lpstr>
      <vt:lpstr>Learning multi-ridge functions: the low-rank way</vt:lpstr>
      <vt:lpstr>Learning multi-ridge functions</vt:lpstr>
      <vt:lpstr>Non-sparse directions A</vt:lpstr>
      <vt:lpstr>Detour #2: low-rank recovery</vt:lpstr>
      <vt:lpstr>Detour #2: low-rank recovery</vt:lpstr>
      <vt:lpstr>Detour #2: low-rank recovery</vt:lpstr>
      <vt:lpstr>Active sampling for RIP</vt:lpstr>
      <vt:lpstr>Here it is… our low-rank approach </vt:lpstr>
      <vt:lpstr>Here it is… our low-rank approach </vt:lpstr>
      <vt:lpstr>L-Lipschitz property</vt:lpstr>
      <vt:lpstr>Proposition: k-th restricted singular value</vt:lpstr>
      <vt:lpstr>Theorem: sample complexity</vt:lpstr>
      <vt:lpstr>Theorem: sample complexity</vt:lpstr>
      <vt:lpstr>Theorem: proof ingredients</vt:lpstr>
      <vt:lpstr>Theorem: proof ingredients</vt:lpstr>
      <vt:lpstr>Theorem: proof ingredients</vt:lpstr>
      <vt:lpstr>Theorem: proof ingredients</vt:lpstr>
      <vt:lpstr>Theorem: proof ingredients</vt:lpstr>
      <vt:lpstr>Impact of noisy queries</vt:lpstr>
      <vt:lpstr>Impact of noisy queries</vt:lpstr>
      <vt:lpstr>Impact of noisy queries</vt:lpstr>
      <vt:lpstr>Learning a logistic function</vt:lpstr>
      <vt:lpstr>Learning sum of Gaussian functions</vt:lpstr>
      <vt:lpstr>Stability example with the quadratic</vt:lpstr>
      <vt:lpstr>Conclusions</vt:lpstr>
      <vt:lpstr>Slide 66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Compressible Priors</dc:title>
  <dc:creator>Cevher</dc:creator>
  <cp:lastModifiedBy>Cevher</cp:lastModifiedBy>
  <cp:revision>1834</cp:revision>
  <dcterms:created xsi:type="dcterms:W3CDTF">2010-11-22T20:07:39Z</dcterms:created>
  <dcterms:modified xsi:type="dcterms:W3CDTF">2012-11-24T14:05:01Z</dcterms:modified>
</cp:coreProperties>
</file>