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6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9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0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notesSlides/notesSlide11.xml" ContentType="application/vnd.openxmlformats-officedocument.presentationml.notesSlide+xml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notesSlides/notesSlide12.xml" ContentType="application/vnd.openxmlformats-officedocument.presentationml.notesSlide+xml"/>
  <Override PartName="/ppt/embeddings/oleObject33.bin" ContentType="application/vnd.openxmlformats-officedocument.oleObject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1" r:id="rId1"/>
  </p:sldMasterIdLst>
  <p:notesMasterIdLst>
    <p:notesMasterId r:id="rId18"/>
  </p:notesMasterIdLst>
  <p:handoutMasterIdLst>
    <p:handoutMasterId r:id="rId19"/>
  </p:handoutMasterIdLst>
  <p:sldIdLst>
    <p:sldId id="256" r:id="rId2"/>
    <p:sldId id="308" r:id="rId3"/>
    <p:sldId id="326" r:id="rId4"/>
    <p:sldId id="310" r:id="rId5"/>
    <p:sldId id="314" r:id="rId6"/>
    <p:sldId id="318" r:id="rId7"/>
    <p:sldId id="317" r:id="rId8"/>
    <p:sldId id="328" r:id="rId9"/>
    <p:sldId id="315" r:id="rId10"/>
    <p:sldId id="331" r:id="rId11"/>
    <p:sldId id="332" r:id="rId12"/>
    <p:sldId id="319" r:id="rId13"/>
    <p:sldId id="327" r:id="rId14"/>
    <p:sldId id="320" r:id="rId15"/>
    <p:sldId id="321" r:id="rId16"/>
    <p:sldId id="32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8277" autoAdjust="0"/>
  </p:normalViewPr>
  <p:slideViewPr>
    <p:cSldViewPr snapToGrid="0" snapToObjects="1">
      <p:cViewPr varScale="1">
        <p:scale>
          <a:sx n="83" d="100"/>
          <a:sy n="83" d="100"/>
        </p:scale>
        <p:origin x="-22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Relationship Id="rId3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F48E-02FE-7F48-999F-22D4376F9B63}" type="datetime1">
              <a:rPr lang="en-US" smtClean="0"/>
              <a:t>12/15/13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6DA85-A2F3-5147-8809-2C8732A60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264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10DF9-DFCF-4A47-93B3-723DA62AAB7C}" type="datetime1">
              <a:rPr lang="en-US" smtClean="0"/>
              <a:t>12/15/13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83B59-ADBA-9B42-8B8B-1C5D15BA1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922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928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9126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412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555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06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6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1A6F3-9517-594E-B591-03517D0A14BB}" type="datetime1">
              <a:rPr lang="en-US" smtClean="0"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1EFBC-FD90-8B48-83C3-FBB52AA7F42D}" type="datetime1">
              <a:rPr lang="en-US" smtClean="0"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5D90B-AFDD-2E46-9928-082DA9A1337B}" type="datetime1">
              <a:rPr lang="en-US" smtClean="0"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A53A1-CDDE-284E-8A13-06EEC57BA25D}" type="datetime1">
              <a:rPr lang="en-US" smtClean="0"/>
              <a:t>12/15/13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D2CE6-698F-BE4B-A8B2-76BCCB45FB34}" type="datetime1">
              <a:rPr lang="en-US" smtClean="0"/>
              <a:t>12/15/13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1EA4A-AA02-F44D-AAE3-CE99B6ECD7E0}" type="datetime1">
              <a:rPr lang="en-US" smtClean="0"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D0714-BC02-AD4A-B490-30C16C5636FE}" type="datetime1">
              <a:rPr lang="en-US" smtClean="0"/>
              <a:t>12/15/13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3EBAC-5792-344C-829A-EBAA32589948}" type="datetime1">
              <a:rPr lang="en-US" smtClean="0"/>
              <a:t>12/15/13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6F4E1-4FEB-B94F-911A-9DDBCB463C8B}" type="datetime1">
              <a:rPr lang="en-US" smtClean="0"/>
              <a:t>12/15/13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023F7-68D4-7146-B351-5CE9EFFC4DB7}" type="datetime1">
              <a:rPr lang="en-US" smtClean="0"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90247-3F3F-F64D-A57F-DA71364DD900}" type="datetime1">
              <a:rPr lang="en-US" smtClean="0"/>
              <a:t>12/15/13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Asaei et al.                         IDIAP/EPFL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A53891-B8DD-C140-A7DA-6D87A6A969C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ED9276A-EC5E-F84D-BA8B-1CA98ABE0824}" type="datetime1">
              <a:rPr lang="en-US" smtClean="0"/>
              <a:t>12/15/13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Asaei et al.                         IDIAP/EPFL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A53891-B8DD-C140-A7DA-6D87A6A96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38.emf"/><Relationship Id="rId8" Type="http://schemas.openxmlformats.org/officeDocument/2006/relationships/oleObject" Target="../embeddings/oleObject27.bin"/><Relationship Id="rId9" Type="http://schemas.openxmlformats.org/officeDocument/2006/relationships/image" Target="../media/image3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0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41.emf"/><Relationship Id="rId8" Type="http://schemas.openxmlformats.org/officeDocument/2006/relationships/oleObject" Target="../embeddings/oleObject30.bin"/><Relationship Id="rId9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0.e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3.emf"/><Relationship Id="rId7" Type="http://schemas.openxmlformats.org/officeDocument/2006/relationships/image" Target="../media/image31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45.emf"/><Relationship Id="rId5" Type="http://schemas.openxmlformats.org/officeDocument/2006/relationships/image" Target="../media/image46.emf"/><Relationship Id="rId6" Type="http://schemas.openxmlformats.org/officeDocument/2006/relationships/image" Target="../media/image47.emf"/><Relationship Id="rId7" Type="http://schemas.openxmlformats.org/officeDocument/2006/relationships/image" Target="../media/image48.emf"/><Relationship Id="rId8" Type="http://schemas.openxmlformats.org/officeDocument/2006/relationships/oleObject" Target="../embeddings/oleObject33.bin"/><Relationship Id="rId9" Type="http://schemas.openxmlformats.org/officeDocument/2006/relationships/image" Target="../media/image44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.bin"/><Relationship Id="rId12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0.emf"/><Relationship Id="rId8" Type="http://schemas.openxmlformats.org/officeDocument/2006/relationships/image" Target="../media/image13.png"/><Relationship Id="rId9" Type="http://schemas.openxmlformats.org/officeDocument/2006/relationships/oleObject" Target="../embeddings/oleObject3.bin"/><Relationship Id="rId10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1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5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8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24.e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2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2.emf"/><Relationship Id="rId10" Type="http://schemas.openxmlformats.org/officeDocument/2006/relationships/oleObject" Target="../embeddings/oleObject15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30.emf"/><Relationship Id="rId14" Type="http://schemas.openxmlformats.org/officeDocument/2006/relationships/image" Target="../media/image3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19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3.emf"/><Relationship Id="rId8" Type="http://schemas.openxmlformats.org/officeDocument/2006/relationships/image" Target="../media/image34.png"/><Relationship Id="rId9" Type="http://schemas.openxmlformats.org/officeDocument/2006/relationships/image" Target="../media/image35.emf"/><Relationship Id="rId10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776" y="87480"/>
            <a:ext cx="8542348" cy="45719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Manifold</a:t>
            </a:r>
            <a:br>
              <a:rPr lang="en-US" sz="6000" dirty="0" smtClean="0"/>
            </a:br>
            <a:r>
              <a:rPr lang="en-US" sz="6000" dirty="0" smtClean="0"/>
              <a:t>Sparse Beamforming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455" y="4801084"/>
            <a:ext cx="7033607" cy="1070875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Volkan</a:t>
            </a:r>
            <a:r>
              <a:rPr lang="en-US" sz="1600" dirty="0" smtClean="0"/>
              <a:t> </a:t>
            </a:r>
            <a:r>
              <a:rPr lang="en-US" sz="1600" dirty="0" err="1" smtClean="0"/>
              <a:t>cevher</a:t>
            </a:r>
            <a:endParaRPr lang="en-US" sz="1600" dirty="0" smtClean="0"/>
          </a:p>
          <a:p>
            <a:r>
              <a:rPr lang="en-US" sz="1600" dirty="0" smtClean="0">
                <a:solidFill>
                  <a:schemeClr val="tx1"/>
                </a:solidFill>
              </a:rPr>
              <a:t>Joint work with: </a:t>
            </a:r>
            <a:r>
              <a:rPr lang="en-US" sz="1600" dirty="0" err="1"/>
              <a:t>baran</a:t>
            </a:r>
            <a:r>
              <a:rPr lang="en-US" sz="1600" dirty="0"/>
              <a:t> </a:t>
            </a:r>
            <a:r>
              <a:rPr lang="en-US" sz="1600" dirty="0" err="1" smtClean="0"/>
              <a:t>gözcü</a:t>
            </a:r>
            <a:r>
              <a:rPr lang="en-US" sz="1600" dirty="0" smtClean="0"/>
              <a:t>, </a:t>
            </a:r>
            <a:r>
              <a:rPr lang="en-US" sz="1600" dirty="0" err="1" smtClean="0"/>
              <a:t>afsaneh</a:t>
            </a:r>
            <a:r>
              <a:rPr lang="en-US" sz="1600" dirty="0" smtClean="0"/>
              <a:t> </a:t>
            </a:r>
            <a:r>
              <a:rPr lang="en-US" sz="1600" dirty="0" err="1" smtClean="0"/>
              <a:t>asaei</a:t>
            </a:r>
            <a:endParaRPr lang="en-US" sz="1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84" y="6131038"/>
            <a:ext cx="1955334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" name="Picture 5" descr="lion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486" y="4909496"/>
            <a:ext cx="1846480" cy="534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0051" y="1009875"/>
            <a:ext cx="3639751" cy="163788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427224" y="6148433"/>
            <a:ext cx="4253006" cy="630357"/>
            <a:chOff x="2427224" y="6262130"/>
            <a:chExt cx="3988861" cy="499265"/>
          </a:xfrm>
        </p:grpSpPr>
        <p:pic>
          <p:nvPicPr>
            <p:cNvPr id="9" name="Picture 2" descr="http://insightiitb.org/internships/wp-content/uploads/2009/07/epfl_log_rvb-96.jpg"/>
            <p:cNvPicPr>
              <a:picLocks noChangeAspect="1" noChangeArrowheads="1"/>
            </p:cNvPicPr>
            <p:nvPr/>
          </p:nvPicPr>
          <p:blipFill>
            <a:blip r:embed="rId6" cstate="print"/>
            <a:srcRect b="40540"/>
            <a:stretch>
              <a:fillRect/>
            </a:stretch>
          </p:blipFill>
          <p:spPr bwMode="auto">
            <a:xfrm>
              <a:off x="5077169" y="6343360"/>
              <a:ext cx="1338916" cy="384048"/>
            </a:xfrm>
            <a:prstGeom prst="rect">
              <a:avLst/>
            </a:prstGeom>
            <a:noFill/>
          </p:spPr>
        </p:pic>
        <p:pic>
          <p:nvPicPr>
            <p:cNvPr id="10" name="Picture 4" descr="http://www.csi.ucd.ie/staff/aquigley/home/images/marie-curie-actions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427224" y="6319738"/>
              <a:ext cx="636957" cy="384048"/>
            </a:xfrm>
            <a:prstGeom prst="rect">
              <a:avLst/>
            </a:prstGeom>
            <a:noFill/>
          </p:spPr>
        </p:pic>
        <p:pic>
          <p:nvPicPr>
            <p:cNvPr id="11" name="Picture 10" descr="http://www.mimuw.edu.pl/~std/CNTM/erc-logo-small.jpg"/>
            <p:cNvPicPr>
              <a:picLocks noChangeAspect="1" noChangeArrowheads="1"/>
            </p:cNvPicPr>
            <p:nvPr/>
          </p:nvPicPr>
          <p:blipFill>
            <a:blip r:embed="rId8" cstate="print"/>
            <a:srcRect l="18116" t="9976" r="27536" b="15207"/>
            <a:stretch>
              <a:fillRect/>
            </a:stretch>
          </p:blipFill>
          <p:spPr bwMode="auto">
            <a:xfrm>
              <a:off x="4358035" y="6262130"/>
              <a:ext cx="597736" cy="499265"/>
            </a:xfrm>
            <a:prstGeom prst="rect">
              <a:avLst/>
            </a:prstGeom>
            <a:noFill/>
          </p:spPr>
        </p:pic>
        <p:pic>
          <p:nvPicPr>
            <p:cNvPr id="12" name="Picture 2" descr="http://www.suz.uzh.ch/schroedter/forschung/SNF_CMYK_4_POS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198271" y="6319738"/>
              <a:ext cx="1159764" cy="38404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07531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581471"/>
              </p:ext>
            </p:extLst>
          </p:nvPr>
        </p:nvGraphicFramePr>
        <p:xfrm>
          <a:off x="514385" y="1329606"/>
          <a:ext cx="7979131" cy="3719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7" name="Equation" r:id="rId4" imgW="5854700" imgH="3124200" progId="Equation.3">
                  <p:embed/>
                </p:oleObj>
              </mc:Choice>
              <mc:Fallback>
                <p:oleObj name="Equation" r:id="rId4" imgW="5854700" imgH="3124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4385" y="1329606"/>
                        <a:ext cx="7979131" cy="371964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5319352"/>
              </p:ext>
            </p:extLst>
          </p:nvPr>
        </p:nvGraphicFramePr>
        <p:xfrm>
          <a:off x="956055" y="4944305"/>
          <a:ext cx="2176463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8" name="Equation" r:id="rId6" imgW="1778000" imgH="1193800" progId="Equation.3">
                  <p:embed/>
                </p:oleObj>
              </mc:Choice>
              <mc:Fallback>
                <p:oleObj name="Equation" r:id="rId6" imgW="1778000" imgH="119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56055" y="4944305"/>
                        <a:ext cx="2176463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37673"/>
              </p:ext>
            </p:extLst>
          </p:nvPr>
        </p:nvGraphicFramePr>
        <p:xfrm>
          <a:off x="5439727" y="4864232"/>
          <a:ext cx="2455863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979" name="Equation" r:id="rId8" imgW="2006600" imgH="939800" progId="Equation.3">
                  <p:embed/>
                </p:oleObj>
              </mc:Choice>
              <mc:Fallback>
                <p:oleObj name="Equation" r:id="rId8" imgW="20066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439727" y="4864232"/>
                        <a:ext cx="2455863" cy="1055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-Right Arrow 9"/>
          <p:cNvSpPr/>
          <p:nvPr/>
        </p:nvSpPr>
        <p:spPr>
          <a:xfrm>
            <a:off x="3237089" y="5410199"/>
            <a:ext cx="1810310" cy="712419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51142" y="5118280"/>
            <a:ext cx="1176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Dual problem</a:t>
            </a:r>
            <a:endParaRPr lang="en-US" sz="1400" dirty="0">
              <a:latin typeface="Times New Roman"/>
              <a:cs typeface="Times New Roman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1634" y="123899"/>
            <a:ext cx="7601619" cy="6317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atomic norm when atoms are sinusoids 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66544" y="6396475"/>
            <a:ext cx="36859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51634" y="6431071"/>
            <a:ext cx="8553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err="1"/>
              <a:t>Bhaskar</a:t>
            </a:r>
            <a:r>
              <a:rPr lang="en-US" sz="900" dirty="0"/>
              <a:t>, </a:t>
            </a:r>
            <a:r>
              <a:rPr lang="en-US" sz="900" dirty="0" err="1"/>
              <a:t>Badri</a:t>
            </a:r>
            <a:r>
              <a:rPr lang="en-US" sz="900" dirty="0"/>
              <a:t> Narayan, and Benjamin </a:t>
            </a:r>
            <a:r>
              <a:rPr lang="en-US" sz="900" dirty="0" err="1"/>
              <a:t>Recht</a:t>
            </a:r>
            <a:r>
              <a:rPr lang="en-US" sz="900" dirty="0"/>
              <a:t>. "Atomic norm </a:t>
            </a:r>
            <a:r>
              <a:rPr lang="en-US" sz="900" dirty="0" err="1"/>
              <a:t>denoising</a:t>
            </a:r>
            <a:r>
              <a:rPr lang="en-US" sz="900" dirty="0"/>
              <a:t> with applications to line spectral estimation." </a:t>
            </a:r>
            <a:r>
              <a:rPr lang="en-US" sz="900" i="1" dirty="0"/>
              <a:t>Communication, Control, and Computing (</a:t>
            </a:r>
            <a:r>
              <a:rPr lang="en-US" sz="900" i="1" dirty="0" err="1"/>
              <a:t>Allerton</a:t>
            </a:r>
            <a:r>
              <a:rPr lang="en-US" sz="900" i="1" dirty="0"/>
              <a:t>), 2011 49th Annual </a:t>
            </a:r>
            <a:r>
              <a:rPr lang="en-US" sz="900" i="1" dirty="0" err="1"/>
              <a:t>Allerton</a:t>
            </a:r>
            <a:r>
              <a:rPr lang="en-US" sz="900" i="1" dirty="0"/>
              <a:t> Conference on</a:t>
            </a:r>
            <a:r>
              <a:rPr lang="en-US" sz="900" dirty="0"/>
              <a:t>. IEEE, 2011.			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1634" y="776028"/>
            <a:ext cx="485507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Application to line </a:t>
            </a:r>
            <a:r>
              <a:rPr lang="en-US" sz="2200" b="1" dirty="0">
                <a:latin typeface="Times New Roman"/>
                <a:cs typeface="Times New Roman"/>
              </a:rPr>
              <a:t>spectral </a:t>
            </a:r>
            <a:r>
              <a:rPr lang="en-US" sz="2200" b="1" dirty="0" smtClean="0">
                <a:latin typeface="Times New Roman"/>
                <a:cs typeface="Times New Roman"/>
              </a:rPr>
              <a:t>estimation: </a:t>
            </a:r>
            <a:endParaRPr lang="en-US" sz="2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62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516"/>
            <a:ext cx="9067800" cy="102262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Manifold sparse beamforming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982383"/>
            <a:ext cx="7620000" cy="4136036"/>
          </a:xfrm>
        </p:spPr>
        <p:txBody>
          <a:bodyPr/>
          <a:lstStyle/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latin typeface="Times New Roman"/>
                <a:cs typeface="Times New Roman"/>
              </a:rPr>
              <a:t>is equivalent to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289825"/>
              </p:ext>
            </p:extLst>
          </p:nvPr>
        </p:nvGraphicFramePr>
        <p:xfrm>
          <a:off x="3529130" y="1697506"/>
          <a:ext cx="3886425" cy="66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9" name="Equation" r:id="rId4" imgW="1905000" imgH="355600" progId="Equation.3">
                  <p:embed/>
                </p:oleObj>
              </mc:Choice>
              <mc:Fallback>
                <p:oleObj name="Equation" r:id="rId4" imgW="1905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29130" y="1697506"/>
                        <a:ext cx="3886425" cy="665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5910"/>
              </p:ext>
            </p:extLst>
          </p:nvPr>
        </p:nvGraphicFramePr>
        <p:xfrm>
          <a:off x="3529130" y="3294759"/>
          <a:ext cx="4450803" cy="2438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0" name="Equation" r:id="rId6" imgW="2273300" imgH="1244600" progId="Equation.3">
                  <p:embed/>
                </p:oleObj>
              </mc:Choice>
              <mc:Fallback>
                <p:oleObj name="Equation" r:id="rId6" imgW="2273300" imgH="1244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29130" y="3294759"/>
                        <a:ext cx="4450803" cy="2438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6400" y="4669065"/>
            <a:ext cx="703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SDP!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4938485" y="2438784"/>
            <a:ext cx="727211" cy="1085180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2720" y="1731325"/>
            <a:ext cx="30815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Proposed regularization</a:t>
            </a:r>
            <a:endParaRPr lang="en-US" sz="2200" b="1" dirty="0"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136" y="5635484"/>
            <a:ext cx="8531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Times New Roman"/>
                <a:cs typeface="Times New Roman"/>
              </a:rPr>
              <a:t>w</a:t>
            </a:r>
            <a:r>
              <a:rPr lang="en-US" sz="2200" dirty="0" smtClean="0">
                <a:latin typeface="Times New Roman"/>
                <a:cs typeface="Times New Roman"/>
              </a:rPr>
              <a:t>here </a:t>
            </a:r>
            <a:r>
              <a:rPr lang="en-US" sz="2200" i="1" dirty="0" smtClean="0">
                <a:latin typeface="Times New Roman"/>
                <a:cs typeface="Times New Roman"/>
              </a:rPr>
              <a:t>t</a:t>
            </a:r>
            <a:r>
              <a:rPr lang="en-US" sz="2200" dirty="0" smtClean="0">
                <a:latin typeface="Times New Roman"/>
                <a:cs typeface="Times New Roman"/>
              </a:rPr>
              <a:t> is a real number and </a:t>
            </a:r>
            <a:r>
              <a:rPr lang="en-US" sz="2200" i="1" dirty="0" smtClean="0">
                <a:latin typeface="Times New Roman"/>
                <a:cs typeface="Times New Roman"/>
              </a:rPr>
              <a:t>T</a:t>
            </a:r>
            <a:r>
              <a:rPr lang="en-US" sz="2200" dirty="0" smtClean="0">
                <a:latin typeface="Times New Roman"/>
                <a:cs typeface="Times New Roman"/>
              </a:rPr>
              <a:t> is the map that makes a </a:t>
            </a:r>
            <a:r>
              <a:rPr lang="en-US" sz="2200" dirty="0" err="1" smtClean="0">
                <a:latin typeface="Times New Roman"/>
                <a:cs typeface="Times New Roman"/>
              </a:rPr>
              <a:t>Hermitian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err="1" smtClean="0">
                <a:latin typeface="Times New Roman"/>
                <a:cs typeface="Times New Roman"/>
              </a:rPr>
              <a:t>Toeplitz</a:t>
            </a:r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>
                <a:latin typeface="Times New Roman"/>
                <a:cs typeface="Times New Roman"/>
              </a:rPr>
              <a:t>m</a:t>
            </a:r>
            <a:r>
              <a:rPr lang="en-US" sz="2200" dirty="0" smtClean="0">
                <a:latin typeface="Times New Roman"/>
                <a:cs typeface="Times New Roman"/>
              </a:rPr>
              <a:t>atrix out of its input vector</a:t>
            </a:r>
            <a:endParaRPr lang="en-US" sz="2200" dirty="0">
              <a:latin typeface="Times New Roman"/>
              <a:cs typeface="Times New Roman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031333"/>
              </p:ext>
            </p:extLst>
          </p:nvPr>
        </p:nvGraphicFramePr>
        <p:xfrm>
          <a:off x="3479646" y="6024950"/>
          <a:ext cx="17748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71" name="Equation" r:id="rId8" imgW="927100" imgH="406400" progId="Equation.3">
                  <p:embed/>
                </p:oleObj>
              </mc:Choice>
              <mc:Fallback>
                <p:oleObj name="Equation" r:id="rId8" imgW="9271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79646" y="6024950"/>
                        <a:ext cx="1774825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24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18" y="-145201"/>
            <a:ext cx="7601619" cy="1371600"/>
          </a:xfrm>
        </p:spPr>
        <p:txBody>
          <a:bodyPr/>
          <a:lstStyle/>
          <a:p>
            <a:r>
              <a:rPr lang="en-US" dirty="0" smtClean="0"/>
              <a:t>NUMERICAL EXPERIMENTS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518" y="1134441"/>
            <a:ext cx="8199421" cy="5480476"/>
          </a:xfrm>
        </p:spPr>
        <p:txBody>
          <a:bodyPr>
            <a:normAutofit/>
          </a:bodyPr>
          <a:lstStyle/>
          <a:p>
            <a:endParaRPr lang="en-US" sz="2900" dirty="0" smtClean="0"/>
          </a:p>
          <a:p>
            <a:r>
              <a:rPr lang="en-US" dirty="0" smtClean="0">
                <a:latin typeface="Times New Roman"/>
                <a:cs typeface="Times New Roman"/>
              </a:rPr>
              <a:t>We would like to compare the </a:t>
            </a:r>
            <a:r>
              <a:rPr lang="en-US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wo optimization problems:</a:t>
            </a:r>
            <a:r>
              <a:rPr lang="en-US" sz="2900" i="1" dirty="0" smtClean="0"/>
              <a:t>			</a:t>
            </a:r>
            <a:endParaRPr lang="en-US" sz="2900" i="1" dirty="0"/>
          </a:p>
          <a:p>
            <a:endParaRPr lang="en-US" sz="2900" dirty="0" smtClean="0"/>
          </a:p>
          <a:p>
            <a:r>
              <a:rPr lang="en-US" i="1" dirty="0" smtClean="0">
                <a:latin typeface="Times New Roman"/>
                <a:cs typeface="Times New Roman"/>
              </a:rPr>
              <a:t>versus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Parameters: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518873"/>
              </p:ext>
            </p:extLst>
          </p:nvPr>
        </p:nvGraphicFramePr>
        <p:xfrm>
          <a:off x="1040638" y="3732622"/>
          <a:ext cx="3719240" cy="691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2" name="Equation" r:id="rId3" imgW="1905000" imgH="355600" progId="Equation.3">
                  <p:embed/>
                </p:oleObj>
              </mc:Choice>
              <mc:Fallback>
                <p:oleObj name="Equation" r:id="rId3" imgW="1905000" imgH="355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0638" y="3732622"/>
                        <a:ext cx="3719240" cy="691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102401"/>
              </p:ext>
            </p:extLst>
          </p:nvPr>
        </p:nvGraphicFramePr>
        <p:xfrm>
          <a:off x="1001394" y="2533226"/>
          <a:ext cx="3719240" cy="708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73" name="Equation" r:id="rId5" imgW="1930400" imgH="368300" progId="Equation.3">
                  <p:embed/>
                </p:oleObj>
              </mc:Choice>
              <mc:Fallback>
                <p:oleObj name="Equation" r:id="rId5" imgW="1930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1394" y="2533226"/>
                        <a:ext cx="3719240" cy="7088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0400" y="3314700"/>
            <a:ext cx="203200" cy="22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9345" y="2651973"/>
            <a:ext cx="201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(Diagonal Loading)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9345" y="3874679"/>
            <a:ext cx="192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(Manifold Sparse)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4874" y="5222711"/>
            <a:ext cx="36847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SIR levels=  -10, 0, 10, and 20 </a:t>
            </a:r>
            <a:r>
              <a:rPr lang="en-US" sz="2000" dirty="0" smtClean="0">
                <a:latin typeface="Times New Roman"/>
                <a:cs typeface="Times New Roman"/>
              </a:rPr>
              <a:t>dB</a:t>
            </a:r>
          </a:p>
          <a:p>
            <a:endParaRPr lang="en-US" sz="2000" dirty="0" smtClean="0">
              <a:latin typeface="Times New Roman"/>
              <a:cs typeface="Times New Roman"/>
            </a:endParaRPr>
          </a:p>
          <a:p>
            <a:r>
              <a:rPr lang="en-US" sz="2000" dirty="0" smtClean="0">
                <a:latin typeface="Times New Roman"/>
                <a:cs typeface="Times New Roman"/>
              </a:rPr>
              <a:t>SNR </a:t>
            </a:r>
            <a:r>
              <a:rPr lang="en-US" sz="2000" dirty="0">
                <a:latin typeface="Times New Roman"/>
                <a:cs typeface="Times New Roman"/>
              </a:rPr>
              <a:t>levels= </a:t>
            </a:r>
            <a:r>
              <a:rPr lang="en-US" sz="2000" dirty="0" smtClean="0">
                <a:latin typeface="Times New Roman"/>
                <a:cs typeface="Times New Roman"/>
              </a:rPr>
              <a:t>20db </a:t>
            </a:r>
            <a:r>
              <a:rPr lang="en-US" sz="2000" dirty="0">
                <a:latin typeface="Times New Roman"/>
                <a:cs typeface="Times New Roman"/>
              </a:rPr>
              <a:t>and </a:t>
            </a:r>
            <a:r>
              <a:rPr lang="en-US" sz="2000" dirty="0" smtClean="0">
                <a:latin typeface="Times New Roman"/>
                <a:cs typeface="Times New Roman"/>
              </a:rPr>
              <a:t>no noise</a:t>
            </a:r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1017" y="5225236"/>
            <a:ext cx="2966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/>
                <a:cs typeface="Times New Roman"/>
              </a:rPr>
              <a:t>Number of </a:t>
            </a:r>
            <a:r>
              <a:rPr lang="en-US" sz="2000" dirty="0" err="1">
                <a:latin typeface="Times New Roman"/>
                <a:cs typeface="Times New Roman"/>
              </a:rPr>
              <a:t>snaphots</a:t>
            </a:r>
            <a:r>
              <a:rPr lang="en-US" sz="2000" dirty="0">
                <a:latin typeface="Times New Roman"/>
                <a:cs typeface="Times New Roman"/>
              </a:rPr>
              <a:t>: T=</a:t>
            </a:r>
            <a:r>
              <a:rPr lang="en-US" sz="2000" dirty="0" smtClean="0">
                <a:latin typeface="Times New Roman"/>
                <a:cs typeface="Times New Roman"/>
              </a:rPr>
              <a:t>80</a:t>
            </a:r>
          </a:p>
          <a:p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cs typeface="Times New Roman"/>
              </a:rPr>
              <a:t>Number of sensors: M=8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790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518" y="-113841"/>
            <a:ext cx="7587993" cy="1371600"/>
          </a:xfrm>
        </p:spPr>
        <p:txBody>
          <a:bodyPr/>
          <a:lstStyle/>
          <a:p>
            <a:r>
              <a:rPr lang="en-US" dirty="0" smtClean="0"/>
              <a:t>SIMULATION procedure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6519" y="1245445"/>
            <a:ext cx="8199421" cy="5480476"/>
          </a:xfrm>
        </p:spPr>
        <p:txBody>
          <a:bodyPr>
            <a:normAutofit fontScale="62500" lnSpcReduction="20000"/>
          </a:bodyPr>
          <a:lstStyle/>
          <a:p>
            <a:endParaRPr lang="en-US" sz="2900" dirty="0" smtClean="0"/>
          </a:p>
          <a:p>
            <a:endParaRPr lang="en-US" dirty="0" smtClean="0"/>
          </a:p>
          <a:p>
            <a:r>
              <a:rPr lang="en-US" sz="33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FOR</a:t>
            </a:r>
            <a:r>
              <a:rPr lang="en-US" sz="3300" dirty="0" smtClean="0">
                <a:latin typeface="Times New Roman"/>
                <a:cs typeface="Times New Roman"/>
              </a:rPr>
              <a:t> </a:t>
            </a:r>
            <a:r>
              <a:rPr lang="en-US" sz="3300" dirty="0">
                <a:latin typeface="Times New Roman"/>
                <a:cs typeface="Times New Roman"/>
              </a:rPr>
              <a:t> </a:t>
            </a:r>
            <a:r>
              <a:rPr lang="en-US" sz="3300" dirty="0" smtClean="0">
                <a:latin typeface="Times New Roman"/>
                <a:cs typeface="Times New Roman"/>
              </a:rPr>
              <a:t>8 sources </a:t>
            </a:r>
            <a:r>
              <a:rPr lang="en-US" sz="3300" dirty="0" smtClean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3300" dirty="0" smtClean="0">
                <a:latin typeface="Times New Roman"/>
                <a:cs typeface="Times New Roman"/>
              </a:rPr>
              <a:t> 4 SIRs </a:t>
            </a:r>
            <a:r>
              <a:rPr lang="en-US" sz="3300" dirty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3300" dirty="0" smtClean="0">
                <a:latin typeface="Times New Roman"/>
                <a:cs typeface="Times New Roman"/>
              </a:rPr>
              <a:t> 2 SNRs </a:t>
            </a:r>
            <a:r>
              <a:rPr lang="en-US" sz="3300" dirty="0">
                <a:latin typeface="Zapf Dingbats"/>
                <a:ea typeface="Zapf Dingbats"/>
                <a:cs typeface="Zapf Dingbats"/>
                <a:sym typeface="Zapf Dingbats"/>
              </a:rPr>
              <a:t>✕</a:t>
            </a:r>
            <a:r>
              <a:rPr lang="en-US" sz="3300" dirty="0" smtClean="0">
                <a:latin typeface="Times New Roman"/>
                <a:cs typeface="Times New Roman"/>
              </a:rPr>
              <a:t> </a:t>
            </a:r>
            <a:r>
              <a:rPr lang="en-US" sz="3300" dirty="0">
                <a:latin typeface="Times New Roman"/>
                <a:cs typeface="Times New Roman"/>
              </a:rPr>
              <a:t>2500 runs </a:t>
            </a:r>
            <a:endParaRPr lang="en-US" sz="3300" dirty="0" smtClean="0">
              <a:latin typeface="Times New Roman"/>
              <a:cs typeface="Times New Roman"/>
            </a:endParaRPr>
          </a:p>
          <a:p>
            <a:endParaRPr lang="en-US" sz="33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Wingdings" charset="2"/>
              <a:buChar char="q"/>
            </a:pPr>
            <a:r>
              <a:rPr lang="en-US" sz="3300" dirty="0" smtClean="0">
                <a:latin typeface="Times New Roman"/>
                <a:cs typeface="Times New Roman"/>
              </a:rPr>
              <a:t>Choose random DOAs and take T snapshots on the sensor array</a:t>
            </a:r>
          </a:p>
          <a:p>
            <a:pPr marL="457200" indent="-457200">
              <a:buFont typeface="Wingdings" charset="2"/>
              <a:buChar char="Ø"/>
            </a:pPr>
            <a:endParaRPr lang="en-US" sz="3300" dirty="0" smtClean="0">
              <a:latin typeface="Times New Roman"/>
              <a:cs typeface="Times New Roman"/>
            </a:endParaRPr>
          </a:p>
          <a:p>
            <a:pPr marL="914400" lvl="1" indent="-457200">
              <a:buFont typeface="Wingdings" charset="2"/>
              <a:buChar char="q"/>
            </a:pPr>
            <a:r>
              <a:rPr lang="en-US" sz="3300" dirty="0" smtClean="0">
                <a:latin typeface="Times New Roman"/>
                <a:cs typeface="Times New Roman"/>
              </a:rPr>
              <a:t>Select a lambda in [1, </a:t>
            </a:r>
            <a:r>
              <a:rPr lang="en-US" sz="3300" dirty="0">
                <a:latin typeface="Times New Roman"/>
                <a:cs typeface="Times New Roman"/>
              </a:rPr>
              <a:t>2</a:t>
            </a:r>
            <a:r>
              <a:rPr lang="en-US" sz="3300" dirty="0" smtClean="0">
                <a:latin typeface="Times New Roman"/>
                <a:cs typeface="Times New Roman"/>
              </a:rPr>
              <a:t>] for oracle tuning</a:t>
            </a:r>
          </a:p>
          <a:p>
            <a:r>
              <a:rPr lang="en-US" sz="3300" b="0" dirty="0" smtClean="0">
                <a:latin typeface="Times New Roman"/>
                <a:cs typeface="Times New Roman"/>
              </a:rPr>
              <a:t>	1- Find a good initial point by grid search </a:t>
            </a:r>
          </a:p>
          <a:p>
            <a:r>
              <a:rPr lang="en-US" sz="3300" b="0" dirty="0" smtClean="0">
                <a:latin typeface="Times New Roman"/>
                <a:cs typeface="Times New Roman"/>
              </a:rPr>
              <a:t>	2- Use </a:t>
            </a:r>
            <a:r>
              <a:rPr lang="en-US" sz="3300" b="0" i="1" dirty="0" smtClean="0">
                <a:latin typeface="Times New Roman"/>
                <a:cs typeface="Times New Roman"/>
              </a:rPr>
              <a:t>fmincon </a:t>
            </a:r>
            <a:r>
              <a:rPr lang="en-US" sz="3300" b="0" dirty="0" smtClean="0">
                <a:latin typeface="Times New Roman"/>
                <a:cs typeface="Times New Roman"/>
              </a:rPr>
              <a:t>to find a finer optimum lambda</a:t>
            </a:r>
            <a:endParaRPr lang="en-US" sz="3300" b="0" i="1" dirty="0" smtClean="0">
              <a:latin typeface="Times New Roman"/>
              <a:cs typeface="Times New Roman"/>
            </a:endParaRPr>
          </a:p>
          <a:p>
            <a:pPr marL="514350" indent="-514350">
              <a:buFont typeface="+mj-lt"/>
              <a:buAutoNum type="arabicPeriod"/>
            </a:pPr>
            <a:endParaRPr lang="en-US" sz="3300" dirty="0">
              <a:latin typeface="Times New Roman"/>
              <a:cs typeface="Times New Roman"/>
            </a:endParaRPr>
          </a:p>
          <a:p>
            <a:pPr marL="914400" lvl="1" indent="-457200">
              <a:buFont typeface="Wingdings" charset="2"/>
              <a:buChar char="q"/>
            </a:pPr>
            <a:r>
              <a:rPr lang="en-US" sz="3300" dirty="0">
                <a:latin typeface="Times New Roman"/>
                <a:cs typeface="Times New Roman"/>
              </a:rPr>
              <a:t>S</a:t>
            </a:r>
            <a:r>
              <a:rPr lang="en-US" sz="3300" dirty="0" smtClean="0">
                <a:latin typeface="Times New Roman"/>
                <a:cs typeface="Times New Roman"/>
              </a:rPr>
              <a:t>olve </a:t>
            </a:r>
            <a:r>
              <a:rPr lang="en-US" sz="3300" dirty="0">
                <a:latin typeface="Times New Roman"/>
                <a:cs typeface="Times New Roman"/>
              </a:rPr>
              <a:t>the </a:t>
            </a:r>
            <a:r>
              <a:rPr lang="en-US" sz="3300" dirty="0" smtClean="0">
                <a:latin typeface="Times New Roman"/>
                <a:cs typeface="Times New Roman"/>
              </a:rPr>
              <a:t>two optimization problem </a:t>
            </a:r>
            <a:r>
              <a:rPr lang="en-US" sz="3300" dirty="0">
                <a:latin typeface="Times New Roman"/>
                <a:cs typeface="Times New Roman"/>
              </a:rPr>
              <a:t>by </a:t>
            </a:r>
            <a:r>
              <a:rPr lang="en-US" sz="3300" dirty="0" smtClean="0">
                <a:latin typeface="Times New Roman"/>
                <a:cs typeface="Times New Roman"/>
              </a:rPr>
              <a:t>CVX using that lambda and evaluate the errors</a:t>
            </a:r>
            <a:endParaRPr lang="en-US" sz="3300" dirty="0">
              <a:latin typeface="Times New Roman"/>
              <a:cs typeface="Times New Roman"/>
            </a:endParaRPr>
          </a:p>
          <a:p>
            <a:endParaRPr lang="en-US" sz="3300" dirty="0" smtClean="0">
              <a:latin typeface="Times New Roman"/>
              <a:cs typeface="Times New Roman"/>
            </a:endParaRPr>
          </a:p>
          <a:p>
            <a:r>
              <a:rPr lang="en-US" sz="3300" dirty="0" smtClean="0">
                <a:solidFill>
                  <a:srgbClr val="3366FF"/>
                </a:solidFill>
                <a:latin typeface="Times New Roman"/>
                <a:cs typeface="Times New Roman"/>
              </a:rPr>
              <a:t>END</a:t>
            </a:r>
            <a:endParaRPr lang="en-US" sz="3300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8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944" y="-381659"/>
            <a:ext cx="5791200" cy="1371600"/>
          </a:xfrm>
        </p:spPr>
        <p:txBody>
          <a:bodyPr/>
          <a:lstStyle/>
          <a:p>
            <a:r>
              <a:rPr lang="en-US" dirty="0" smtClean="0"/>
              <a:t>Numerical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7693" y="2046023"/>
            <a:ext cx="3158292" cy="2368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899" y="2046023"/>
            <a:ext cx="3098182" cy="23236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693" y="4369659"/>
            <a:ext cx="3158292" cy="236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8726" y="4400361"/>
            <a:ext cx="3117356" cy="2338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7391" y="1061839"/>
            <a:ext cx="8246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Error gain</a:t>
            </a:r>
          </a:p>
          <a:p>
            <a:r>
              <a:rPr lang="en-US" b="1" dirty="0" smtClean="0">
                <a:latin typeface="Times New Roman"/>
                <a:cs typeface="Times New Roman"/>
              </a:rPr>
              <a:t>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909184"/>
              </p:ext>
            </p:extLst>
          </p:nvPr>
        </p:nvGraphicFramePr>
        <p:xfrm>
          <a:off x="3368740" y="1146065"/>
          <a:ext cx="4092875" cy="583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11" name="Equation" r:id="rId8" imgW="2260600" imgH="317500" progId="Equation.3">
                  <p:embed/>
                </p:oleObj>
              </mc:Choice>
              <mc:Fallback>
                <p:oleObj name="Equation" r:id="rId8" imgW="22606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8740" y="1146065"/>
                        <a:ext cx="4092875" cy="5839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52120" y="1338965"/>
            <a:ext cx="2451541" cy="782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/>
                <a:cs typeface="Times New Roman"/>
              </a:rPr>
              <a:t>versus</a:t>
            </a:r>
            <a:r>
              <a:rPr lang="en-US" dirty="0">
                <a:latin typeface="Times New Roman"/>
                <a:cs typeface="Times New Roman"/>
              </a:rPr>
              <a:t> 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number </a:t>
            </a:r>
            <a:r>
              <a:rPr lang="en-US" dirty="0">
                <a:latin typeface="Times New Roman"/>
                <a:cs typeface="Times New Roman"/>
              </a:rPr>
              <a:t>of interferers:</a:t>
            </a:r>
          </a:p>
        </p:txBody>
      </p:sp>
    </p:spTree>
    <p:extLst>
      <p:ext uri="{BB962C8B-B14F-4D97-AF65-F5344CB8AC3E}">
        <p14:creationId xmlns:p14="http://schemas.microsoft.com/office/powerpoint/2010/main" val="144670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810" y="22886"/>
            <a:ext cx="5791200" cy="137160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8520"/>
            <a:ext cx="9067800" cy="5105400"/>
          </a:xfrm>
        </p:spPr>
        <p:txBody>
          <a:bodyPr>
            <a:noAutofit/>
          </a:bodyPr>
          <a:lstStyle/>
          <a:p>
            <a:pPr marL="342900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Novel sparsity regularized beamforming</a:t>
            </a:r>
          </a:p>
          <a:p>
            <a:pPr marL="342900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Solution obtained by semi</a:t>
            </a:r>
            <a:r>
              <a:rPr lang="en-US" sz="2400" dirty="0">
                <a:latin typeface="Times New Roman"/>
              </a:rPr>
              <a:t>-definite </a:t>
            </a:r>
            <a:r>
              <a:rPr lang="en-US" sz="2400" dirty="0" smtClean="0">
                <a:latin typeface="Times New Roman"/>
              </a:rPr>
              <a:t>optimization of atomic norm </a:t>
            </a:r>
          </a:p>
          <a:p>
            <a:pPr marL="342900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Manifold sparsity assumption yields up to 2-dB gain in signal estimation over diagonal loading</a:t>
            </a:r>
          </a:p>
          <a:p>
            <a:pPr marL="342900" indent="-342900">
              <a:buSzPct val="45000"/>
              <a:buFont typeface="Wingdings" charset="2"/>
              <a:buChar char="Ø"/>
            </a:pPr>
            <a:r>
              <a:rPr lang="en-US" sz="2400" dirty="0" err="1" smtClean="0">
                <a:latin typeface="Times New Roman"/>
              </a:rPr>
              <a:t>Semidefinite</a:t>
            </a:r>
            <a:r>
              <a:rPr lang="en-US" sz="2400" dirty="0" smtClean="0">
                <a:latin typeface="Times New Roman"/>
              </a:rPr>
              <a:t> formulation enables </a:t>
            </a:r>
            <a:r>
              <a:rPr lang="en-US" sz="2400" i="1" dirty="0" smtClean="0">
                <a:latin typeface="Times New Roman"/>
              </a:rPr>
              <a:t>grid-free </a:t>
            </a:r>
            <a:r>
              <a:rPr lang="en-US" sz="2400" dirty="0" smtClean="0">
                <a:latin typeface="Times New Roman"/>
              </a:rPr>
              <a:t>estimation </a:t>
            </a:r>
            <a:endParaRPr lang="en-US" sz="2400" dirty="0" smtClean="0">
              <a:latin typeface="Times New Roman"/>
            </a:endParaRPr>
          </a:p>
          <a:p>
            <a:pPr marL="342900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Further extensions</a:t>
            </a: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Regularization parameter </a:t>
            </a:r>
            <a:r>
              <a:rPr lang="en-US" sz="2400" dirty="0" smtClean="0">
                <a:latin typeface="Times New Roman"/>
              </a:rPr>
              <a:t>selection</a:t>
            </a:r>
            <a:endParaRPr lang="en-US" sz="2400" dirty="0" smtClean="0">
              <a:latin typeface="Times New Roman"/>
            </a:endParaRP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 smtClean="0">
                <a:latin typeface="Times New Roman"/>
              </a:rPr>
              <a:t>Learning theoretic </a:t>
            </a:r>
            <a:r>
              <a:rPr lang="en-US" sz="2400" dirty="0" smtClean="0">
                <a:latin typeface="Times New Roman"/>
              </a:rPr>
              <a:t>study </a:t>
            </a:r>
            <a:r>
              <a:rPr lang="en-US" sz="2400" dirty="0" smtClean="0">
                <a:latin typeface="Times New Roman"/>
              </a:rPr>
              <a:t>of </a:t>
            </a:r>
            <a:r>
              <a:rPr lang="en-US" sz="2400" dirty="0" smtClean="0">
                <a:latin typeface="Times New Roman"/>
              </a:rPr>
              <a:t>regularized </a:t>
            </a:r>
            <a:r>
              <a:rPr lang="en-US" sz="2400" dirty="0" err="1" smtClean="0">
                <a:latin typeface="Times New Roman"/>
              </a:rPr>
              <a:t>beamforming</a:t>
            </a:r>
            <a:endParaRPr lang="en-US" sz="2400" dirty="0" smtClean="0">
              <a:latin typeface="Times New Roman"/>
            </a:endParaRPr>
          </a:p>
          <a:p>
            <a:pPr marL="800100" lvl="1" indent="-342900">
              <a:buSzPct val="45000"/>
              <a:buFont typeface="Wingdings" charset="2"/>
              <a:buChar char="Ø"/>
            </a:pPr>
            <a:r>
              <a:rPr lang="en-US" sz="2400" dirty="0" err="1" smtClean="0">
                <a:latin typeface="Times New Roman"/>
              </a:rPr>
              <a:t>Gridless</a:t>
            </a:r>
            <a:r>
              <a:rPr lang="en-US" sz="2400" dirty="0" smtClean="0">
                <a:latin typeface="Times New Roman"/>
              </a:rPr>
              <a:t> source localization</a:t>
            </a:r>
            <a:endParaRPr lang="en-US" sz="2400" dirty="0" smtClean="0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84" y="55567"/>
            <a:ext cx="5791200" cy="13716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2344" y="2807483"/>
            <a:ext cx="248631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 smtClean="0">
                <a:latin typeface="Times New Roman"/>
                <a:cs typeface="Times New Roman"/>
              </a:rPr>
              <a:t>Questions?</a:t>
            </a:r>
            <a:endParaRPr lang="en-US" sz="38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7600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63" y="11598"/>
            <a:ext cx="7616801" cy="13716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2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0" name="Content Placeholder 10"/>
          <p:cNvSpPr>
            <a:spLocks noGrp="1"/>
          </p:cNvSpPr>
          <p:nvPr>
            <p:ph idx="1"/>
          </p:nvPr>
        </p:nvSpPr>
        <p:spPr>
          <a:xfrm>
            <a:off x="141099" y="1736920"/>
            <a:ext cx="8701106" cy="4973321"/>
          </a:xfrm>
        </p:spPr>
        <p:txBody>
          <a:bodyPr>
            <a:no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Array </a:t>
            </a:r>
            <a:r>
              <a:rPr lang="en-US" sz="2400" dirty="0">
                <a:latin typeface="Times New Roman"/>
                <a:cs typeface="Times New Roman"/>
              </a:rPr>
              <a:t>a</a:t>
            </a:r>
            <a:r>
              <a:rPr lang="en-US" sz="2400" dirty="0" smtClean="0">
                <a:latin typeface="Times New Roman"/>
                <a:cs typeface="Times New Roman"/>
              </a:rPr>
              <a:t>cquisition model</a:t>
            </a:r>
          </a:p>
          <a:p>
            <a:pPr marL="342900" indent="-342900">
              <a:buFont typeface="Wingdings" charset="2"/>
              <a:buChar char="Ø"/>
            </a:pPr>
            <a:endParaRPr lang="en-US" sz="60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Spatial linear prediction</a:t>
            </a:r>
          </a:p>
          <a:p>
            <a:pPr marL="342900" indent="-342900">
              <a:buFont typeface="Wingdings" charset="2"/>
              <a:buChar char="Ø"/>
            </a:pPr>
            <a:endParaRPr lang="en-US" sz="6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Minimum variance distortion-less response (MVDR)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Regularization </a:t>
            </a:r>
          </a:p>
          <a:p>
            <a:pPr marL="800100" lvl="1" indent="-342900">
              <a:buFont typeface="Wingdings" charset="2"/>
              <a:buChar char="Ø"/>
            </a:pPr>
            <a:endParaRPr lang="en-US" sz="6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Manifold Sparse Beamforming</a:t>
            </a:r>
            <a:endParaRPr lang="en-US" sz="2400" dirty="0">
              <a:latin typeface="Times New Roman"/>
              <a:cs typeface="Times New Roman"/>
            </a:endParaRPr>
          </a:p>
          <a:p>
            <a:pPr marL="800100" lvl="1" indent="-34290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Atomic Norm Minimization</a:t>
            </a:r>
          </a:p>
          <a:p>
            <a:pPr marL="800100" lvl="1" indent="-342900">
              <a:buFont typeface="Wingdings" charset="2"/>
              <a:buChar char="Ø"/>
            </a:pPr>
            <a:endParaRPr lang="en-US" sz="6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Numerical results</a:t>
            </a:r>
          </a:p>
          <a:p>
            <a:pPr marL="342900" indent="-342900">
              <a:buFont typeface="Wingdings" charset="2"/>
              <a:buChar char="Ø"/>
            </a:pPr>
            <a:endParaRPr lang="en-US" sz="600" dirty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400" dirty="0" smtClean="0">
                <a:latin typeface="Times New Roman"/>
                <a:cs typeface="Times New Roman"/>
              </a:rPr>
              <a:t>Concluding remarks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389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97" y="3854"/>
            <a:ext cx="7616801" cy="1371600"/>
          </a:xfrm>
        </p:spPr>
        <p:txBody>
          <a:bodyPr/>
          <a:lstStyle/>
          <a:p>
            <a:r>
              <a:rPr lang="en-US" dirty="0" smtClean="0"/>
              <a:t>Acquisition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7" y="1702326"/>
            <a:ext cx="8809029" cy="5196075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Times New Roman"/>
                <a:cs typeface="Times New Roman"/>
              </a:rPr>
              <a:t>Sensor array acquisition forward model for </a:t>
            </a:r>
            <a:endParaRPr lang="en-US" b="0" dirty="0">
              <a:latin typeface="Times New Roman"/>
              <a:cs typeface="Times New Roman"/>
            </a:endParaRPr>
          </a:p>
          <a:p>
            <a:r>
              <a:rPr lang="en-US" b="0" dirty="0">
                <a:latin typeface="Times New Roman"/>
                <a:cs typeface="Times New Roman"/>
              </a:rPr>
              <a:t>i</a:t>
            </a:r>
            <a:r>
              <a:rPr lang="en-US" b="0" dirty="0" smtClean="0">
                <a:latin typeface="Times New Roman"/>
                <a:cs typeface="Times New Roman"/>
              </a:rPr>
              <a:t>nput signal</a:t>
            </a:r>
          </a:p>
          <a:p>
            <a:endParaRPr lang="en-US" sz="2200" dirty="0"/>
          </a:p>
          <a:p>
            <a:endParaRPr lang="en-US" sz="2200" b="0" dirty="0" smtClean="0">
              <a:latin typeface="Times New Roman"/>
              <a:cs typeface="Times New Roman"/>
            </a:endParaRPr>
          </a:p>
          <a:p>
            <a:r>
              <a:rPr lang="en-US" sz="2200" b="0" dirty="0" smtClean="0">
                <a:latin typeface="Times New Roman"/>
                <a:cs typeface="Times New Roman"/>
              </a:rPr>
              <a:t>where</a:t>
            </a:r>
            <a:endParaRPr lang="en-US" sz="2200" b="0" dirty="0">
              <a:latin typeface="Times New Roman"/>
              <a:cs typeface="Times New Roman"/>
            </a:endParaRPr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dirty="0" smtClean="0"/>
              <a:t>                                                             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 smtClean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3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15913" y="165178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90915" y="1660662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38697" y="167096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48646" y="164574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76357" y="1647169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428933" y="166493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80884" y="2648467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θ</a:t>
            </a:r>
            <a:r>
              <a:rPr lang="en-US" sz="1400" baseline="-25000" dirty="0" smtClean="0"/>
              <a:t>s</a:t>
            </a:r>
            <a:endParaRPr lang="en-US" sz="1400" baseline="-25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147735" y="2956244"/>
            <a:ext cx="2676341" cy="759602"/>
            <a:chOff x="5147735" y="2956244"/>
            <a:chExt cx="2676341" cy="75960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274217" y="3268494"/>
              <a:ext cx="2276241" cy="2775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189306" y="3183022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639583" y="318646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74182" y="3181107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429594" y="3185104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20082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86040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24471" y="3285791"/>
              <a:ext cx="2151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220815" y="3408069"/>
              <a:ext cx="6617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Δ</a:t>
              </a:r>
              <a:r>
                <a:rPr lang="en-US" sz="1400" dirty="0" smtClean="0"/>
                <a:t>=</a:t>
              </a:r>
              <a:r>
                <a:rPr lang="en-US" sz="1400" dirty="0" err="1" smtClean="0"/>
                <a:t>λ</a:t>
              </a:r>
              <a:r>
                <a:rPr lang="en-US" sz="1400" dirty="0" smtClean="0"/>
                <a:t>/2</a:t>
              </a:r>
              <a:endParaRPr lang="en-US" sz="1400" dirty="0"/>
            </a:p>
          </p:txBody>
        </p:sp>
        <p:sp>
          <p:nvSpPr>
            <p:cNvPr id="23" name="Arc 22"/>
            <p:cNvSpPr/>
            <p:nvPr/>
          </p:nvSpPr>
          <p:spPr>
            <a:xfrm>
              <a:off x="7384520" y="2956244"/>
              <a:ext cx="439556" cy="340008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7735" y="3136891"/>
              <a:ext cx="3200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M</a:t>
              </a:r>
              <a:endParaRPr lang="en-US" sz="10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21290" y="3136891"/>
              <a:ext cx="2963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1</a:t>
              </a:r>
              <a:endParaRPr lang="en-US" sz="10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74858" y="3129951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2</a:t>
              </a:r>
              <a:endParaRPr lang="en-US" sz="1000" baseline="-250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068803"/>
              </p:ext>
            </p:extLst>
          </p:nvPr>
        </p:nvGraphicFramePr>
        <p:xfrm>
          <a:off x="102220" y="4040188"/>
          <a:ext cx="8934450" cy="264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2" name="Equation" r:id="rId4" imgW="5918200" imgH="1689100" progId="Equation.3">
                  <p:embed/>
                </p:oleObj>
              </mc:Choice>
              <mc:Fallback>
                <p:oleObj name="Equation" r:id="rId4" imgW="5918200" imgH="168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2220" y="4040188"/>
                        <a:ext cx="8934450" cy="2647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6504031" y="312949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6056722" y="3140801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5621172" y="314034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648270"/>
              </p:ext>
            </p:extLst>
          </p:nvPr>
        </p:nvGraphicFramePr>
        <p:xfrm>
          <a:off x="1466805" y="2677476"/>
          <a:ext cx="3066050" cy="843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3" name="Equation" r:id="rId6" imgW="1600200" imgH="457200" progId="Equation.3">
                  <p:embed/>
                </p:oleObj>
              </mc:Choice>
              <mc:Fallback>
                <p:oleObj name="Equation" r:id="rId6" imgW="1600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805" y="2677476"/>
                        <a:ext cx="3066050" cy="843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700" y="3302000"/>
            <a:ext cx="228600" cy="2413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700" y="3302000"/>
            <a:ext cx="228600" cy="2413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700" y="3302000"/>
            <a:ext cx="228600" cy="241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700" y="3302000"/>
            <a:ext cx="228600" cy="2413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700" y="3302000"/>
            <a:ext cx="228600" cy="241300"/>
          </a:xfrm>
          <a:prstGeom prst="rect">
            <a:avLst/>
          </a:prstGeom>
        </p:spPr>
      </p:pic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0195253"/>
              </p:ext>
            </p:extLst>
          </p:nvPr>
        </p:nvGraphicFramePr>
        <p:xfrm>
          <a:off x="7126288" y="1249363"/>
          <a:ext cx="7858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4" name="Equation" r:id="rId9" imgW="533400" imgH="203200" progId="Equation.3">
                  <p:embed/>
                </p:oleObj>
              </mc:Choice>
              <mc:Fallback>
                <p:oleObj name="Equation" r:id="rId9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26288" y="1249363"/>
                        <a:ext cx="785812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891156"/>
              </p:ext>
            </p:extLst>
          </p:nvPr>
        </p:nvGraphicFramePr>
        <p:xfrm>
          <a:off x="1466805" y="2156379"/>
          <a:ext cx="1011592" cy="352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05" name="Equation" r:id="rId11" imgW="584200" imgH="203200" progId="Equation.3">
                  <p:embed/>
                </p:oleObj>
              </mc:Choice>
              <mc:Fallback>
                <p:oleObj name="Equation" r:id="rId11" imgW="584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66805" y="2156379"/>
                        <a:ext cx="1011592" cy="352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Sun 41"/>
          <p:cNvSpPr/>
          <p:nvPr/>
        </p:nvSpPr>
        <p:spPr>
          <a:xfrm>
            <a:off x="7320032" y="1110572"/>
            <a:ext cx="230426" cy="138791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9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407" y="-98162"/>
            <a:ext cx="8495312" cy="1371600"/>
          </a:xfrm>
        </p:spPr>
        <p:txBody>
          <a:bodyPr/>
          <a:lstStyle/>
          <a:p>
            <a:r>
              <a:rPr lang="en-US" dirty="0" smtClean="0"/>
              <a:t>Spatial 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73" y="1612120"/>
            <a:ext cx="8766188" cy="5057156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Objective: </a:t>
            </a:r>
            <a:r>
              <a:rPr lang="en-US" sz="2200" b="0" dirty="0" smtClean="0">
                <a:latin typeface="Times New Roman"/>
                <a:cs typeface="Times New Roman"/>
              </a:rPr>
              <a:t>Prediction </a:t>
            </a:r>
            <a:r>
              <a:rPr lang="en-US" sz="2200" b="0" dirty="0">
                <a:latin typeface="Times New Roman"/>
                <a:cs typeface="Times New Roman"/>
              </a:rPr>
              <a:t>of s given the observation </a:t>
            </a:r>
            <a:r>
              <a:rPr lang="en-US" sz="2200" b="0" i="1" dirty="0">
                <a:latin typeface="Times New Roman"/>
                <a:cs typeface="Times New Roman"/>
              </a:rPr>
              <a:t>x</a:t>
            </a:r>
            <a:r>
              <a:rPr lang="en-US" sz="2200" b="0" dirty="0">
                <a:latin typeface="Times New Roman"/>
                <a:cs typeface="Times New Roman"/>
              </a:rPr>
              <a:t> </a:t>
            </a:r>
            <a:endParaRPr lang="en-US" sz="2200" b="0" dirty="0" smtClean="0">
              <a:latin typeface="Times New Roman"/>
              <a:cs typeface="Times New Roman"/>
            </a:endParaRPr>
          </a:p>
          <a:p>
            <a:r>
              <a:rPr lang="en-US" sz="2200" b="0" dirty="0" smtClean="0">
                <a:latin typeface="Times New Roman"/>
                <a:cs typeface="Times New Roman"/>
              </a:rPr>
              <a:t>and      </a:t>
            </a:r>
            <a:r>
              <a:rPr lang="en-US" sz="2200" b="0" dirty="0">
                <a:latin typeface="Times New Roman"/>
                <a:cs typeface="Times New Roman"/>
              </a:rPr>
              <a:t>through spatial linear filter</a:t>
            </a:r>
          </a:p>
          <a:p>
            <a:endParaRPr lang="en-US" dirty="0" smtClean="0"/>
          </a:p>
          <a:p>
            <a:endParaRPr lang="en-US" sz="1800" b="0" dirty="0" smtClean="0">
              <a:latin typeface="Times New Roman"/>
              <a:cs typeface="Times New Roman"/>
            </a:endParaRPr>
          </a:p>
          <a:p>
            <a:endParaRPr lang="en-US" sz="1800" b="0" dirty="0" smtClean="0">
              <a:latin typeface="Times New Roman"/>
              <a:cs typeface="Times New Roman"/>
            </a:endParaRPr>
          </a:p>
          <a:p>
            <a:r>
              <a:rPr lang="en-US" sz="2200" b="0" dirty="0" smtClean="0">
                <a:latin typeface="Times New Roman"/>
                <a:cs typeface="Times New Roman"/>
              </a:rPr>
              <a:t>The steering vectors are obtained </a:t>
            </a:r>
          </a:p>
          <a:p>
            <a:r>
              <a:rPr lang="en-US" sz="2200" b="0" dirty="0" smtClean="0">
                <a:latin typeface="Times New Roman"/>
                <a:cs typeface="Times New Roman"/>
              </a:rPr>
              <a:t>via minimization of the </a:t>
            </a:r>
          </a:p>
          <a:p>
            <a:r>
              <a:rPr lang="en-US" sz="2200" b="0" dirty="0" smtClean="0">
                <a:latin typeface="Times New Roman"/>
                <a:cs typeface="Times New Roman"/>
              </a:rPr>
              <a:t>expected prediction risk:</a:t>
            </a:r>
          </a:p>
          <a:p>
            <a:endParaRPr lang="en-US" sz="220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4</a:t>
            </a:fld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7015913" y="165178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390915" y="1660662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738697" y="167096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48646" y="1645746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576357" y="1647169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428933" y="1664931"/>
            <a:ext cx="808162" cy="14386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80884" y="2648467"/>
            <a:ext cx="344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θ</a:t>
            </a:r>
            <a:r>
              <a:rPr lang="en-US" sz="1400" baseline="-25000" dirty="0" smtClean="0"/>
              <a:t>s</a:t>
            </a:r>
            <a:endParaRPr lang="en-US" sz="1400" baseline="-25000" dirty="0"/>
          </a:p>
        </p:txBody>
      </p:sp>
      <p:sp>
        <p:nvSpPr>
          <p:cNvPr id="25" name="Sun 24"/>
          <p:cNvSpPr/>
          <p:nvPr/>
        </p:nvSpPr>
        <p:spPr>
          <a:xfrm>
            <a:off x="6902315" y="1126903"/>
            <a:ext cx="230426" cy="138791"/>
          </a:xfrm>
          <a:prstGeom prst="su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147735" y="2956244"/>
            <a:ext cx="2676341" cy="646202"/>
            <a:chOff x="5147735" y="2956244"/>
            <a:chExt cx="2676341" cy="646202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5274217" y="3268494"/>
              <a:ext cx="2276241" cy="27758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" name="Oval 4"/>
            <p:cNvSpPr/>
            <p:nvPr/>
          </p:nvSpPr>
          <p:spPr>
            <a:xfrm>
              <a:off x="5189306" y="3183022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639583" y="318646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6074182" y="3181107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429594" y="3185104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6520082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986040" y="3176223"/>
              <a:ext cx="235165" cy="20383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424471" y="3285791"/>
              <a:ext cx="21511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390915" y="3294669"/>
              <a:ext cx="325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Δ</a:t>
              </a:r>
              <a:endParaRPr lang="en-US" sz="1400" dirty="0"/>
            </a:p>
          </p:txBody>
        </p:sp>
        <p:sp>
          <p:nvSpPr>
            <p:cNvPr id="23" name="Arc 22"/>
            <p:cNvSpPr/>
            <p:nvPr/>
          </p:nvSpPr>
          <p:spPr>
            <a:xfrm>
              <a:off x="7384520" y="2956244"/>
              <a:ext cx="439556" cy="340008"/>
            </a:xfrm>
            <a:prstGeom prst="arc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47735" y="3136891"/>
              <a:ext cx="3200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M</a:t>
              </a:r>
              <a:endParaRPr lang="en-US" sz="1000" baseline="-25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21290" y="3136891"/>
              <a:ext cx="2963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1</a:t>
              </a:r>
              <a:endParaRPr lang="en-US" sz="1000" baseline="-250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974858" y="3129951"/>
              <a:ext cx="30008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x</a:t>
              </a:r>
              <a:r>
                <a:rPr lang="en-US" sz="1000" baseline="-25000" dirty="0" smtClean="0"/>
                <a:t>2</a:t>
              </a:r>
              <a:endParaRPr lang="en-US" sz="1000" baseline="-250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6504031" y="312949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2" name="TextBox 91"/>
          <p:cNvSpPr txBox="1"/>
          <p:nvPr/>
        </p:nvSpPr>
        <p:spPr>
          <a:xfrm>
            <a:off x="6056722" y="3140801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93" name="TextBox 92"/>
          <p:cNvSpPr txBox="1"/>
          <p:nvPr/>
        </p:nvSpPr>
        <p:spPr>
          <a:xfrm>
            <a:off x="5621172" y="3140347"/>
            <a:ext cx="2744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78" name="Rounded Rectangle 77"/>
          <p:cNvSpPr/>
          <p:nvPr/>
        </p:nvSpPr>
        <p:spPr>
          <a:xfrm>
            <a:off x="7456386" y="4513358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/>
          <p:cNvSpPr/>
          <p:nvPr/>
        </p:nvSpPr>
        <p:spPr>
          <a:xfrm>
            <a:off x="6985559" y="4512904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/>
          <p:cNvSpPr/>
          <p:nvPr/>
        </p:nvSpPr>
        <p:spPr>
          <a:xfrm>
            <a:off x="6538717" y="4501146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/>
          <p:cNvSpPr/>
          <p:nvPr/>
        </p:nvSpPr>
        <p:spPr>
          <a:xfrm>
            <a:off x="6067890" y="4500692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5609289" y="4512450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138462" y="4511996"/>
            <a:ext cx="273617" cy="2554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6" name="Straight Arrow Connector 95"/>
          <p:cNvCxnSpPr/>
          <p:nvPr/>
        </p:nvCxnSpPr>
        <p:spPr>
          <a:xfrm>
            <a:off x="7561798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101844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6655735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6199077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738697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5274217" y="3594849"/>
            <a:ext cx="0" cy="86270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Hexagon 102"/>
          <p:cNvSpPr/>
          <p:nvPr/>
        </p:nvSpPr>
        <p:spPr>
          <a:xfrm>
            <a:off x="6130882" y="5546279"/>
            <a:ext cx="590345" cy="509397"/>
          </a:xfrm>
          <a:prstGeom prst="hexag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Σ</a:t>
            </a:r>
            <a:endParaRPr lang="en-US" dirty="0"/>
          </a:p>
        </p:txBody>
      </p:sp>
      <p:cxnSp>
        <p:nvCxnSpPr>
          <p:cNvPr id="104" name="Straight Arrow Connector 103"/>
          <p:cNvCxnSpPr/>
          <p:nvPr/>
        </p:nvCxnSpPr>
        <p:spPr>
          <a:xfrm flipH="1">
            <a:off x="6789267" y="4843418"/>
            <a:ext cx="795211" cy="87250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H="1">
            <a:off x="6721227" y="4843418"/>
            <a:ext cx="411514" cy="70286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6546859" y="4843418"/>
            <a:ext cx="117668" cy="634821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6239524" y="4838544"/>
            <a:ext cx="86607" cy="63969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5738697" y="4838544"/>
            <a:ext cx="409949" cy="707735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5274217" y="4866098"/>
            <a:ext cx="799965" cy="849829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6409481" y="6101941"/>
            <a:ext cx="0" cy="35869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125104"/>
              </p:ext>
            </p:extLst>
          </p:nvPr>
        </p:nvGraphicFramePr>
        <p:xfrm>
          <a:off x="5954713" y="6418263"/>
          <a:ext cx="9969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1" name="Equation" r:id="rId4" imgW="609600" imgH="215900" progId="Equation.3">
                  <p:embed/>
                </p:oleObj>
              </mc:Choice>
              <mc:Fallback>
                <p:oleObj name="Equation" r:id="rId4" imgW="60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4713" y="6418263"/>
                        <a:ext cx="99695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TextBox 126"/>
          <p:cNvSpPr txBox="1"/>
          <p:nvPr/>
        </p:nvSpPr>
        <p:spPr>
          <a:xfrm>
            <a:off x="7397305" y="4507107"/>
            <a:ext cx="353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-25000" dirty="0" smtClean="0"/>
              <a:t>1</a:t>
            </a:r>
            <a:endParaRPr lang="en-US" sz="1000" baseline="-25000" dirty="0"/>
          </a:p>
        </p:txBody>
      </p:sp>
      <p:sp>
        <p:nvSpPr>
          <p:cNvPr id="128" name="TextBox 127"/>
          <p:cNvSpPr txBox="1"/>
          <p:nvPr/>
        </p:nvSpPr>
        <p:spPr>
          <a:xfrm>
            <a:off x="6939114" y="4511925"/>
            <a:ext cx="3532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-25000" dirty="0" smtClean="0"/>
              <a:t>2 </a:t>
            </a:r>
            <a:endParaRPr lang="en-US" sz="1000" baseline="-25000" dirty="0"/>
          </a:p>
        </p:txBody>
      </p:sp>
      <p:sp>
        <p:nvSpPr>
          <p:cNvPr id="129" name="TextBox 128"/>
          <p:cNvSpPr txBox="1"/>
          <p:nvPr/>
        </p:nvSpPr>
        <p:spPr>
          <a:xfrm>
            <a:off x="6479636" y="4494895"/>
            <a:ext cx="329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-25000" dirty="0" smtClean="0"/>
              <a:t>.</a:t>
            </a:r>
            <a:endParaRPr lang="en-US" sz="1000" baseline="-25000" dirty="0"/>
          </a:p>
        </p:txBody>
      </p:sp>
      <p:sp>
        <p:nvSpPr>
          <p:cNvPr id="130" name="TextBox 129"/>
          <p:cNvSpPr txBox="1"/>
          <p:nvPr/>
        </p:nvSpPr>
        <p:spPr>
          <a:xfrm>
            <a:off x="6029586" y="4491572"/>
            <a:ext cx="329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-25000" dirty="0" smtClean="0"/>
              <a:t>. </a:t>
            </a:r>
            <a:endParaRPr lang="en-US" sz="1000" baseline="-25000" dirty="0"/>
          </a:p>
        </p:txBody>
      </p:sp>
      <p:sp>
        <p:nvSpPr>
          <p:cNvPr id="131" name="TextBox 130"/>
          <p:cNvSpPr txBox="1"/>
          <p:nvPr/>
        </p:nvSpPr>
        <p:spPr>
          <a:xfrm>
            <a:off x="5080677" y="4511017"/>
            <a:ext cx="376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-25000" dirty="0" smtClean="0"/>
              <a:t>M </a:t>
            </a:r>
            <a:endParaRPr lang="en-US" sz="1000" baseline="-25000" dirty="0"/>
          </a:p>
        </p:txBody>
      </p:sp>
      <p:sp>
        <p:nvSpPr>
          <p:cNvPr id="132" name="TextBox 131"/>
          <p:cNvSpPr txBox="1"/>
          <p:nvPr/>
        </p:nvSpPr>
        <p:spPr>
          <a:xfrm>
            <a:off x="5574136" y="4511017"/>
            <a:ext cx="3294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W</a:t>
            </a:r>
            <a:r>
              <a:rPr lang="en-US" sz="1000" baseline="-25000" dirty="0" smtClean="0"/>
              <a:t>. </a:t>
            </a:r>
            <a:endParaRPr lang="en-US" sz="1000" baseline="-25000" dirty="0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45360"/>
              </p:ext>
            </p:extLst>
          </p:nvPr>
        </p:nvGraphicFramePr>
        <p:xfrm>
          <a:off x="924947" y="5546279"/>
          <a:ext cx="3492535" cy="775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2" name="Equation" r:id="rId6" imgW="1524000" imgH="368300" progId="Equation.3">
                  <p:embed/>
                </p:oleObj>
              </mc:Choice>
              <mc:Fallback>
                <p:oleObj name="Equation" r:id="rId6" imgW="1524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4947" y="5546279"/>
                        <a:ext cx="3492535" cy="7758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Oval 69"/>
          <p:cNvSpPr/>
          <p:nvPr/>
        </p:nvSpPr>
        <p:spPr>
          <a:xfrm>
            <a:off x="4665952" y="4207220"/>
            <a:ext cx="3571143" cy="782475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8237095" y="4244568"/>
            <a:ext cx="6565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w?</a:t>
            </a:r>
            <a:endParaRPr lang="en-US" sz="2800" dirty="0"/>
          </a:p>
        </p:txBody>
      </p:sp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907108"/>
              </p:ext>
            </p:extLst>
          </p:nvPr>
        </p:nvGraphicFramePr>
        <p:xfrm>
          <a:off x="6708938" y="1249363"/>
          <a:ext cx="7858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3" name="Equation" r:id="rId8" imgW="533400" imgH="203200" progId="Equation.3">
                  <p:embed/>
                </p:oleObj>
              </mc:Choice>
              <mc:Fallback>
                <p:oleObj name="Equation" r:id="rId8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08938" y="1249363"/>
                        <a:ext cx="785812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5171437"/>
              </p:ext>
            </p:extLst>
          </p:nvPr>
        </p:nvGraphicFramePr>
        <p:xfrm>
          <a:off x="610769" y="2138853"/>
          <a:ext cx="314178" cy="37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4" name="Equation" r:id="rId10" imgW="165100" imgH="215900" progId="Equation.3">
                  <p:embed/>
                </p:oleObj>
              </mc:Choice>
              <mc:Fallback>
                <p:oleObj name="Equation" r:id="rId10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0769" y="2138853"/>
                        <a:ext cx="314178" cy="37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890164"/>
              </p:ext>
            </p:extLst>
          </p:nvPr>
        </p:nvGraphicFramePr>
        <p:xfrm>
          <a:off x="2027737" y="2898392"/>
          <a:ext cx="1402851" cy="49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75" name="Equation" r:id="rId12" imgW="533400" imgH="203200" progId="Equation.3">
                  <p:embed/>
                </p:oleObj>
              </mc:Choice>
              <mc:Fallback>
                <p:oleObj name="Equation" r:id="rId12" imgW="533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027737" y="2898392"/>
                        <a:ext cx="1402851" cy="491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812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509" y="-51122"/>
            <a:ext cx="8495312" cy="1371600"/>
          </a:xfrm>
        </p:spPr>
        <p:txBody>
          <a:bodyPr/>
          <a:lstStyle/>
          <a:p>
            <a:r>
              <a:rPr lang="en-US" dirty="0" smtClean="0"/>
              <a:t>Optimum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752600"/>
            <a:ext cx="8732196" cy="4973321"/>
          </a:xfrm>
        </p:spPr>
        <p:txBody>
          <a:bodyPr/>
          <a:lstStyle/>
          <a:p>
            <a:r>
              <a:rPr lang="en-US" sz="2200" dirty="0" smtClean="0">
                <a:latin typeface="Times New Roman"/>
                <a:cs typeface="Times New Roman"/>
              </a:rPr>
              <a:t>Assumptions:</a:t>
            </a:r>
            <a:r>
              <a:rPr lang="en-US" sz="2200" b="0" dirty="0" smtClean="0">
                <a:latin typeface="Times New Roman"/>
                <a:cs typeface="Times New Roman"/>
              </a:rPr>
              <a:t> Signal is uncorrelated with the the interferers and noise</a:t>
            </a:r>
          </a:p>
          <a:p>
            <a:endParaRPr lang="en-US" dirty="0" smtClean="0"/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r>
              <a:rPr lang="en-US" sz="2200" dirty="0" smtClean="0">
                <a:latin typeface="Times New Roman"/>
                <a:cs typeface="Times New Roman"/>
              </a:rPr>
              <a:t>Prediction risk minimization</a:t>
            </a:r>
            <a:endParaRPr lang="en-US" sz="2200" dirty="0">
              <a:latin typeface="Times New Roman"/>
              <a:cs typeface="Times New Roman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5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3367022"/>
              </p:ext>
            </p:extLst>
          </p:nvPr>
        </p:nvGraphicFramePr>
        <p:xfrm>
          <a:off x="891451" y="2376064"/>
          <a:ext cx="4022186" cy="618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35" name="Equation" r:id="rId4" imgW="1892300" imgH="317500" progId="Equation.3">
                  <p:embed/>
                </p:oleObj>
              </mc:Choice>
              <mc:Fallback>
                <p:oleObj name="Equation" r:id="rId4" imgW="1892300" imgH="317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1451" y="2376064"/>
                        <a:ext cx="4022186" cy="618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522274"/>
              </p:ext>
            </p:extLst>
          </p:nvPr>
        </p:nvGraphicFramePr>
        <p:xfrm>
          <a:off x="807193" y="3713992"/>
          <a:ext cx="5924553" cy="1896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36" name="Equation" r:id="rId6" imgW="2984500" imgH="1041400" progId="Equation.3">
                  <p:embed/>
                </p:oleObj>
              </mc:Choice>
              <mc:Fallback>
                <p:oleObj name="Equation" r:id="rId6" imgW="2984500" imgH="1041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7193" y="3713992"/>
                        <a:ext cx="5924553" cy="1896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5432" y="5766952"/>
            <a:ext cx="6154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Times New Roman"/>
                <a:cs typeface="Times New Roman"/>
              </a:rPr>
              <a:t>This is MVDR !</a:t>
            </a:r>
          </a:p>
          <a:p>
            <a:r>
              <a:rPr lang="en-US" sz="2200" b="1" dirty="0" smtClean="0">
                <a:latin typeface="Times New Roman"/>
                <a:cs typeface="Times New Roman"/>
              </a:rPr>
              <a:t>(Minimum </a:t>
            </a:r>
            <a:r>
              <a:rPr lang="en-US" sz="2200" b="1" dirty="0">
                <a:latin typeface="Times New Roman"/>
                <a:cs typeface="Times New Roman"/>
              </a:rPr>
              <a:t>variance </a:t>
            </a:r>
            <a:r>
              <a:rPr lang="en-US" sz="2200" b="1" dirty="0" err="1" smtClean="0">
                <a:latin typeface="Times New Roman"/>
                <a:cs typeface="Times New Roman"/>
              </a:rPr>
              <a:t>distortionless</a:t>
            </a:r>
            <a:r>
              <a:rPr lang="en-US" sz="2200" b="1" dirty="0" smtClean="0">
                <a:latin typeface="Times New Roman"/>
                <a:cs typeface="Times New Roman"/>
              </a:rPr>
              <a:t> (c=1) response)</a:t>
            </a:r>
            <a:endParaRPr lang="en-US" sz="2200" b="1" dirty="0">
              <a:latin typeface="Times New Roman"/>
              <a:cs typeface="Times New Roman"/>
            </a:endParaRP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499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380" y="-23231"/>
            <a:ext cx="8495312" cy="1371600"/>
          </a:xfrm>
        </p:spPr>
        <p:txBody>
          <a:bodyPr/>
          <a:lstStyle/>
          <a:p>
            <a:r>
              <a:rPr lang="en-US" dirty="0" smtClean="0"/>
              <a:t>DIAGONAL 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46" y="1320477"/>
            <a:ext cx="8799603" cy="540544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Times New Roman"/>
                <a:cs typeface="Times New Roman"/>
              </a:rPr>
              <a:t>MVDR in practice: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Sample covariance matrix: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ISSUE</a:t>
            </a:r>
            <a:r>
              <a:rPr lang="en-US" dirty="0" smtClean="0">
                <a:latin typeface="Times New Roman"/>
                <a:cs typeface="Times New Roman"/>
              </a:rPr>
              <a:t>: Array covariance matrix is rank-deficient </a:t>
            </a:r>
            <a:r>
              <a:rPr lang="en-US" dirty="0" smtClean="0">
                <a:latin typeface="Times New Roman"/>
                <a:cs typeface="Times New Roman"/>
                <a:sym typeface="Wingdings"/>
              </a:rPr>
              <a:t> diagonal loading</a:t>
            </a:r>
          </a:p>
          <a:p>
            <a:endParaRPr lang="en-US" dirty="0">
              <a:solidFill>
                <a:schemeClr val="tx2"/>
              </a:solidFill>
              <a:sym typeface="Wingdings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This corresponds to </a:t>
            </a:r>
            <a:r>
              <a:rPr lang="en-US" dirty="0" err="1" smtClean="0">
                <a:latin typeface="Times New Roman"/>
                <a:cs typeface="Times New Roman"/>
              </a:rPr>
              <a:t>Tikhonov</a:t>
            </a:r>
            <a:r>
              <a:rPr lang="en-US" dirty="0" smtClean="0">
                <a:latin typeface="Times New Roman"/>
                <a:cs typeface="Times New Roman"/>
              </a:rPr>
              <a:t> regularization: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6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362317"/>
              </p:ext>
            </p:extLst>
          </p:nvPr>
        </p:nvGraphicFramePr>
        <p:xfrm>
          <a:off x="5065396" y="2683897"/>
          <a:ext cx="3223130" cy="9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1" name="Equation" r:id="rId4" imgW="1473200" imgH="457200" progId="Equation.3">
                  <p:embed/>
                </p:oleObj>
              </mc:Choice>
              <mc:Fallback>
                <p:oleObj name="Equation" r:id="rId4" imgW="1473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5396" y="2683897"/>
                        <a:ext cx="3223130" cy="9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528936"/>
              </p:ext>
            </p:extLst>
          </p:nvPr>
        </p:nvGraphicFramePr>
        <p:xfrm>
          <a:off x="1097440" y="5806158"/>
          <a:ext cx="4562261" cy="869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2" name="Equation" r:id="rId6" imgW="1930400" imgH="368300" progId="Equation.3">
                  <p:embed/>
                </p:oleObj>
              </mc:Choice>
              <mc:Fallback>
                <p:oleObj name="Equation" r:id="rId6" imgW="1930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7440" y="5806158"/>
                        <a:ext cx="4562261" cy="869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40828"/>
              </p:ext>
            </p:extLst>
          </p:nvPr>
        </p:nvGraphicFramePr>
        <p:xfrm>
          <a:off x="3405409" y="2836896"/>
          <a:ext cx="1219556" cy="475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3" name="Equation" r:id="rId8" imgW="508000" imgH="215900" progId="Equation.3">
                  <p:embed/>
                </p:oleObj>
              </mc:Choice>
              <mc:Fallback>
                <p:oleObj name="Equation" r:id="rId8" imgW="508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05409" y="2836896"/>
                        <a:ext cx="1219556" cy="475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428019"/>
              </p:ext>
            </p:extLst>
          </p:nvPr>
        </p:nvGraphicFramePr>
        <p:xfrm>
          <a:off x="2367328" y="1644274"/>
          <a:ext cx="6089988" cy="694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4" name="Equation" r:id="rId10" imgW="2895600" imgH="330200" progId="Equation.3">
                  <p:embed/>
                </p:oleObj>
              </mc:Choice>
              <mc:Fallback>
                <p:oleObj name="Equation" r:id="rId10" imgW="28956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67328" y="1644274"/>
                        <a:ext cx="6089988" cy="6949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51882"/>
              </p:ext>
            </p:extLst>
          </p:nvPr>
        </p:nvGraphicFramePr>
        <p:xfrm>
          <a:off x="3402059" y="2394863"/>
          <a:ext cx="1557654" cy="51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5" name="Equation" r:id="rId12" imgW="774700" imgH="279400" progId="Equation.3">
                  <p:embed/>
                </p:oleObj>
              </mc:Choice>
              <mc:Fallback>
                <p:oleObj name="Equation" r:id="rId12" imgW="7747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02059" y="2394863"/>
                        <a:ext cx="1557654" cy="515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38520"/>
              </p:ext>
            </p:extLst>
          </p:nvPr>
        </p:nvGraphicFramePr>
        <p:xfrm>
          <a:off x="1269897" y="4460037"/>
          <a:ext cx="6426440" cy="63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16" name="Equation" r:id="rId14" imgW="3365500" imgH="330200" progId="Equation.3">
                  <p:embed/>
                </p:oleObj>
              </mc:Choice>
              <mc:Fallback>
                <p:oleObj name="Equation" r:id="rId14" imgW="33655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69897" y="4460037"/>
                        <a:ext cx="6426440" cy="633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5753781" y="59472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Unique solution !</a:t>
            </a:r>
            <a:endParaRPr lang="en-US" sz="2000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4053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638"/>
            <a:ext cx="6167120" cy="1371600"/>
          </a:xfrm>
        </p:spPr>
        <p:txBody>
          <a:bodyPr/>
          <a:lstStyle/>
          <a:p>
            <a:r>
              <a:rPr lang="en-US" dirty="0" smtClean="0"/>
              <a:t>Prior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8700"/>
            <a:ext cx="8245475" cy="4373563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b="0" dirty="0">
                <a:latin typeface="Times New Roman"/>
                <a:cs typeface="Times New Roman"/>
              </a:rPr>
              <a:t>H. Cox, R. M. </a:t>
            </a:r>
            <a:r>
              <a:rPr lang="en-US" b="0" dirty="0" err="1">
                <a:latin typeface="Times New Roman"/>
                <a:cs typeface="Times New Roman"/>
              </a:rPr>
              <a:t>Zeskind</a:t>
            </a:r>
            <a:r>
              <a:rPr lang="en-US" b="0" dirty="0">
                <a:latin typeface="Times New Roman"/>
                <a:cs typeface="Times New Roman"/>
              </a:rPr>
              <a:t>, and M. H. Owen, “Robust adaptive </a:t>
            </a:r>
            <a:r>
              <a:rPr lang="en-US" b="0" dirty="0" err="1">
                <a:latin typeface="Times New Roman"/>
                <a:cs typeface="Times New Roman"/>
              </a:rPr>
              <a:t>beamforming</a:t>
            </a:r>
            <a:r>
              <a:rPr lang="en-US" b="0" dirty="0">
                <a:latin typeface="Times New Roman"/>
                <a:cs typeface="Times New Roman"/>
              </a:rPr>
              <a:t>” IEEE Transactions on Acoustic, Speech, and Signal Processing, vol. 35, 1987.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i="1" dirty="0">
                <a:latin typeface="Times New Roman"/>
                <a:cs typeface="Times New Roman"/>
              </a:rPr>
              <a:t>Diagonal </a:t>
            </a:r>
            <a:r>
              <a:rPr lang="en-US" i="1" dirty="0" smtClean="0">
                <a:latin typeface="Times New Roman"/>
                <a:cs typeface="Times New Roman"/>
              </a:rPr>
              <a:t>Loading</a:t>
            </a:r>
            <a:endParaRPr lang="en-US" i="1" dirty="0">
              <a:latin typeface="Times New Roman"/>
              <a:cs typeface="Times New Roman"/>
            </a:endParaRPr>
          </a:p>
          <a:p>
            <a:r>
              <a:rPr lang="en-US" b="0" dirty="0" smtClean="0">
                <a:latin typeface="Times New Roman"/>
                <a:cs typeface="Times New Roman"/>
              </a:rPr>
              <a:t>				…</a:t>
            </a:r>
          </a:p>
          <a:p>
            <a:pPr marL="342900" indent="-342900">
              <a:buFont typeface="Wingdings" charset="2"/>
              <a:buChar char="Ø"/>
            </a:pPr>
            <a:r>
              <a:rPr lang="en-US" b="0" dirty="0" smtClean="0">
                <a:latin typeface="Times New Roman"/>
                <a:cs typeface="Times New Roman"/>
              </a:rPr>
              <a:t>S</a:t>
            </a:r>
            <a:r>
              <a:rPr lang="en-US" b="0" dirty="0">
                <a:latin typeface="Times New Roman"/>
                <a:cs typeface="Times New Roman"/>
              </a:rPr>
              <a:t>. A. </a:t>
            </a:r>
            <a:r>
              <a:rPr lang="en-US" b="0" dirty="0" err="1">
                <a:latin typeface="Times New Roman"/>
                <a:cs typeface="Times New Roman"/>
              </a:rPr>
              <a:t>Vorobyov</a:t>
            </a:r>
            <a:r>
              <a:rPr lang="en-US" b="0" dirty="0">
                <a:latin typeface="Times New Roman"/>
                <a:cs typeface="Times New Roman"/>
              </a:rPr>
              <a:t>, “Principles of minimum variance robust adaptive </a:t>
            </a:r>
            <a:r>
              <a:rPr lang="en-US" b="0" dirty="0" err="1">
                <a:latin typeface="Times New Roman"/>
                <a:cs typeface="Times New Roman"/>
              </a:rPr>
              <a:t>beamforming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smtClean="0">
                <a:latin typeface="Times New Roman"/>
                <a:cs typeface="Times New Roman"/>
              </a:rPr>
              <a:t>design” </a:t>
            </a:r>
            <a:r>
              <a:rPr lang="en-US" b="0" dirty="0">
                <a:latin typeface="Times New Roman"/>
                <a:cs typeface="Times New Roman"/>
              </a:rPr>
              <a:t>Signal Processing, Special Issue: Advances in Sensor Array Processing, 2013</a:t>
            </a:r>
            <a:r>
              <a:rPr lang="en-US" b="0" dirty="0" smtClean="0">
                <a:latin typeface="Times New Roman"/>
                <a:cs typeface="Times New Roman"/>
              </a:rPr>
              <a:t>.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i="1" dirty="0" smtClean="0">
                <a:latin typeface="Times New Roman"/>
                <a:cs typeface="Times New Roman"/>
              </a:rPr>
              <a:t>Eigen-space projection 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i="1" dirty="0" smtClean="0">
                <a:latin typeface="Times New Roman"/>
                <a:cs typeface="Times New Roman"/>
              </a:rPr>
              <a:t>Worst case optimization over an uncertainty bound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b="0" i="1" dirty="0" smtClean="0">
                <a:latin typeface="Times New Roman"/>
                <a:cs typeface="Times New Roman"/>
              </a:rPr>
              <a:t>Iterative refinement using sequential quadratic programming</a:t>
            </a:r>
          </a:p>
          <a:p>
            <a:pPr marL="342900" indent="-342900">
              <a:buFont typeface="Wingdings" charset="2"/>
              <a:buChar char="Ø"/>
            </a:pPr>
            <a:endParaRPr lang="en-US" sz="600" b="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endParaRPr lang="en-US" sz="600" b="0" dirty="0" smtClean="0">
              <a:latin typeface="Times New Roman"/>
              <a:cs typeface="Times New Roman"/>
            </a:endParaRPr>
          </a:p>
          <a:p>
            <a:pPr marL="342900" indent="-342900">
              <a:buFont typeface="Wingdings" charset="2"/>
              <a:buChar char="Ø"/>
            </a:pPr>
            <a:endParaRPr lang="en-US" sz="600" b="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0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85" y="-135948"/>
            <a:ext cx="9067800" cy="1371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New regularization:</a:t>
            </a:r>
            <a:br>
              <a:rPr lang="en-US" sz="2800" dirty="0" smtClean="0"/>
            </a:br>
            <a:r>
              <a:rPr lang="en-US" sz="2800" dirty="0" smtClean="0"/>
              <a:t>Manifold </a:t>
            </a:r>
            <a:r>
              <a:rPr lang="en-US" sz="2800" dirty="0" smtClean="0"/>
              <a:t>sparsity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229" y="2298650"/>
            <a:ext cx="2574120" cy="549011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 smtClean="0">
                <a:latin typeface="Times New Roman"/>
                <a:cs typeface="Times New Roman"/>
              </a:rPr>
              <a:t>A heuristic justification: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sz="1800" dirty="0" smtClean="0">
              <a:latin typeface="Times New Roman"/>
              <a:cs typeface="Times New Roman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8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076953"/>
              </p:ext>
            </p:extLst>
          </p:nvPr>
        </p:nvGraphicFramePr>
        <p:xfrm>
          <a:off x="233229" y="2673585"/>
          <a:ext cx="4279681" cy="2465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5" name="Equation" r:id="rId4" imgW="3073400" imgH="1993900" progId="Equation.3">
                  <p:embed/>
                </p:oleObj>
              </mc:Choice>
              <mc:Fallback>
                <p:oleObj name="Equation" r:id="rId4" imgW="3073400" imgH="199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3229" y="2673585"/>
                        <a:ext cx="4279681" cy="24654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57411"/>
              </p:ext>
            </p:extLst>
          </p:nvPr>
        </p:nvGraphicFramePr>
        <p:xfrm>
          <a:off x="2947988" y="5925451"/>
          <a:ext cx="1905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6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7988" y="5925451"/>
                        <a:ext cx="190500" cy="252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143218"/>
              </p:ext>
            </p:extLst>
          </p:nvPr>
        </p:nvGraphicFramePr>
        <p:xfrm>
          <a:off x="1493501" y="5443696"/>
          <a:ext cx="2285685" cy="3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7" name="Equation" r:id="rId8" imgW="1625600" imgH="279400" progId="Equation.3">
                  <p:embed/>
                </p:oleObj>
              </mc:Choice>
              <mc:Fallback>
                <p:oleObj name="Equation" r:id="rId8" imgW="16256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93501" y="5443696"/>
                        <a:ext cx="2285685" cy="35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25367"/>
              </p:ext>
            </p:extLst>
          </p:nvPr>
        </p:nvGraphicFramePr>
        <p:xfrm>
          <a:off x="4814087" y="1425486"/>
          <a:ext cx="2053717" cy="80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8" name="Equation" r:id="rId10" imgW="965200" imgH="457200" progId="Equation.3">
                  <p:embed/>
                </p:oleObj>
              </mc:Choice>
              <mc:Fallback>
                <p:oleObj name="Equation" r:id="rId10" imgW="965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4087" y="1425486"/>
                        <a:ext cx="2053717" cy="807322"/>
                      </a:xfrm>
                      <a:prstGeom prst="rect">
                        <a:avLst/>
                      </a:prstGeom>
                      <a:ln w="57150" cmpd="sng">
                        <a:solidFill>
                          <a:srgbClr val="D128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855472"/>
              </p:ext>
            </p:extLst>
          </p:nvPr>
        </p:nvGraphicFramePr>
        <p:xfrm>
          <a:off x="4775016" y="2673585"/>
          <a:ext cx="3494967" cy="1981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9" name="Equation" r:id="rId12" imgW="2578100" imgH="1562100" progId="Equation.3">
                  <p:embed/>
                </p:oleObj>
              </mc:Choice>
              <mc:Fallback>
                <p:oleObj name="Equation" r:id="rId12" imgW="2578100" imgH="156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775016" y="2673585"/>
                        <a:ext cx="3494967" cy="1981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91022" y="4826675"/>
            <a:ext cx="470874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I</a:t>
            </a:r>
            <a:r>
              <a:rPr lang="en-US" dirty="0" smtClean="0">
                <a:latin typeface="Times New Roman"/>
                <a:cs typeface="Times New Roman"/>
              </a:rPr>
              <a:t>f interferer angles are random, </a:t>
            </a:r>
          </a:p>
          <a:p>
            <a:r>
              <a:rPr lang="en-US" dirty="0">
                <a:latin typeface="Times New Roman"/>
                <a:cs typeface="Times New Roman"/>
              </a:rPr>
              <a:t>o</a:t>
            </a:r>
            <a:r>
              <a:rPr lang="en-US" dirty="0" smtClean="0">
                <a:latin typeface="Times New Roman"/>
                <a:cs typeface="Times New Roman"/>
              </a:rPr>
              <a:t>ptimum weights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lies in </a:t>
            </a:r>
            <a:r>
              <a:rPr lang="en-US" i="1" dirty="0" smtClean="0">
                <a:latin typeface="Times New Roman"/>
                <a:cs typeface="Times New Roman"/>
              </a:rPr>
              <a:t>S=M-K+1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</a:p>
          <a:p>
            <a:r>
              <a:rPr lang="en-US" dirty="0">
                <a:latin typeface="Times New Roman"/>
                <a:cs typeface="Times New Roman"/>
              </a:rPr>
              <a:t>dimensional </a:t>
            </a:r>
            <a:r>
              <a:rPr lang="en-US" dirty="0" smtClean="0">
                <a:latin typeface="Times New Roman"/>
                <a:cs typeface="Times New Roman"/>
              </a:rPr>
              <a:t>subspace</a:t>
            </a:r>
            <a:r>
              <a:rPr lang="en-US" dirty="0">
                <a:latin typeface="Times New Roman"/>
                <a:cs typeface="Times New Roman"/>
              </a:rPr>
              <a:t>.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Hence this set of equations has a solution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when K+1</a:t>
            </a:r>
            <a:r>
              <a:rPr lang="en-US" i="1" dirty="0" smtClean="0">
                <a:latin typeface="Times New Roman"/>
                <a:cs typeface="Times New Roman"/>
              </a:rPr>
              <a:t>≤M-K+1 i.e. </a:t>
            </a:r>
            <a:r>
              <a:rPr lang="en-US" dirty="0" smtClean="0">
                <a:latin typeface="Times New Roman"/>
                <a:cs typeface="Times New Roman"/>
              </a:rPr>
              <a:t>when </a:t>
            </a:r>
            <a:r>
              <a:rPr lang="en-US" i="1" dirty="0" smtClean="0">
                <a:latin typeface="Times New Roman"/>
                <a:cs typeface="Times New Roman"/>
              </a:rPr>
              <a:t>K≤M/2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6352" y="5415679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Therefore if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081" y="5686385"/>
            <a:ext cx="3767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then error is minimized. </a:t>
            </a:r>
            <a:r>
              <a:rPr lang="en-US" dirty="0" smtClean="0">
                <a:latin typeface="Times New Roman"/>
                <a:cs typeface="Times New Roman"/>
              </a:rPr>
              <a:t>Plugging </a:t>
            </a:r>
            <a:r>
              <a:rPr lang="en-US" dirty="0" smtClean="0">
                <a:latin typeface="Times New Roman"/>
                <a:cs typeface="Times New Roman"/>
              </a:rPr>
              <a:t>in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 S</a:t>
            </a:r>
            <a:r>
              <a:rPr lang="en-US" dirty="0">
                <a:latin typeface="Times New Roman"/>
                <a:cs typeface="Times New Roman"/>
              </a:rPr>
              <a:t>-sparse linear </a:t>
            </a:r>
            <a:r>
              <a:rPr lang="en-US" dirty="0" smtClean="0">
                <a:latin typeface="Times New Roman"/>
                <a:cs typeface="Times New Roman"/>
              </a:rPr>
              <a:t>combination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above,</a:t>
            </a:r>
          </a:p>
          <a:p>
            <a:r>
              <a:rPr lang="en-US" dirty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e have </a:t>
            </a:r>
            <a:r>
              <a:rPr lang="en-US" dirty="0">
                <a:latin typeface="Times New Roman"/>
                <a:cs typeface="Times New Roman"/>
              </a:rPr>
              <a:t>the following linear system: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400" y="4158796"/>
            <a:ext cx="203200" cy="228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400" y="4158796"/>
            <a:ext cx="203200" cy="228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70400" y="4158796"/>
            <a:ext cx="203200" cy="22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656" y="1425486"/>
            <a:ext cx="4197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We claim that the optimum weights accept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an S-sparse linear sum of manifold vectors: </a:t>
            </a:r>
          </a:p>
        </p:txBody>
      </p:sp>
    </p:spTree>
    <p:extLst>
      <p:ext uri="{BB962C8B-B14F-4D97-AF65-F5344CB8AC3E}">
        <p14:creationId xmlns:p14="http://schemas.microsoft.com/office/powerpoint/2010/main" val="3169819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92" y="-62462"/>
            <a:ext cx="9067800" cy="1371600"/>
          </a:xfrm>
        </p:spPr>
        <p:txBody>
          <a:bodyPr/>
          <a:lstStyle/>
          <a:p>
            <a:r>
              <a:rPr lang="en-US" dirty="0" smtClean="0"/>
              <a:t>ATOMIC NORM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" y="1752600"/>
            <a:ext cx="6487318" cy="980919"/>
          </a:xfrm>
        </p:spPr>
        <p:txBody>
          <a:bodyPr>
            <a:normAutofit/>
          </a:bodyPr>
          <a:lstStyle/>
          <a:p>
            <a:r>
              <a:rPr lang="en-US" b="0" dirty="0" smtClean="0">
                <a:latin typeface="Times New Roman"/>
                <a:cs typeface="Times New Roman"/>
              </a:rPr>
              <a:t>To enforce a sparse linear combination of manifold vectors,</a:t>
            </a:r>
          </a:p>
          <a:p>
            <a:r>
              <a:rPr lang="en-US" b="0" dirty="0" smtClean="0">
                <a:latin typeface="Times New Roman"/>
                <a:cs typeface="Times New Roman"/>
              </a:rPr>
              <a:t>we introduce the following norm: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53891-B8DD-C140-A7DA-6D87A6A969CB}" type="slidenum">
              <a:rPr lang="en-US" smtClean="0"/>
              <a:t>9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752568" y="20694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945007"/>
              </p:ext>
            </p:extLst>
          </p:nvPr>
        </p:nvGraphicFramePr>
        <p:xfrm>
          <a:off x="782169" y="3123578"/>
          <a:ext cx="458470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7" name="Equation" r:id="rId4" imgW="2451100" imgH="876300" progId="Equation.3">
                  <p:embed/>
                </p:oleObj>
              </mc:Choice>
              <mc:Fallback>
                <p:oleObj name="Equation" r:id="rId4" imgW="2451100" imgH="876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2169" y="3123578"/>
                        <a:ext cx="4584700" cy="143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28918"/>
              </p:ext>
            </p:extLst>
          </p:nvPr>
        </p:nvGraphicFramePr>
        <p:xfrm>
          <a:off x="1068698" y="5502031"/>
          <a:ext cx="2616758" cy="48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8" name="Equation" r:id="rId6" imgW="1333500" imgH="266700" progId="Equation.3">
                  <p:embed/>
                </p:oleObj>
              </mc:Choice>
              <mc:Fallback>
                <p:oleObj name="Equation" r:id="rId6" imgW="1333500" imgH="266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8698" y="5502031"/>
                        <a:ext cx="2616758" cy="480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10897" y="4855700"/>
            <a:ext cx="507078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where </a:t>
            </a:r>
            <a:r>
              <a:rPr lang="en-US" sz="2000" i="1" dirty="0" smtClean="0">
                <a:latin typeface="Times New Roman"/>
                <a:cs typeface="Times New Roman"/>
              </a:rPr>
              <a:t>A</a:t>
            </a:r>
            <a:r>
              <a:rPr lang="en-US" sz="2000" dirty="0" smtClean="0">
                <a:latin typeface="Times New Roman"/>
                <a:cs typeface="Times New Roman"/>
              </a:rPr>
              <a:t> is the infinite set of manifold vectors :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7500" y="3327400"/>
            <a:ext cx="876300" cy="203200"/>
          </a:xfrm>
          <a:prstGeom prst="rect">
            <a:avLst/>
          </a:prstGeom>
        </p:spPr>
      </p:pic>
      <p:pic>
        <p:nvPicPr>
          <p:cNvPr id="8" name="Picture 7" descr="AtomicGauge-01-eps-converted-to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04" y="1153647"/>
            <a:ext cx="2616200" cy="2616200"/>
          </a:xfrm>
          <a:prstGeom prst="rect">
            <a:avLst/>
          </a:prstGeom>
        </p:spPr>
      </p:pic>
      <p:pic>
        <p:nvPicPr>
          <p:cNvPr id="10" name="Picture 9" descr="AtomicGauge-02-eps-converted-to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73" y="3645261"/>
            <a:ext cx="2616200" cy="2616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80118" y="5520955"/>
            <a:ext cx="1255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>
                <a:solidFill>
                  <a:schemeClr val="tx2"/>
                </a:solidFill>
                <a:latin typeface="Times New Roman"/>
                <a:cs typeface="Times New Roman"/>
              </a:rPr>
              <a:t>grid-free </a:t>
            </a:r>
            <a:r>
              <a:rPr lang="en-US" sz="2000" i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813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16937</TotalTime>
  <Words>817</Words>
  <Application>Microsoft Macintosh PowerPoint</Application>
  <PresentationFormat>On-screen Show (4:3)</PresentationFormat>
  <Paragraphs>227</Paragraphs>
  <Slides>16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Essential</vt:lpstr>
      <vt:lpstr>Equation</vt:lpstr>
      <vt:lpstr>Manifold Sparse Beamforming</vt:lpstr>
      <vt:lpstr>outline</vt:lpstr>
      <vt:lpstr>Acquisition model </vt:lpstr>
      <vt:lpstr>Spatial filtering</vt:lpstr>
      <vt:lpstr>Optimum weights</vt:lpstr>
      <vt:lpstr>DIAGONAL LOADING</vt:lpstr>
      <vt:lpstr>Prior art</vt:lpstr>
      <vt:lpstr>A New regularization: Manifold sparsity</vt:lpstr>
      <vt:lpstr>ATOMIC NORM  </vt:lpstr>
      <vt:lpstr>atomic norm when atoms are sinusoids </vt:lpstr>
      <vt:lpstr>Manifold sparse beamforming</vt:lpstr>
      <vt:lpstr>NUMERICAL EXPERIMENTS</vt:lpstr>
      <vt:lpstr>SIMULATION procedure</vt:lpstr>
      <vt:lpstr>Numerical Results</vt:lpstr>
      <vt:lpstr>conclusions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Hello</dc:creator>
  <cp:lastModifiedBy>Volkan Cevher</cp:lastModifiedBy>
  <cp:revision>712</cp:revision>
  <dcterms:created xsi:type="dcterms:W3CDTF">2013-06-23T10:56:26Z</dcterms:created>
  <dcterms:modified xsi:type="dcterms:W3CDTF">2013-12-16T20:35:34Z</dcterms:modified>
</cp:coreProperties>
</file>