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3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4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9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3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44.xml" ContentType="application/vnd.openxmlformats-officedocument.presentationml.tags+xml"/>
  <Override PartName="/ppt/notesSlides/notesSlide26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7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28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31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32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33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34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35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36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39.xml" ContentType="application/vnd.openxmlformats-officedocument.presentationml.notesSlide+xml"/>
  <Override PartName="/ppt/tags/tag20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202.xml" ContentType="application/vnd.openxmlformats-officedocument.presentationml.tags+xml"/>
  <Override PartName="/ppt/notesSlides/notesSlide42.xml" ContentType="application/vnd.openxmlformats-officedocument.presentationml.notesSlide+xml"/>
  <Override PartName="/ppt/tags/tag203.xml" ContentType="application/vnd.openxmlformats-officedocument.presentationml.tags+xml"/>
  <Override PartName="/ppt/notesSlides/notesSlide43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47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48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24" r:id="rId5"/>
  </p:sldMasterIdLst>
  <p:notesMasterIdLst>
    <p:notesMasterId r:id="rId61"/>
  </p:notesMasterIdLst>
  <p:sldIdLst>
    <p:sldId id="332" r:id="rId6"/>
    <p:sldId id="278" r:id="rId7"/>
    <p:sldId id="279" r:id="rId8"/>
    <p:sldId id="280" r:id="rId9"/>
    <p:sldId id="285" r:id="rId10"/>
    <p:sldId id="283" r:id="rId11"/>
    <p:sldId id="289" r:id="rId12"/>
    <p:sldId id="314" r:id="rId13"/>
    <p:sldId id="287" r:id="rId14"/>
    <p:sldId id="313" r:id="rId15"/>
    <p:sldId id="291" r:id="rId16"/>
    <p:sldId id="331" r:id="rId17"/>
    <p:sldId id="315" r:id="rId18"/>
    <p:sldId id="281" r:id="rId19"/>
    <p:sldId id="282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94" r:id="rId29"/>
    <p:sldId id="265" r:id="rId30"/>
    <p:sldId id="266" r:id="rId31"/>
    <p:sldId id="296" r:id="rId32"/>
    <p:sldId id="329" r:id="rId33"/>
    <p:sldId id="297" r:id="rId34"/>
    <p:sldId id="298" r:id="rId35"/>
    <p:sldId id="295" r:id="rId36"/>
    <p:sldId id="267" r:id="rId37"/>
    <p:sldId id="268" r:id="rId38"/>
    <p:sldId id="270" r:id="rId39"/>
    <p:sldId id="309" r:id="rId40"/>
    <p:sldId id="271" r:id="rId41"/>
    <p:sldId id="272" r:id="rId42"/>
    <p:sldId id="273" r:id="rId43"/>
    <p:sldId id="274" r:id="rId44"/>
    <p:sldId id="299" r:id="rId45"/>
    <p:sldId id="276" r:id="rId46"/>
    <p:sldId id="327" r:id="rId47"/>
    <p:sldId id="307" r:id="rId48"/>
    <p:sldId id="317" r:id="rId49"/>
    <p:sldId id="318" r:id="rId50"/>
    <p:sldId id="320" r:id="rId51"/>
    <p:sldId id="319" r:id="rId52"/>
    <p:sldId id="322" r:id="rId53"/>
    <p:sldId id="323" r:id="rId54"/>
    <p:sldId id="325" r:id="rId55"/>
    <p:sldId id="326" r:id="rId56"/>
    <p:sldId id="301" r:id="rId57"/>
    <p:sldId id="306" r:id="rId58"/>
    <p:sldId id="333" r:id="rId59"/>
    <p:sldId id="330" r:id="rId60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94167" autoAdjust="0"/>
  </p:normalViewPr>
  <p:slideViewPr>
    <p:cSldViewPr>
      <p:cViewPr varScale="1">
        <p:scale>
          <a:sx n="101" d="100"/>
          <a:sy n="101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tags" Target="tags/tag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A8DEF-269C-4877-A56B-31BD891EF5E8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17052-C2FB-4490-9516-1A95A8D64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7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814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318F-B594-4FE5-8A98-F3BD2F7F3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881BD-67DA-473E-B3E7-B283FE5F8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F1729-17FA-401D-A7C1-0EBBB2243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ED1E-6500-433E-99A9-5E217416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E0F6-F25B-48CB-8120-4635EF0F6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41D5F-1940-4B8C-9CE7-92D915800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81B2-DAD1-42E8-BAD5-2DFE399DD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714B0-4C62-4C6C-B3C9-28540E421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9B937-0E16-4ACB-B255-51CD86DB3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7E05-7B72-402C-84A8-F8B23D315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FE70-8AB6-4850-97B1-B6C0C165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B1A4-F4E4-452E-A703-36B4C6F0E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CC1C0-DFC2-493E-90F6-2E314E9EF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49AA3-5A39-4B75-8D88-C4ADD561F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3EA70-85F6-4335-B592-93FF472A5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E2C5F-D667-4255-8E14-F357BB417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5B109-6D65-4BB3-A9A5-3289C3B6F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2C7F-C1AF-476F-B8EF-35A0FC61F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2D96-BC35-41BC-8D80-364744DBA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BE43-E8FE-407C-8A6C-F7D4A32E8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5011-7B80-4614-9DDD-1C085E13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6736-17FC-4F58-9738-9951D6873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B53F3-E56E-42B5-8A57-23245EFEA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72268-FA52-4742-BA49-AB5D53E8A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8C7B-1204-4703-BF5B-9D3FB3816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9AAB-75A6-4FE1-AAF4-8788A5459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AE321-8797-45DF-8CB6-FA8091B51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C9C5-003A-4ADA-A98A-ECAA3BC80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F8795-7516-45C0-AFCD-B7C5ACE6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DD6F7-6E16-4B42-99ED-55AC6390D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1FB4-7B2F-4BBD-98E8-1B40ACBB8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594B4-0E8E-47F5-94D6-E224D9D9F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A7D6-07D3-476C-9466-4684AB4D3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1BF90-183F-45DA-9E0C-B995DF9C2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4F73B-CF34-4F2D-B615-EA50002A7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DA83-9AAB-45AB-AF5E-2C8E93F07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28591-B656-4CBF-B615-E04FE2F85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4C18-58F1-4196-BC5F-04D554EF3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A0641-4F61-4190-A4D7-DAC512ADD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A3F8-5CD5-440E-87D2-BEEBE3427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0F81-1CEE-4BC8-B0D8-0121F036C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0281C-7777-4525-A599-7138F9DE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E8384-E218-4CB5-902B-11BF6DD9C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12E1D-869C-4A5E-83E5-A0FA83EB2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FE0A3-6AEE-42D3-9A38-1E3E74DFD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0681B-2079-4B61-90C7-944DBC552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B16E-4D40-4477-91F7-35CF4EF5F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4136-4121-4F66-9E60-72889412C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50405-E3F6-4459-9EB9-0465629EE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0F06-C318-4448-BB9E-7B3764510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17B8-6B71-46D1-AB9C-06AD9862D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7FAF-13A1-438A-8D3A-B21A46937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7A92-7CFD-4053-8DD0-643CBC696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440DE-1EBD-4F8B-B678-B8EDB6DFD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9A14-6929-40D5-93EB-3481D57A6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97104-B5FE-4598-ADEE-1E5726FA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7B38B-5135-4B47-8D05-4BE9B71AC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1DB0-239F-4003-A95E-ECD49AC8E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D1C1-4977-4EEC-8035-ED1A83F78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343E5-E966-462E-82A1-D232D85628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F90BD9-F8CC-49CD-9EC5-6BEF9056E6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00A5FE-56CE-4710-A242-18B3AAED80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98DFA-9756-442C-A812-77DCA4CF1D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CE6540-1A45-4682-944C-053E132B48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20" Type="http://schemas.openxmlformats.org/officeDocument/2006/relationships/image" Target="../media/image34.png"/><Relationship Id="rId21" Type="http://schemas.openxmlformats.org/officeDocument/2006/relationships/image" Target="../media/image46.png"/><Relationship Id="rId10" Type="http://schemas.openxmlformats.org/officeDocument/2006/relationships/notesSlide" Target="../notesSlides/notesSlide10.xml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5.png"/><Relationship Id="rId14" Type="http://schemas.openxmlformats.org/officeDocument/2006/relationships/image" Target="../media/image44.png"/><Relationship Id="rId15" Type="http://schemas.openxmlformats.org/officeDocument/2006/relationships/image" Target="../media/image36.png"/><Relationship Id="rId16" Type="http://schemas.openxmlformats.org/officeDocument/2006/relationships/image" Target="../media/image17.png"/><Relationship Id="rId17" Type="http://schemas.openxmlformats.org/officeDocument/2006/relationships/image" Target="../media/image39.png"/><Relationship Id="rId18" Type="http://schemas.openxmlformats.org/officeDocument/2006/relationships/image" Target="../media/image45.png"/><Relationship Id="rId19" Type="http://schemas.openxmlformats.org/officeDocument/2006/relationships/image" Target="../media/image33.png"/><Relationship Id="rId1" Type="http://schemas.openxmlformats.org/officeDocument/2006/relationships/tags" Target="../tags/tag56.xml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tags" Target="../tags/tag61.xml"/><Relationship Id="rId7" Type="http://schemas.openxmlformats.org/officeDocument/2006/relationships/tags" Target="../tags/tag62.xml"/><Relationship Id="rId8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20" Type="http://schemas.openxmlformats.org/officeDocument/2006/relationships/image" Target="../media/image54.png"/><Relationship Id="rId10" Type="http://schemas.openxmlformats.org/officeDocument/2006/relationships/slideLayout" Target="../slideLayouts/slideLayout26.xml"/><Relationship Id="rId11" Type="http://schemas.openxmlformats.org/officeDocument/2006/relationships/notesSlide" Target="../notesSlides/notesSlide11.xml"/><Relationship Id="rId12" Type="http://schemas.openxmlformats.org/officeDocument/2006/relationships/image" Target="../media/image47.png"/><Relationship Id="rId13" Type="http://schemas.openxmlformats.org/officeDocument/2006/relationships/image" Target="../media/image33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1" Type="http://schemas.openxmlformats.org/officeDocument/2006/relationships/tags" Target="../tags/tag64.xml"/><Relationship Id="rId2" Type="http://schemas.openxmlformats.org/officeDocument/2006/relationships/tags" Target="../tags/tag65.xml"/><Relationship Id="rId3" Type="http://schemas.openxmlformats.org/officeDocument/2006/relationships/tags" Target="../tags/tag66.xml"/><Relationship Id="rId4" Type="http://schemas.openxmlformats.org/officeDocument/2006/relationships/tags" Target="../tags/tag67.xml"/><Relationship Id="rId5" Type="http://schemas.openxmlformats.org/officeDocument/2006/relationships/tags" Target="../tags/tag68.xml"/><Relationship Id="rId6" Type="http://schemas.openxmlformats.org/officeDocument/2006/relationships/tags" Target="../tags/tag69.xml"/><Relationship Id="rId7" Type="http://schemas.openxmlformats.org/officeDocument/2006/relationships/tags" Target="../tags/tag70.xml"/><Relationship Id="rId8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20" Type="http://schemas.openxmlformats.org/officeDocument/2006/relationships/image" Target="../media/image54.png"/><Relationship Id="rId21" Type="http://schemas.openxmlformats.org/officeDocument/2006/relationships/image" Target="../media/image55.jpeg"/><Relationship Id="rId22" Type="http://schemas.openxmlformats.org/officeDocument/2006/relationships/image" Target="../media/image56.jpeg"/><Relationship Id="rId23" Type="http://schemas.openxmlformats.org/officeDocument/2006/relationships/hyperlink" Target="http://upload.wikimedia.org/wikipedia/en/d/d6/GertrudeStein.JPG" TargetMode="External"/><Relationship Id="rId24" Type="http://schemas.openxmlformats.org/officeDocument/2006/relationships/image" Target="../media/image57.jpeg"/><Relationship Id="rId25" Type="http://schemas.openxmlformats.org/officeDocument/2006/relationships/hyperlink" Target="http://upload.wikimedia.org/wikipedia/en/c/c3/Dora_Maar_Au_Chat.jpg" TargetMode="External"/><Relationship Id="rId26" Type="http://schemas.openxmlformats.org/officeDocument/2006/relationships/image" Target="../media/image58.jpeg"/><Relationship Id="rId10" Type="http://schemas.openxmlformats.org/officeDocument/2006/relationships/slideLayout" Target="../slideLayouts/slideLayout26.xml"/><Relationship Id="rId11" Type="http://schemas.openxmlformats.org/officeDocument/2006/relationships/notesSlide" Target="../notesSlides/notesSlide12.xml"/><Relationship Id="rId12" Type="http://schemas.openxmlformats.org/officeDocument/2006/relationships/image" Target="../media/image47.png"/><Relationship Id="rId13" Type="http://schemas.openxmlformats.org/officeDocument/2006/relationships/image" Target="../media/image33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1" Type="http://schemas.openxmlformats.org/officeDocument/2006/relationships/tags" Target="../tags/tag73.xml"/><Relationship Id="rId2" Type="http://schemas.openxmlformats.org/officeDocument/2006/relationships/tags" Target="../tags/tag74.xml"/><Relationship Id="rId3" Type="http://schemas.openxmlformats.org/officeDocument/2006/relationships/tags" Target="../tags/tag75.xml"/><Relationship Id="rId4" Type="http://schemas.openxmlformats.org/officeDocument/2006/relationships/tags" Target="../tags/tag76.xml"/><Relationship Id="rId5" Type="http://schemas.openxmlformats.org/officeDocument/2006/relationships/tags" Target="../tags/tag77.xml"/><Relationship Id="rId6" Type="http://schemas.openxmlformats.org/officeDocument/2006/relationships/tags" Target="../tags/tag78.xml"/><Relationship Id="rId7" Type="http://schemas.openxmlformats.org/officeDocument/2006/relationships/tags" Target="../tags/tag79.xml"/><Relationship Id="rId8" Type="http://schemas.openxmlformats.org/officeDocument/2006/relationships/tags" Target="../tags/tag8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20" Type="http://schemas.openxmlformats.org/officeDocument/2006/relationships/image" Target="../media/image65.png"/><Relationship Id="rId10" Type="http://schemas.openxmlformats.org/officeDocument/2006/relationships/slideLayout" Target="../slideLayouts/slideLayout26.xml"/><Relationship Id="rId11" Type="http://schemas.openxmlformats.org/officeDocument/2006/relationships/notesSlide" Target="../notesSlides/notesSlide13.xml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9" Type="http://schemas.openxmlformats.org/officeDocument/2006/relationships/image" Target="../media/image64.png"/><Relationship Id="rId1" Type="http://schemas.openxmlformats.org/officeDocument/2006/relationships/tags" Target="../tags/tag82.xml"/><Relationship Id="rId2" Type="http://schemas.openxmlformats.org/officeDocument/2006/relationships/tags" Target="../tags/tag83.xml"/><Relationship Id="rId3" Type="http://schemas.openxmlformats.org/officeDocument/2006/relationships/tags" Target="../tags/tag84.xml"/><Relationship Id="rId4" Type="http://schemas.openxmlformats.org/officeDocument/2006/relationships/tags" Target="../tags/tag85.xml"/><Relationship Id="rId5" Type="http://schemas.openxmlformats.org/officeDocument/2006/relationships/tags" Target="../tags/tag86.xml"/><Relationship Id="rId6" Type="http://schemas.openxmlformats.org/officeDocument/2006/relationships/tags" Target="../tags/tag87.xml"/><Relationship Id="rId7" Type="http://schemas.openxmlformats.org/officeDocument/2006/relationships/tags" Target="../tags/tag88.xml"/><Relationship Id="rId8" Type="http://schemas.openxmlformats.org/officeDocument/2006/relationships/tags" Target="../tags/tag8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20" Type="http://schemas.openxmlformats.org/officeDocument/2006/relationships/image" Target="../media/image72.png"/><Relationship Id="rId21" Type="http://schemas.openxmlformats.org/officeDocument/2006/relationships/image" Target="../media/image73.png"/><Relationship Id="rId22" Type="http://schemas.openxmlformats.org/officeDocument/2006/relationships/image" Target="../media/image74.png"/><Relationship Id="rId23" Type="http://schemas.openxmlformats.org/officeDocument/2006/relationships/image" Target="../media/image75.png"/><Relationship Id="rId24" Type="http://schemas.openxmlformats.org/officeDocument/2006/relationships/image" Target="../media/image15.png"/><Relationship Id="rId10" Type="http://schemas.openxmlformats.org/officeDocument/2006/relationships/tags" Target="../tags/tag100.xml"/><Relationship Id="rId11" Type="http://schemas.openxmlformats.org/officeDocument/2006/relationships/tags" Target="../tags/tag101.xml"/><Relationship Id="rId12" Type="http://schemas.openxmlformats.org/officeDocument/2006/relationships/slideLayout" Target="../slideLayouts/slideLayout37.xml"/><Relationship Id="rId13" Type="http://schemas.openxmlformats.org/officeDocument/2006/relationships/notesSlide" Target="../notesSlides/notesSlide14.xml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8" Type="http://schemas.openxmlformats.org/officeDocument/2006/relationships/image" Target="../media/image70.png"/><Relationship Id="rId19" Type="http://schemas.openxmlformats.org/officeDocument/2006/relationships/image" Target="../media/image71.png"/><Relationship Id="rId1" Type="http://schemas.openxmlformats.org/officeDocument/2006/relationships/tags" Target="../tags/tag91.xml"/><Relationship Id="rId2" Type="http://schemas.openxmlformats.org/officeDocument/2006/relationships/tags" Target="../tags/tag92.xml"/><Relationship Id="rId3" Type="http://schemas.openxmlformats.org/officeDocument/2006/relationships/tags" Target="../tags/tag93.xml"/><Relationship Id="rId4" Type="http://schemas.openxmlformats.org/officeDocument/2006/relationships/tags" Target="../tags/tag94.xml"/><Relationship Id="rId5" Type="http://schemas.openxmlformats.org/officeDocument/2006/relationships/tags" Target="../tags/tag95.xml"/><Relationship Id="rId6" Type="http://schemas.openxmlformats.org/officeDocument/2006/relationships/tags" Target="../tags/tag96.xml"/><Relationship Id="rId7" Type="http://schemas.openxmlformats.org/officeDocument/2006/relationships/tags" Target="../tags/tag97.xml"/><Relationship Id="rId8" Type="http://schemas.openxmlformats.org/officeDocument/2006/relationships/tags" Target="../tags/tag9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76.png"/><Relationship Id="rId6" Type="http://schemas.openxmlformats.org/officeDocument/2006/relationships/image" Target="../media/image70.png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" Type="http://schemas.openxmlformats.org/officeDocument/2006/relationships/tags" Target="../tags/tag104.xml"/><Relationship Id="rId2" Type="http://schemas.openxmlformats.org/officeDocument/2006/relationships/tags" Target="../tags/tag105.xml"/><Relationship Id="rId3" Type="http://schemas.openxmlformats.org/officeDocument/2006/relationships/tags" Target="../tags/tag106.xml"/><Relationship Id="rId4" Type="http://schemas.openxmlformats.org/officeDocument/2006/relationships/tags" Target="../tags/tag107.xml"/><Relationship Id="rId5" Type="http://schemas.openxmlformats.org/officeDocument/2006/relationships/tags" Target="../tags/tag108.xml"/><Relationship Id="rId6" Type="http://schemas.openxmlformats.org/officeDocument/2006/relationships/tags" Target="../tags/tag109.xml"/><Relationship Id="rId7" Type="http://schemas.openxmlformats.org/officeDocument/2006/relationships/tags" Target="../tags/tag110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7.xml"/><Relationship Id="rId10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79.png"/><Relationship Id="rId15" Type="http://schemas.openxmlformats.org/officeDocument/2006/relationships/image" Target="../media/image82.png"/><Relationship Id="rId16" Type="http://schemas.openxmlformats.org/officeDocument/2006/relationships/image" Target="../media/image83.png"/><Relationship Id="rId17" Type="http://schemas.openxmlformats.org/officeDocument/2006/relationships/image" Target="../media/image84.png"/><Relationship Id="rId18" Type="http://schemas.openxmlformats.org/officeDocument/2006/relationships/image" Target="../media/image80.png"/><Relationship Id="rId19" Type="http://schemas.openxmlformats.org/officeDocument/2006/relationships/image" Target="../media/image78.png"/><Relationship Id="rId1" Type="http://schemas.openxmlformats.org/officeDocument/2006/relationships/tags" Target="../tags/tag111.xml"/><Relationship Id="rId2" Type="http://schemas.openxmlformats.org/officeDocument/2006/relationships/tags" Target="../tags/tag112.xml"/><Relationship Id="rId3" Type="http://schemas.openxmlformats.org/officeDocument/2006/relationships/tags" Target="../tags/tag113.xml"/><Relationship Id="rId4" Type="http://schemas.openxmlformats.org/officeDocument/2006/relationships/tags" Target="../tags/tag114.xml"/><Relationship Id="rId5" Type="http://schemas.openxmlformats.org/officeDocument/2006/relationships/tags" Target="../tags/tag115.xml"/><Relationship Id="rId6" Type="http://schemas.openxmlformats.org/officeDocument/2006/relationships/tags" Target="../tags/tag116.xml"/><Relationship Id="rId7" Type="http://schemas.openxmlformats.org/officeDocument/2006/relationships/tags" Target="../tags/tag117.xml"/><Relationship Id="rId8" Type="http://schemas.openxmlformats.org/officeDocument/2006/relationships/tags" Target="../tags/tag118.xml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4" Type="http://schemas.openxmlformats.org/officeDocument/2006/relationships/tags" Target="../tags/tag12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9.xml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85.png"/><Relationship Id="rId10" Type="http://schemas.openxmlformats.org/officeDocument/2006/relationships/image" Target="../media/image81.png"/><Relationship Id="rId1" Type="http://schemas.openxmlformats.org/officeDocument/2006/relationships/tags" Target="../tags/tag119.xml"/><Relationship Id="rId2" Type="http://schemas.openxmlformats.org/officeDocument/2006/relationships/tags" Target="../tags/tag120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slideLayout" Target="../slideLayouts/slideLayout26.xml"/><Relationship Id="rId9" Type="http://schemas.openxmlformats.org/officeDocument/2006/relationships/notesSlide" Target="../notesSlides/notesSlide2.xml"/><Relationship Id="rId10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png"/><Relationship Id="rId12" Type="http://schemas.openxmlformats.org/officeDocument/2006/relationships/image" Target="../media/image86.jpeg"/><Relationship Id="rId13" Type="http://schemas.openxmlformats.org/officeDocument/2006/relationships/image" Target="../media/image87.png"/><Relationship Id="rId14" Type="http://schemas.openxmlformats.org/officeDocument/2006/relationships/image" Target="../media/image8.png"/><Relationship Id="rId15" Type="http://schemas.openxmlformats.org/officeDocument/2006/relationships/image" Target="../media/image70.png"/><Relationship Id="rId16" Type="http://schemas.openxmlformats.org/officeDocument/2006/relationships/image" Target="../media/image81.png"/><Relationship Id="rId1" Type="http://schemas.openxmlformats.org/officeDocument/2006/relationships/tags" Target="../tags/tag123.xml"/><Relationship Id="rId2" Type="http://schemas.openxmlformats.org/officeDocument/2006/relationships/tags" Target="../tags/tag124.xml"/><Relationship Id="rId3" Type="http://schemas.openxmlformats.org/officeDocument/2006/relationships/tags" Target="../tags/tag125.xml"/><Relationship Id="rId4" Type="http://schemas.openxmlformats.org/officeDocument/2006/relationships/tags" Target="../tags/tag126.xml"/><Relationship Id="rId5" Type="http://schemas.openxmlformats.org/officeDocument/2006/relationships/tags" Target="../tags/tag127.xml"/><Relationship Id="rId6" Type="http://schemas.openxmlformats.org/officeDocument/2006/relationships/tags" Target="../tags/tag128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0.xml"/><Relationship Id="rId9" Type="http://schemas.openxmlformats.org/officeDocument/2006/relationships/image" Target="../media/image66.png"/><Relationship Id="rId10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5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5" Type="http://schemas.openxmlformats.org/officeDocument/2006/relationships/image" Target="../media/image91.png"/><Relationship Id="rId16" Type="http://schemas.openxmlformats.org/officeDocument/2006/relationships/image" Target="../media/image92.png"/><Relationship Id="rId1" Type="http://schemas.openxmlformats.org/officeDocument/2006/relationships/tags" Target="../tags/tag129.xml"/><Relationship Id="rId2" Type="http://schemas.openxmlformats.org/officeDocument/2006/relationships/tags" Target="../tags/tag130.xml"/><Relationship Id="rId3" Type="http://schemas.openxmlformats.org/officeDocument/2006/relationships/tags" Target="../tags/tag131.xml"/><Relationship Id="rId4" Type="http://schemas.openxmlformats.org/officeDocument/2006/relationships/tags" Target="../tags/tag132.xml"/><Relationship Id="rId5" Type="http://schemas.openxmlformats.org/officeDocument/2006/relationships/tags" Target="../tags/tag133.xml"/><Relationship Id="rId6" Type="http://schemas.openxmlformats.org/officeDocument/2006/relationships/tags" Target="../tags/tag134.xml"/><Relationship Id="rId7" Type="http://schemas.openxmlformats.org/officeDocument/2006/relationships/tags" Target="../tags/tag135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23.xml"/><Relationship Id="rId10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20" Type="http://schemas.openxmlformats.org/officeDocument/2006/relationships/image" Target="../media/image99.png"/><Relationship Id="rId10" Type="http://schemas.openxmlformats.org/officeDocument/2006/relationships/notesSlide" Target="../notesSlides/notesSlide24.xml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5.png"/><Relationship Id="rId14" Type="http://schemas.openxmlformats.org/officeDocument/2006/relationships/image" Target="../media/image93.png"/><Relationship Id="rId15" Type="http://schemas.openxmlformats.org/officeDocument/2006/relationships/image" Target="../media/image94.png"/><Relationship Id="rId16" Type="http://schemas.openxmlformats.org/officeDocument/2006/relationships/image" Target="../media/image95.png"/><Relationship Id="rId17" Type="http://schemas.openxmlformats.org/officeDocument/2006/relationships/image" Target="../media/image96.png"/><Relationship Id="rId18" Type="http://schemas.openxmlformats.org/officeDocument/2006/relationships/image" Target="../media/image97.png"/><Relationship Id="rId19" Type="http://schemas.openxmlformats.org/officeDocument/2006/relationships/image" Target="../media/image98.png"/><Relationship Id="rId1" Type="http://schemas.openxmlformats.org/officeDocument/2006/relationships/tags" Target="../tags/tag136.xml"/><Relationship Id="rId2" Type="http://schemas.openxmlformats.org/officeDocument/2006/relationships/tags" Target="../tags/tag137.xml"/><Relationship Id="rId3" Type="http://schemas.openxmlformats.org/officeDocument/2006/relationships/tags" Target="../tags/tag138.xml"/><Relationship Id="rId4" Type="http://schemas.openxmlformats.org/officeDocument/2006/relationships/tags" Target="../tags/tag139.xml"/><Relationship Id="rId5" Type="http://schemas.openxmlformats.org/officeDocument/2006/relationships/tags" Target="../tags/tag140.xml"/><Relationship Id="rId6" Type="http://schemas.openxmlformats.org/officeDocument/2006/relationships/tags" Target="../tags/tag141.xml"/><Relationship Id="rId7" Type="http://schemas.openxmlformats.org/officeDocument/2006/relationships/tags" Target="../tags/tag142.xml"/><Relationship Id="rId8" Type="http://schemas.openxmlformats.org/officeDocument/2006/relationships/tags" Target="../tags/tag1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00.png"/><Relationship Id="rId1" Type="http://schemas.openxmlformats.org/officeDocument/2006/relationships/tags" Target="../tags/tag144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7.xml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1" Type="http://schemas.openxmlformats.org/officeDocument/2006/relationships/tags" Target="../tags/tag145.xml"/><Relationship Id="rId2" Type="http://schemas.openxmlformats.org/officeDocument/2006/relationships/tags" Target="../tags/tag1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8.xml"/><Relationship Id="rId6" Type="http://schemas.openxmlformats.org/officeDocument/2006/relationships/image" Target="../media/image101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1" Type="http://schemas.openxmlformats.org/officeDocument/2006/relationships/tags" Target="../tags/tag148.xml"/><Relationship Id="rId2" Type="http://schemas.openxmlformats.org/officeDocument/2006/relationships/tags" Target="../tags/tag1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9.xml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1" Type="http://schemas.openxmlformats.org/officeDocument/2006/relationships/tags" Target="../tags/tag151.xml"/><Relationship Id="rId2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slideLayout" Target="../slideLayouts/slideLayout26.xml"/><Relationship Id="rId13" Type="http://schemas.openxmlformats.org/officeDocument/2006/relationships/notesSlide" Target="../notesSlides/notesSlide3.xml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4" Type="http://schemas.openxmlformats.org/officeDocument/2006/relationships/tags" Target="../tags/tag15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1.xml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Relationship Id="rId1" Type="http://schemas.openxmlformats.org/officeDocument/2006/relationships/tags" Target="../tags/tag154.xml"/><Relationship Id="rId2" Type="http://schemas.openxmlformats.org/officeDocument/2006/relationships/tags" Target="../tags/tag155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3.png"/><Relationship Id="rId12" Type="http://schemas.openxmlformats.org/officeDocument/2006/relationships/image" Target="../media/image114.png"/><Relationship Id="rId13" Type="http://schemas.openxmlformats.org/officeDocument/2006/relationships/image" Target="../media/image115.png"/><Relationship Id="rId14" Type="http://schemas.openxmlformats.org/officeDocument/2006/relationships/image" Target="../media/image116.png"/><Relationship Id="rId1" Type="http://schemas.openxmlformats.org/officeDocument/2006/relationships/tags" Target="../tags/tag158.xml"/><Relationship Id="rId2" Type="http://schemas.openxmlformats.org/officeDocument/2006/relationships/tags" Target="../tags/tag159.xml"/><Relationship Id="rId3" Type="http://schemas.openxmlformats.org/officeDocument/2006/relationships/tags" Target="../tags/tag160.xml"/><Relationship Id="rId4" Type="http://schemas.openxmlformats.org/officeDocument/2006/relationships/tags" Target="../tags/tag161.xml"/><Relationship Id="rId5" Type="http://schemas.openxmlformats.org/officeDocument/2006/relationships/tags" Target="../tags/tag162.xml"/><Relationship Id="rId6" Type="http://schemas.openxmlformats.org/officeDocument/2006/relationships/tags" Target="../tags/tag163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32.xml"/><Relationship Id="rId9" Type="http://schemas.openxmlformats.org/officeDocument/2006/relationships/image" Target="../media/image111.png"/><Relationship Id="rId10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20" Type="http://schemas.openxmlformats.org/officeDocument/2006/relationships/image" Target="../media/image120.png"/><Relationship Id="rId21" Type="http://schemas.openxmlformats.org/officeDocument/2006/relationships/image" Target="../media/image115.png"/><Relationship Id="rId22" Type="http://schemas.openxmlformats.org/officeDocument/2006/relationships/image" Target="../media/image116.png"/><Relationship Id="rId10" Type="http://schemas.openxmlformats.org/officeDocument/2006/relationships/tags" Target="../tags/tag173.xml"/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33.xml"/><Relationship Id="rId13" Type="http://schemas.openxmlformats.org/officeDocument/2006/relationships/image" Target="../media/image111.png"/><Relationship Id="rId14" Type="http://schemas.openxmlformats.org/officeDocument/2006/relationships/image" Target="../media/image112.png"/><Relationship Id="rId15" Type="http://schemas.openxmlformats.org/officeDocument/2006/relationships/image" Target="../media/image113.png"/><Relationship Id="rId16" Type="http://schemas.openxmlformats.org/officeDocument/2006/relationships/image" Target="../media/image114.png"/><Relationship Id="rId17" Type="http://schemas.openxmlformats.org/officeDocument/2006/relationships/image" Target="../media/image117.png"/><Relationship Id="rId18" Type="http://schemas.openxmlformats.org/officeDocument/2006/relationships/image" Target="../media/image118.png"/><Relationship Id="rId19" Type="http://schemas.openxmlformats.org/officeDocument/2006/relationships/image" Target="../media/image119.png"/><Relationship Id="rId1" Type="http://schemas.openxmlformats.org/officeDocument/2006/relationships/tags" Target="../tags/tag164.xml"/><Relationship Id="rId2" Type="http://schemas.openxmlformats.org/officeDocument/2006/relationships/tags" Target="../tags/tag165.xml"/><Relationship Id="rId3" Type="http://schemas.openxmlformats.org/officeDocument/2006/relationships/tags" Target="../tags/tag166.xml"/><Relationship Id="rId4" Type="http://schemas.openxmlformats.org/officeDocument/2006/relationships/tags" Target="../tags/tag167.xml"/><Relationship Id="rId5" Type="http://schemas.openxmlformats.org/officeDocument/2006/relationships/tags" Target="../tags/tag168.xml"/><Relationship Id="rId6" Type="http://schemas.openxmlformats.org/officeDocument/2006/relationships/tags" Target="../tags/tag169.xml"/><Relationship Id="rId7" Type="http://schemas.openxmlformats.org/officeDocument/2006/relationships/tags" Target="../tags/tag170.xml"/><Relationship Id="rId8" Type="http://schemas.openxmlformats.org/officeDocument/2006/relationships/tags" Target="../tags/tag17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4" Type="http://schemas.openxmlformats.org/officeDocument/2006/relationships/tags" Target="../tags/tag177.xml"/><Relationship Id="rId5" Type="http://schemas.openxmlformats.org/officeDocument/2006/relationships/tags" Target="../tags/tag178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34.xml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Relationship Id="rId11" Type="http://schemas.openxmlformats.org/officeDocument/2006/relationships/image" Target="../media/image124.png"/><Relationship Id="rId1" Type="http://schemas.openxmlformats.org/officeDocument/2006/relationships/tags" Target="../tags/tag174.xml"/><Relationship Id="rId2" Type="http://schemas.openxmlformats.org/officeDocument/2006/relationships/tags" Target="../tags/tag17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4" Type="http://schemas.openxmlformats.org/officeDocument/2006/relationships/tags" Target="../tags/tag182.xml"/><Relationship Id="rId5" Type="http://schemas.openxmlformats.org/officeDocument/2006/relationships/tags" Target="../tags/tag183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35.xml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Relationship Id="rId11" Type="http://schemas.openxmlformats.org/officeDocument/2006/relationships/image" Target="../media/image124.png"/><Relationship Id="rId1" Type="http://schemas.openxmlformats.org/officeDocument/2006/relationships/tags" Target="../tags/tag179.xml"/><Relationship Id="rId2" Type="http://schemas.openxmlformats.org/officeDocument/2006/relationships/tags" Target="../tags/tag18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4" Type="http://schemas.openxmlformats.org/officeDocument/2006/relationships/tags" Target="../tags/tag187.xml"/><Relationship Id="rId5" Type="http://schemas.openxmlformats.org/officeDocument/2006/relationships/tags" Target="../tags/tag188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36.xml"/><Relationship Id="rId8" Type="http://schemas.openxmlformats.org/officeDocument/2006/relationships/image" Target="../media/image125.png"/><Relationship Id="rId9" Type="http://schemas.openxmlformats.org/officeDocument/2006/relationships/image" Target="../media/image70.png"/><Relationship Id="rId10" Type="http://schemas.openxmlformats.org/officeDocument/2006/relationships/image" Target="../media/image126.png"/><Relationship Id="rId11" Type="http://schemas.openxmlformats.org/officeDocument/2006/relationships/image" Target="../media/image76.png"/><Relationship Id="rId1" Type="http://schemas.openxmlformats.org/officeDocument/2006/relationships/tags" Target="../tags/tag184.xml"/><Relationship Id="rId2" Type="http://schemas.openxmlformats.org/officeDocument/2006/relationships/tags" Target="../tags/tag185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7.png"/><Relationship Id="rId12" Type="http://schemas.openxmlformats.org/officeDocument/2006/relationships/image" Target="../media/image128.png"/><Relationship Id="rId13" Type="http://schemas.openxmlformats.org/officeDocument/2006/relationships/image" Target="../media/image129.png"/><Relationship Id="rId14" Type="http://schemas.openxmlformats.org/officeDocument/2006/relationships/image" Target="../media/image130.png"/><Relationship Id="rId15" Type="http://schemas.openxmlformats.org/officeDocument/2006/relationships/image" Target="../media/image131.png"/><Relationship Id="rId16" Type="http://schemas.openxmlformats.org/officeDocument/2006/relationships/image" Target="../media/image126.png"/><Relationship Id="rId1" Type="http://schemas.openxmlformats.org/officeDocument/2006/relationships/tags" Target="../tags/tag189.xml"/><Relationship Id="rId2" Type="http://schemas.openxmlformats.org/officeDocument/2006/relationships/tags" Target="../tags/tag190.xml"/><Relationship Id="rId3" Type="http://schemas.openxmlformats.org/officeDocument/2006/relationships/tags" Target="../tags/tag191.xml"/><Relationship Id="rId4" Type="http://schemas.openxmlformats.org/officeDocument/2006/relationships/tags" Target="../tags/tag192.xml"/><Relationship Id="rId5" Type="http://schemas.openxmlformats.org/officeDocument/2006/relationships/tags" Target="../tags/tag193.xml"/><Relationship Id="rId6" Type="http://schemas.openxmlformats.org/officeDocument/2006/relationships/tags" Target="../tags/tag194.xml"/><Relationship Id="rId7" Type="http://schemas.openxmlformats.org/officeDocument/2006/relationships/tags" Target="../tags/tag195.xml"/><Relationship Id="rId8" Type="http://schemas.openxmlformats.org/officeDocument/2006/relationships/slideLayout" Target="../slideLayouts/slideLayout14.xml"/><Relationship Id="rId9" Type="http://schemas.openxmlformats.org/officeDocument/2006/relationships/notesSlide" Target="../notesSlides/notesSlide37.xml"/><Relationship Id="rId10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2.gif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6.png"/><Relationship Id="rId12" Type="http://schemas.openxmlformats.org/officeDocument/2006/relationships/image" Target="../media/image132.gif"/><Relationship Id="rId13" Type="http://schemas.openxmlformats.org/officeDocument/2006/relationships/image" Target="../media/image137.png"/><Relationship Id="rId1" Type="http://schemas.openxmlformats.org/officeDocument/2006/relationships/tags" Target="../tags/tag196.xml"/><Relationship Id="rId2" Type="http://schemas.openxmlformats.org/officeDocument/2006/relationships/tags" Target="../tags/tag197.xml"/><Relationship Id="rId3" Type="http://schemas.openxmlformats.org/officeDocument/2006/relationships/tags" Target="../tags/tag198.xml"/><Relationship Id="rId4" Type="http://schemas.openxmlformats.org/officeDocument/2006/relationships/tags" Target="../tags/tag199.xml"/><Relationship Id="rId5" Type="http://schemas.openxmlformats.org/officeDocument/2006/relationships/tags" Target="../tags/tag20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39.xml"/><Relationship Id="rId8" Type="http://schemas.openxmlformats.org/officeDocument/2006/relationships/image" Target="../media/image133.emf"/><Relationship Id="rId9" Type="http://schemas.openxmlformats.org/officeDocument/2006/relationships/image" Target="../media/image134.png"/><Relationship Id="rId10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Layout" Target="../slideLayouts/slideLayout26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18.png"/><Relationship Id="rId7" Type="http://schemas.openxmlformats.org/officeDocument/2006/relationships/image" Target="../media/image19.gif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1" Type="http://schemas.openxmlformats.org/officeDocument/2006/relationships/tags" Target="../tags/tag201.x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139.png"/><Relationship Id="rId5" Type="http://schemas.openxmlformats.org/officeDocument/2006/relationships/image" Target="../media/image76.png"/><Relationship Id="rId6" Type="http://schemas.openxmlformats.org/officeDocument/2006/relationships/image" Target="../media/image87.png"/><Relationship Id="rId1" Type="http://schemas.openxmlformats.org/officeDocument/2006/relationships/tags" Target="../tags/tag202.x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image" Target="../media/image139.png"/><Relationship Id="rId5" Type="http://schemas.openxmlformats.org/officeDocument/2006/relationships/image" Target="../media/image76.png"/><Relationship Id="rId6" Type="http://schemas.openxmlformats.org/officeDocument/2006/relationships/image" Target="../media/image87.png"/><Relationship Id="rId1" Type="http://schemas.openxmlformats.org/officeDocument/2006/relationships/tags" Target="../tags/tag203.x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1" Type="http://schemas.openxmlformats.org/officeDocument/2006/relationships/tags" Target="../tags/tag204.xml"/><Relationship Id="rId2" Type="http://schemas.openxmlformats.org/officeDocument/2006/relationships/tags" Target="../tags/tag20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eg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6.png"/><Relationship Id="rId12" Type="http://schemas.openxmlformats.org/officeDocument/2006/relationships/image" Target="../media/image147.png"/><Relationship Id="rId13" Type="http://schemas.openxmlformats.org/officeDocument/2006/relationships/image" Target="../media/image148.png"/><Relationship Id="rId14" Type="http://schemas.openxmlformats.org/officeDocument/2006/relationships/image" Target="../media/image149.png"/><Relationship Id="rId15" Type="http://schemas.openxmlformats.org/officeDocument/2006/relationships/image" Target="../media/image150.png"/><Relationship Id="rId16" Type="http://schemas.openxmlformats.org/officeDocument/2006/relationships/image" Target="../media/image151.png"/><Relationship Id="rId17" Type="http://schemas.openxmlformats.org/officeDocument/2006/relationships/image" Target="../media/image152.png"/><Relationship Id="rId18" Type="http://schemas.openxmlformats.org/officeDocument/2006/relationships/image" Target="../media/image153.png"/><Relationship Id="rId1" Type="http://schemas.openxmlformats.org/officeDocument/2006/relationships/tags" Target="../tags/tag206.xml"/><Relationship Id="rId2" Type="http://schemas.openxmlformats.org/officeDocument/2006/relationships/tags" Target="../tags/tag207.xml"/><Relationship Id="rId3" Type="http://schemas.openxmlformats.org/officeDocument/2006/relationships/tags" Target="../tags/tag208.xml"/><Relationship Id="rId4" Type="http://schemas.openxmlformats.org/officeDocument/2006/relationships/tags" Target="../tags/tag209.xml"/><Relationship Id="rId5" Type="http://schemas.openxmlformats.org/officeDocument/2006/relationships/tags" Target="../tags/tag210.xml"/><Relationship Id="rId6" Type="http://schemas.openxmlformats.org/officeDocument/2006/relationships/tags" Target="../tags/tag211.xml"/><Relationship Id="rId7" Type="http://schemas.openxmlformats.org/officeDocument/2006/relationships/tags" Target="../tags/tag212.xml"/><Relationship Id="rId8" Type="http://schemas.openxmlformats.org/officeDocument/2006/relationships/tags" Target="../tags/tag213.xml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1" Type="http://schemas.openxmlformats.org/officeDocument/2006/relationships/tags" Target="../tags/tag214.xml"/><Relationship Id="rId2" Type="http://schemas.openxmlformats.org/officeDocument/2006/relationships/tags" Target="../tags/tag2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image" Target="../media/image104.png"/><Relationship Id="rId1" Type="http://schemas.openxmlformats.org/officeDocument/2006/relationships/tags" Target="../tags/tag216.xml"/><Relationship Id="rId2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png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0.emf"/><Relationship Id="rId12" Type="http://schemas.openxmlformats.org/officeDocument/2006/relationships/image" Target="../media/image161.png"/><Relationship Id="rId13" Type="http://schemas.openxmlformats.org/officeDocument/2006/relationships/image" Target="../media/image162.png"/><Relationship Id="rId14" Type="http://schemas.openxmlformats.org/officeDocument/2006/relationships/image" Target="../media/image163.png"/><Relationship Id="rId15" Type="http://schemas.openxmlformats.org/officeDocument/2006/relationships/image" Target="../media/image164.png"/><Relationship Id="rId16" Type="http://schemas.openxmlformats.org/officeDocument/2006/relationships/image" Target="../media/image165.png"/><Relationship Id="rId1" Type="http://schemas.openxmlformats.org/officeDocument/2006/relationships/tags" Target="../tags/tag217.xml"/><Relationship Id="rId2" Type="http://schemas.openxmlformats.org/officeDocument/2006/relationships/tags" Target="../tags/tag218.xml"/><Relationship Id="rId3" Type="http://schemas.openxmlformats.org/officeDocument/2006/relationships/tags" Target="../tags/tag219.xml"/><Relationship Id="rId4" Type="http://schemas.openxmlformats.org/officeDocument/2006/relationships/tags" Target="../tags/tag220.xml"/><Relationship Id="rId5" Type="http://schemas.openxmlformats.org/officeDocument/2006/relationships/tags" Target="../tags/tag221.xml"/><Relationship Id="rId6" Type="http://schemas.openxmlformats.org/officeDocument/2006/relationships/tags" Target="../tags/tag222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49.xml"/><Relationship Id="rId9" Type="http://schemas.openxmlformats.org/officeDocument/2006/relationships/image" Target="../media/image158.emf"/><Relationship Id="rId10" Type="http://schemas.openxmlformats.org/officeDocument/2006/relationships/image" Target="../media/image159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6.xml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1" Type="http://schemas.openxmlformats.org/officeDocument/2006/relationships/tags" Target="../tags/tag23.xml"/><Relationship Id="rId2" Type="http://schemas.openxmlformats.org/officeDocument/2006/relationships/tags" Target="../tags/tag24.xml"/><Relationship Id="rId3" Type="http://schemas.openxmlformats.org/officeDocument/2006/relationships/tags" Target="../tags/tag25.xml"/><Relationship Id="rId4" Type="http://schemas.openxmlformats.org/officeDocument/2006/relationships/tags" Target="../tags/tag26.xml"/><Relationship Id="rId5" Type="http://schemas.openxmlformats.org/officeDocument/2006/relationships/tags" Target="../tags/tag27.xml"/><Relationship Id="rId6" Type="http://schemas.openxmlformats.org/officeDocument/2006/relationships/tags" Target="../tags/tag28.xml"/><Relationship Id="rId7" Type="http://schemas.openxmlformats.org/officeDocument/2006/relationships/tags" Target="../tags/tag29.xml"/><Relationship Id="rId8" Type="http://schemas.openxmlformats.org/officeDocument/2006/relationships/tags" Target="../tags/tag30.xml"/><Relationship Id="rId9" Type="http://schemas.openxmlformats.org/officeDocument/2006/relationships/tags" Target="../tags/tag31.xml"/><Relationship Id="rId10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6.png"/><Relationship Id="rId15" Type="http://schemas.openxmlformats.org/officeDocument/2006/relationships/image" Target="../media/image11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tags" Target="../tags/tag34.xml"/><Relationship Id="rId4" Type="http://schemas.openxmlformats.org/officeDocument/2006/relationships/tags" Target="../tags/tag35.xml"/><Relationship Id="rId5" Type="http://schemas.openxmlformats.org/officeDocument/2006/relationships/tags" Target="../tags/tag36.xml"/><Relationship Id="rId6" Type="http://schemas.openxmlformats.org/officeDocument/2006/relationships/tags" Target="../tags/tag37.xml"/><Relationship Id="rId7" Type="http://schemas.openxmlformats.org/officeDocument/2006/relationships/tags" Target="../tags/tag38.xml"/><Relationship Id="rId8" Type="http://schemas.openxmlformats.org/officeDocument/2006/relationships/slideLayout" Target="../slideLayouts/slideLayout26.xml"/><Relationship Id="rId9" Type="http://schemas.openxmlformats.org/officeDocument/2006/relationships/notesSlide" Target="../notesSlides/notesSlide7.xml"/><Relationship Id="rId10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" Type="http://schemas.openxmlformats.org/officeDocument/2006/relationships/tags" Target="../tags/tag39.xml"/><Relationship Id="rId2" Type="http://schemas.openxmlformats.org/officeDocument/2006/relationships/tags" Target="../tags/tag40.xml"/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tags" Target="../tags/tag43.xml"/><Relationship Id="rId6" Type="http://schemas.openxmlformats.org/officeDocument/2006/relationships/slideLayout" Target="../slideLayouts/slideLayout26.xml"/><Relationship Id="rId7" Type="http://schemas.openxmlformats.org/officeDocument/2006/relationships/notesSlide" Target="../notesSlides/notesSlide8.xml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20" Type="http://schemas.openxmlformats.org/officeDocument/2006/relationships/image" Target="../media/image37.png"/><Relationship Id="rId21" Type="http://schemas.openxmlformats.org/officeDocument/2006/relationships/image" Target="../media/image38.png"/><Relationship Id="rId22" Type="http://schemas.openxmlformats.org/officeDocument/2006/relationships/image" Target="../media/image39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40.png"/><Relationship Id="rId26" Type="http://schemas.openxmlformats.org/officeDocument/2006/relationships/image" Target="../media/image41.png"/><Relationship Id="rId27" Type="http://schemas.openxmlformats.org/officeDocument/2006/relationships/image" Target="../media/image42.png"/><Relationship Id="rId28" Type="http://schemas.openxmlformats.org/officeDocument/2006/relationships/image" Target="../media/image43.png"/><Relationship Id="rId10" Type="http://schemas.openxmlformats.org/officeDocument/2006/relationships/tags" Target="../tags/tag53.xml"/><Relationship Id="rId11" Type="http://schemas.openxmlformats.org/officeDocument/2006/relationships/tags" Target="../tags/tag54.xml"/><Relationship Id="rId12" Type="http://schemas.openxmlformats.org/officeDocument/2006/relationships/tags" Target="../tags/tag55.xml"/><Relationship Id="rId13" Type="http://schemas.openxmlformats.org/officeDocument/2006/relationships/slideLayout" Target="../slideLayouts/slideLayout26.xml"/><Relationship Id="rId14" Type="http://schemas.openxmlformats.org/officeDocument/2006/relationships/notesSlide" Target="../notesSlides/notesSlide9.xml"/><Relationship Id="rId15" Type="http://schemas.openxmlformats.org/officeDocument/2006/relationships/image" Target="../media/image36.png"/><Relationship Id="rId16" Type="http://schemas.openxmlformats.org/officeDocument/2006/relationships/image" Target="../media/image17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5.png"/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tags" Target="../tags/tag50.xml"/><Relationship Id="rId8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61" y="0"/>
            <a:ext cx="9150161" cy="6858000"/>
          </a:xfrm>
          <a:prstGeom prst="rect">
            <a:avLst/>
          </a:prstGeom>
        </p:spPr>
      </p:pic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0470" y="511175"/>
            <a:ext cx="6477000" cy="1470025"/>
          </a:xfrm>
        </p:spPr>
        <p:txBody>
          <a:bodyPr/>
          <a:lstStyle/>
          <a:p>
            <a:pPr algn="l"/>
            <a:r>
              <a:rPr lang="en-US" altLang="en-US" sz="3200" dirty="0">
                <a:solidFill>
                  <a:srgbClr val="FFFF00"/>
                </a:solidFill>
              </a:rPr>
              <a:t>Compressible </a:t>
            </a:r>
            <a:r>
              <a:rPr lang="en-US" altLang="en-US" sz="3200" dirty="0" smtClean="0">
                <a:solidFill>
                  <a:srgbClr val="FFFF00"/>
                </a:solidFill>
              </a:rPr>
              <a:t>priors </a:t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3200" dirty="0" smtClean="0">
                <a:solidFill>
                  <a:srgbClr val="FFFF00"/>
                </a:solidFill>
              </a:rPr>
              <a:t>for high-dimensional statistics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705350"/>
            <a:ext cx="7010400" cy="1771650"/>
          </a:xfrm>
        </p:spPr>
        <p:txBody>
          <a:bodyPr/>
          <a:lstStyle/>
          <a:p>
            <a:pPr algn="l"/>
            <a:endParaRPr lang="en-US" altLang="en-US" dirty="0" smtClean="0"/>
          </a:p>
          <a:p>
            <a:pPr algn="l"/>
            <a:endParaRPr lang="en-US" altLang="en-US" dirty="0" smtClean="0"/>
          </a:p>
          <a:p>
            <a:pPr lvl="0" algn="l"/>
            <a:endParaRPr lang="en-US" altLang="en-US" sz="1500" i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en-US" i="1" dirty="0" smtClean="0">
                <a:solidFill>
                  <a:srgbClr val="FFFF00"/>
                </a:solidFill>
              </a:rPr>
              <a:t>Volkan Cevher</a:t>
            </a:r>
          </a:p>
          <a:p>
            <a:pPr lvl="0" algn="l"/>
            <a:r>
              <a:rPr lang="en-US" altLang="en-US" sz="1600" i="1" dirty="0" smtClean="0">
                <a:solidFill>
                  <a:srgbClr val="FFFF00"/>
                </a:solidFill>
              </a:rPr>
              <a:t>volkan.cevher@epfl.ch</a:t>
            </a:r>
          </a:p>
          <a:p>
            <a:pPr lvl="0" algn="l"/>
            <a:r>
              <a:rPr lang="en-US" altLang="en-US" sz="1600" b="1" dirty="0" smtClean="0">
                <a:solidFill>
                  <a:srgbClr val="FFFF00"/>
                </a:solidFill>
              </a:rPr>
              <a:t>LIONS/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Laboratory for Information and Inference Systems</a:t>
            </a:r>
            <a:endParaRPr lang="en-US" altLang="en-US" sz="1600" b="1" dirty="0" smtClean="0">
              <a:solidFill>
                <a:srgbClr val="000000"/>
              </a:solidFill>
            </a:endParaRPr>
          </a:p>
          <a:p>
            <a:pPr algn="l"/>
            <a:endParaRPr lang="en-US" altLang="en-US" i="1" dirty="0" smtClean="0"/>
          </a:p>
          <a:p>
            <a:pPr algn="l"/>
            <a:endParaRPr lang="en-US" altLang="en-US" dirty="0"/>
          </a:p>
        </p:txBody>
      </p:sp>
      <p:pic>
        <p:nvPicPr>
          <p:cNvPr id="10" name="Picture 2" descr="http://insightiitb.org/internships/wp-content/uploads/2009/07/epfl_log_rvb-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1" y="76200"/>
            <a:ext cx="1705955" cy="822960"/>
          </a:xfrm>
          <a:prstGeom prst="rect">
            <a:avLst/>
          </a:prstGeom>
          <a:noFill/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0" y="6007115"/>
            <a:ext cx="1828800" cy="546085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square" lIns="175043" tIns="87522" rIns="175043" bIns="87522">
            <a:spAutoFit/>
          </a:bodyPr>
          <a:lstStyle/>
          <a:p>
            <a:pPr defTabSz="1751013"/>
            <a:r>
              <a:rPr lang="en-US" sz="2400" b="1" dirty="0" err="1">
                <a:solidFill>
                  <a:prstClr val="white"/>
                </a:solidFill>
                <a:latin typeface="Trebuchet MS" pitchFamily="34" charset="0"/>
              </a:rPr>
              <a:t>lions</a:t>
            </a:r>
            <a:r>
              <a:rPr lang="en-US" sz="2400" b="1" dirty="0" err="1">
                <a:solidFill>
                  <a:srgbClr val="C0C0C0"/>
                </a:solidFill>
                <a:latin typeface="Trebuchet MS" pitchFamily="34" charset="0"/>
              </a:rPr>
              <a:t>@epfl</a:t>
            </a:r>
            <a:endParaRPr lang="en-US" b="1" dirty="0">
              <a:solidFill>
                <a:srgbClr val="C0C0C0"/>
              </a:solidFill>
              <a:latin typeface="Trebuchet MS" pitchFamily="34" charset="0"/>
            </a:endParaRPr>
          </a:p>
        </p:txBody>
      </p:sp>
      <p:pic>
        <p:nvPicPr>
          <p:cNvPr id="7" name="Picture 4" descr="http://www.csi.ucd.ie/staff/aquigley/home/images/marie-curie-actio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3054" y="133808"/>
            <a:ext cx="636957" cy="384048"/>
          </a:xfrm>
          <a:prstGeom prst="rect">
            <a:avLst/>
          </a:prstGeom>
          <a:noFill/>
        </p:spPr>
      </p:pic>
      <p:pic>
        <p:nvPicPr>
          <p:cNvPr id="8" name="Picture 7" descr="http://www.mimuw.edu.pl/~std/CNTM/erc-logo-small.jpg"/>
          <p:cNvPicPr>
            <a:picLocks noChangeAspect="1" noChangeArrowheads="1"/>
          </p:cNvPicPr>
          <p:nvPr/>
        </p:nvPicPr>
        <p:blipFill>
          <a:blip r:embed="rId6" cstate="print"/>
          <a:srcRect l="18116" t="9976" r="27536" b="15207"/>
          <a:stretch>
            <a:fillRect/>
          </a:stretch>
        </p:blipFill>
        <p:spPr bwMode="auto">
          <a:xfrm>
            <a:off x="8492335" y="76200"/>
            <a:ext cx="499265" cy="499265"/>
          </a:xfrm>
          <a:prstGeom prst="rect">
            <a:avLst/>
          </a:prstGeom>
          <a:noFill/>
        </p:spPr>
      </p:pic>
      <p:pic>
        <p:nvPicPr>
          <p:cNvPr id="9" name="Picture 2" descr="http://www.suz.uzh.ch/schroedter/forschung/SNF_CMYK_4_PO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4101" y="133808"/>
            <a:ext cx="1159764" cy="384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53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Line 10"/>
          <p:cNvSpPr>
            <a:spLocks noChangeShapeType="1"/>
          </p:cNvSpPr>
          <p:nvPr/>
        </p:nvSpPr>
        <p:spPr bwMode="auto">
          <a:xfrm flipV="1">
            <a:off x="2843213" y="6235700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879725" y="4870450"/>
            <a:ext cx="3060700" cy="1365250"/>
            <a:chOff x="1814" y="3068"/>
            <a:chExt cx="1928" cy="860"/>
          </a:xfrm>
        </p:grpSpPr>
        <p:sp>
          <p:nvSpPr>
            <p:cNvPr id="42011" name="Line 30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2" name="Line 31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3" name="Freeform 32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014" name="Rectangle 33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</p:grpSp>
      <p:sp>
        <p:nvSpPr>
          <p:cNvPr id="419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1127125"/>
            <a:ext cx="8763000" cy="478631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Sparse</a:t>
            </a:r>
            <a:r>
              <a:rPr lang="en-US" dirty="0" smtClean="0">
                <a:ea typeface="ＭＳ Ｐゴシック" pitchFamily="34" charset="-128"/>
              </a:rPr>
              <a:t> signal:	  only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 out of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  coordinates nonzero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model:  union of </a:t>
            </a:r>
            <a:r>
              <a:rPr lang="en-US" sz="24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-dimensional subspaces</a:t>
            </a:r>
          </a:p>
          <a:p>
            <a:endParaRPr lang="en-US" sz="14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Compressible</a:t>
            </a:r>
            <a:r>
              <a:rPr lang="en-US" dirty="0" smtClean="0">
                <a:ea typeface="ＭＳ Ｐゴシック" pitchFamily="34" charset="-128"/>
              </a:rPr>
              <a:t> signal:   </a:t>
            </a:r>
            <a:r>
              <a:rPr lang="en-US" sz="900" dirty="0" smtClean="0">
                <a:ea typeface="ＭＳ Ｐゴシック" pitchFamily="34" charset="-128"/>
              </a:rPr>
              <a:t>  </a:t>
            </a:r>
            <a:r>
              <a:rPr lang="en-US" dirty="0" smtClean="0">
                <a:ea typeface="ＭＳ Ｐゴシック" pitchFamily="34" charset="-128"/>
              </a:rPr>
              <a:t>sorted coordinates decay 					     rapidly to zero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4000" dirty="0" smtClean="0">
                <a:ea typeface="ＭＳ Ｐゴシック" pitchFamily="34" charset="-128"/>
              </a:rPr>
              <a:t/>
            </a:r>
            <a:br>
              <a:rPr lang="en-US" sz="40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</a:t>
            </a:r>
            <a:r>
              <a:rPr lang="en-US" sz="2000" dirty="0" smtClean="0">
                <a:ea typeface="ＭＳ Ｐゴシック" pitchFamily="34" charset="-128"/>
              </a:rPr>
              <a:t>well-approximated by a </a:t>
            </a:r>
            <a:r>
              <a:rPr lang="en-US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sz="2000" dirty="0" smtClean="0">
                <a:ea typeface="ＭＳ Ｐゴシック" pitchFamily="34" charset="-128"/>
              </a:rPr>
              <a:t>-sparse signal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800" dirty="0" smtClean="0">
                <a:ea typeface="ＭＳ Ｐゴシック" pitchFamily="34" charset="-128"/>
              </a:rPr>
              <a:t>			(simply by </a:t>
            </a:r>
            <a:r>
              <a:rPr lang="en-US" sz="1800" dirty="0" err="1" smtClean="0">
                <a:ea typeface="ＭＳ Ｐゴシック" pitchFamily="34" charset="-128"/>
              </a:rPr>
              <a:t>thresholding</a:t>
            </a:r>
            <a:r>
              <a:rPr lang="en-US" sz="1800" dirty="0" smtClean="0">
                <a:ea typeface="ＭＳ Ｐゴシック" pitchFamily="34" charset="-128"/>
              </a:rPr>
              <a:t>)	</a:t>
            </a:r>
          </a:p>
          <a:p>
            <a:pPr lvl="1"/>
            <a:endParaRPr lang="en-US" sz="1800" dirty="0" smtClean="0">
              <a:ea typeface="ＭＳ Ｐゴシック" pitchFamily="34" charset="-128"/>
            </a:endParaRPr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3051175" y="4838700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91" name="Line 5"/>
          <p:cNvSpPr>
            <a:spLocks noChangeShapeType="1"/>
          </p:cNvSpPr>
          <p:nvPr/>
        </p:nvSpPr>
        <p:spPr bwMode="auto">
          <a:xfrm>
            <a:off x="3127375" y="4991100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2" name="Line 6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3816350" y="641667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sorted index</a:t>
            </a:r>
          </a:p>
        </p:txBody>
      </p:sp>
      <p:sp>
        <p:nvSpPr>
          <p:cNvPr id="41994" name="Freeform 8"/>
          <p:cNvSpPr>
            <a:spLocks/>
          </p:cNvSpPr>
          <p:nvPr/>
        </p:nvSpPr>
        <p:spPr bwMode="auto">
          <a:xfrm>
            <a:off x="3279775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H="1">
            <a:off x="2843213" y="4687888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6" name="Freeform 11"/>
          <p:cNvSpPr>
            <a:spLocks/>
          </p:cNvSpPr>
          <p:nvPr/>
        </p:nvSpPr>
        <p:spPr bwMode="auto">
          <a:xfrm>
            <a:off x="2860675" y="4868863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4199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475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88013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3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127875" cy="114300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Deterministic Priors</a:t>
            </a:r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147886" y="4785547"/>
            <a:ext cx="671514" cy="387035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600200" y="3505200"/>
            <a:ext cx="5429510" cy="457200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80225" y="4670425"/>
            <a:ext cx="19589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8167687" y="55848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0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04200" y="583882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sti.png"/>
          <p:cNvPicPr>
            <a:picLocks noChangeAspect="1"/>
          </p:cNvPicPr>
          <p:nvPr/>
        </p:nvPicPr>
        <p:blipFill>
          <a:blip r:embed="rId17" cstate="print"/>
          <a:srcRect l="20833" t="6944" r="16667" b="11111"/>
          <a:stretch>
            <a:fillRect/>
          </a:stretch>
        </p:blipFill>
        <p:spPr>
          <a:xfrm>
            <a:off x="0" y="4617720"/>
            <a:ext cx="2045780" cy="2011680"/>
          </a:xfrm>
          <a:prstGeom prst="rect">
            <a:avLst/>
          </a:prstGeom>
        </p:spPr>
      </p:pic>
      <p:pic>
        <p:nvPicPr>
          <p:cNvPr id="43" name="Picture 42" descr="sti256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5720" y="4648200"/>
            <a:ext cx="2011680" cy="2011680"/>
          </a:xfrm>
          <a:prstGeom prst="rect">
            <a:avLst/>
          </a:prstGeom>
        </p:spPr>
      </p:pic>
      <p:sp>
        <p:nvSpPr>
          <p:cNvPr id="44" name="Rectangle 29"/>
          <p:cNvSpPr>
            <a:spLocks noChangeArrowheads="1"/>
          </p:cNvSpPr>
          <p:nvPr/>
        </p:nvSpPr>
        <p:spPr bwMode="auto">
          <a:xfrm>
            <a:off x="45720" y="4653280"/>
            <a:ext cx="2011363" cy="2011363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latin typeface="Verdana" pitchFamily="34" charset="0"/>
            </a:endParaRP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6858000" y="381000"/>
            <a:ext cx="2072640" cy="2072640"/>
            <a:chOff x="748" y="1480"/>
            <a:chExt cx="1680" cy="1623"/>
          </a:xfrm>
        </p:grpSpPr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V="1">
              <a:off x="1431" y="1480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1431" y="2420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 flipH="1">
              <a:off x="748" y="2420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1" name="AutoShape 8"/>
            <p:cNvSpPr>
              <a:spLocks noChangeArrowheads="1"/>
            </p:cNvSpPr>
            <p:nvPr/>
          </p:nvSpPr>
          <p:spPr bwMode="auto">
            <a:xfrm rot="-283838">
              <a:off x="791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" name="AutoShape 9"/>
            <p:cNvSpPr>
              <a:spLocks noChangeArrowheads="1"/>
            </p:cNvSpPr>
            <p:nvPr/>
          </p:nvSpPr>
          <p:spPr bwMode="auto">
            <a:xfrm rot="1242714">
              <a:off x="791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3" name="AutoShape 10"/>
            <p:cNvSpPr>
              <a:spLocks noChangeArrowheads="1"/>
            </p:cNvSpPr>
            <p:nvPr/>
          </p:nvSpPr>
          <p:spPr bwMode="auto">
            <a:xfrm rot="2577415">
              <a:off x="833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4" name="AutoShape 11"/>
            <p:cNvSpPr>
              <a:spLocks noChangeArrowheads="1"/>
            </p:cNvSpPr>
            <p:nvPr/>
          </p:nvSpPr>
          <p:spPr bwMode="auto">
            <a:xfrm rot="4304015">
              <a:off x="855" y="2056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5" name="AutoShape 12"/>
            <p:cNvSpPr>
              <a:spLocks noChangeArrowheads="1"/>
            </p:cNvSpPr>
            <p:nvPr/>
          </p:nvSpPr>
          <p:spPr bwMode="auto">
            <a:xfrm rot="7746010">
              <a:off x="770" y="2013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6" name="Picture 1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072" y="1565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7665470" y="211143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58" name="Picture 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72400" y="2286000"/>
            <a:ext cx="1093220" cy="282632"/>
          </a:xfrm>
          <a:prstGeom prst="rect">
            <a:avLst/>
          </a:prstGeom>
          <a:noFill/>
          <a:ln/>
          <a:effectLst/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284646" y="5028415"/>
            <a:ext cx="1182954" cy="2743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Restricted </a:t>
            </a:r>
            <a:r>
              <a:rPr lang="en-US" dirty="0" err="1" smtClean="0"/>
              <a:t>Isometry</a:t>
            </a:r>
            <a:r>
              <a:rPr lang="en-US" dirty="0" smtClean="0"/>
              <a:t> Property (RIP)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050"/>
            <a:ext cx="8763000" cy="2484438"/>
          </a:xfrm>
        </p:spPr>
        <p:txBody>
          <a:bodyPr/>
          <a:lstStyle/>
          <a:p>
            <a:r>
              <a:rPr lang="en-US" dirty="0" smtClean="0"/>
              <a:t>Preserve the structure of sparse/compressible signals</a:t>
            </a:r>
          </a:p>
          <a:p>
            <a:endParaRPr lang="en-US" sz="1000" dirty="0" smtClean="0"/>
          </a:p>
          <a:p>
            <a:r>
              <a:rPr lang="en-US" dirty="0" smtClean="0"/>
              <a:t>RIP of order </a:t>
            </a:r>
            <a:r>
              <a:rPr lang="en-US" i="1" dirty="0" smtClean="0"/>
              <a:t>2K</a:t>
            </a:r>
            <a:r>
              <a:rPr lang="en-US" dirty="0" smtClean="0"/>
              <a:t> implies: </a:t>
            </a:r>
            <a:br>
              <a:rPr lang="en-US" dirty="0" smtClean="0"/>
            </a:br>
            <a:r>
              <a:rPr lang="en-US" dirty="0" smtClean="0"/>
              <a:t>for all </a:t>
            </a:r>
            <a:r>
              <a:rPr lang="en-US" i="1" dirty="0" smtClean="0"/>
              <a:t>K</a:t>
            </a:r>
            <a:r>
              <a:rPr lang="en-US" dirty="0" smtClean="0"/>
              <a:t>-sparse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</a:p>
          <a:p>
            <a:endParaRPr lang="en-US" dirty="0" smtClean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581400" y="5081588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4301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44719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3481388"/>
            <a:ext cx="2743200" cy="3368675"/>
            <a:chOff x="432" y="1776"/>
            <a:chExt cx="1728" cy="2122"/>
          </a:xfrm>
        </p:grpSpPr>
        <p:sp>
          <p:nvSpPr>
            <p:cNvPr id="13333" name="Line 7"/>
            <p:cNvSpPr>
              <a:spLocks noChangeShapeType="1"/>
            </p:cNvSpPr>
            <p:nvPr/>
          </p:nvSpPr>
          <p:spPr bwMode="auto">
            <a:xfrm flipV="1">
              <a:off x="1115" y="1776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4" name="Line 8"/>
            <p:cNvSpPr>
              <a:spLocks noChangeShapeType="1"/>
            </p:cNvSpPr>
            <p:nvPr/>
          </p:nvSpPr>
          <p:spPr bwMode="auto">
            <a:xfrm>
              <a:off x="1115" y="2716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5" name="Line 9"/>
            <p:cNvSpPr>
              <a:spLocks noChangeShapeType="1"/>
            </p:cNvSpPr>
            <p:nvPr/>
          </p:nvSpPr>
          <p:spPr bwMode="auto">
            <a:xfrm flipH="1">
              <a:off x="432" y="2716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6" name="AutoShape 10"/>
            <p:cNvSpPr>
              <a:spLocks noChangeArrowheads="1"/>
            </p:cNvSpPr>
            <p:nvPr/>
          </p:nvSpPr>
          <p:spPr bwMode="auto">
            <a:xfrm rot="-283838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7" name="AutoShape 11"/>
            <p:cNvSpPr>
              <a:spLocks noChangeArrowheads="1"/>
            </p:cNvSpPr>
            <p:nvPr/>
          </p:nvSpPr>
          <p:spPr bwMode="auto">
            <a:xfrm rot="1242714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8" name="AutoShape 12"/>
            <p:cNvSpPr>
              <a:spLocks noChangeArrowheads="1"/>
            </p:cNvSpPr>
            <p:nvPr/>
          </p:nvSpPr>
          <p:spPr bwMode="auto">
            <a:xfrm rot="2577415">
              <a:off x="517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9" name="AutoShape 13"/>
            <p:cNvSpPr>
              <a:spLocks noChangeArrowheads="1"/>
            </p:cNvSpPr>
            <p:nvPr/>
          </p:nvSpPr>
          <p:spPr bwMode="auto">
            <a:xfrm rot="4304015">
              <a:off x="539" y="2352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40" name="AutoShape 14"/>
            <p:cNvSpPr>
              <a:spLocks noChangeArrowheads="1"/>
            </p:cNvSpPr>
            <p:nvPr/>
          </p:nvSpPr>
          <p:spPr bwMode="auto">
            <a:xfrm rot="7746010">
              <a:off x="454" y="2309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3037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56" y="1861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2" name="Text Box 16"/>
            <p:cNvSpPr txBox="1">
              <a:spLocks noChangeArrowheads="1"/>
            </p:cNvSpPr>
            <p:nvPr/>
          </p:nvSpPr>
          <p:spPr bwMode="auto">
            <a:xfrm>
              <a:off x="624" y="3648"/>
              <a:ext cx="8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3333CC"/>
                  </a:solidFill>
                  <a:latin typeface="Verdana" pitchFamily="34" charset="0"/>
                  <a:cs typeface="+mn-cs"/>
                </a:rPr>
                <a:t>K-planes</a:t>
              </a:r>
            </a:p>
          </p:txBody>
        </p:sp>
        <p:sp>
          <p:nvSpPr>
            <p:cNvPr id="13343" name="Line 17"/>
            <p:cNvSpPr>
              <a:spLocks noChangeShapeType="1"/>
            </p:cNvSpPr>
            <p:nvPr/>
          </p:nvSpPr>
          <p:spPr bwMode="auto">
            <a:xfrm flipV="1">
              <a:off x="960" y="3168"/>
              <a:ext cx="144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44" name="Line 18"/>
            <p:cNvSpPr>
              <a:spLocks noChangeShapeType="1"/>
            </p:cNvSpPr>
            <p:nvPr/>
          </p:nvSpPr>
          <p:spPr bwMode="auto">
            <a:xfrm flipH="1" flipV="1">
              <a:off x="864" y="3072"/>
              <a:ext cx="9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3041" name="Picture 1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20" y="2784"/>
              <a:ext cx="240" cy="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3042" name="Picture 2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392" y="3168"/>
              <a:ext cx="240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347" name="Line 21"/>
            <p:cNvSpPr>
              <a:spLocks noChangeShapeType="1"/>
            </p:cNvSpPr>
            <p:nvPr/>
          </p:nvSpPr>
          <p:spPr bwMode="auto">
            <a:xfrm flipH="1">
              <a:off x="1536" y="2832"/>
              <a:ext cx="240" cy="19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572000" y="3633788"/>
            <a:ext cx="4419600" cy="3136900"/>
            <a:chOff x="2880" y="1872"/>
            <a:chExt cx="2784" cy="1976"/>
          </a:xfrm>
        </p:grpSpPr>
        <p:sp>
          <p:nvSpPr>
            <p:cNvPr id="13321" name="Line 23"/>
            <p:cNvSpPr>
              <a:spLocks noChangeShapeType="1"/>
            </p:cNvSpPr>
            <p:nvPr/>
          </p:nvSpPr>
          <p:spPr bwMode="auto">
            <a:xfrm>
              <a:off x="4227" y="2815"/>
              <a:ext cx="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22" name="Line 24"/>
            <p:cNvSpPr>
              <a:spLocks noChangeShapeType="1"/>
            </p:cNvSpPr>
            <p:nvPr/>
          </p:nvSpPr>
          <p:spPr bwMode="auto">
            <a:xfrm flipV="1">
              <a:off x="4227" y="1962"/>
              <a:ext cx="314" cy="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3019" name="Picture 2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035" y="1962"/>
              <a:ext cx="4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4" name="AutoShape 26"/>
            <p:cNvSpPr>
              <a:spLocks noChangeArrowheads="1"/>
            </p:cNvSpPr>
            <p:nvPr/>
          </p:nvSpPr>
          <p:spPr bwMode="auto">
            <a:xfrm>
              <a:off x="2880" y="1872"/>
              <a:ext cx="2784" cy="1976"/>
            </a:xfrm>
            <a:prstGeom prst="parallelogram">
              <a:avLst>
                <a:gd name="adj" fmla="val 3522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3021" name="Picture 2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04" y="3216"/>
              <a:ext cx="336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3022" name="Picture 2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032" y="3504"/>
              <a:ext cx="336" cy="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327" name="AutoShape 29"/>
            <p:cNvSpPr>
              <a:spLocks noChangeArrowheads="1"/>
            </p:cNvSpPr>
            <p:nvPr/>
          </p:nvSpPr>
          <p:spPr bwMode="auto">
            <a:xfrm rot="-283838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28" name="AutoShape 30"/>
            <p:cNvSpPr>
              <a:spLocks noChangeArrowheads="1"/>
            </p:cNvSpPr>
            <p:nvPr/>
          </p:nvSpPr>
          <p:spPr bwMode="auto">
            <a:xfrm rot="1242714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29" name="AutoShape 31"/>
            <p:cNvSpPr>
              <a:spLocks noChangeArrowheads="1"/>
            </p:cNvSpPr>
            <p:nvPr/>
          </p:nvSpPr>
          <p:spPr bwMode="auto">
            <a:xfrm rot="2577415">
              <a:off x="3642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0" name="AutoShape 32"/>
            <p:cNvSpPr>
              <a:spLocks noChangeArrowheads="1"/>
            </p:cNvSpPr>
            <p:nvPr/>
          </p:nvSpPr>
          <p:spPr bwMode="auto">
            <a:xfrm rot="4304015">
              <a:off x="3664" y="2448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1" name="AutoShape 33"/>
            <p:cNvSpPr>
              <a:spLocks noChangeArrowheads="1"/>
            </p:cNvSpPr>
            <p:nvPr/>
          </p:nvSpPr>
          <p:spPr bwMode="auto">
            <a:xfrm rot="7746010">
              <a:off x="3579" y="240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2" name="Line 34"/>
            <p:cNvSpPr>
              <a:spLocks noChangeShapeType="1"/>
            </p:cNvSpPr>
            <p:nvPr/>
          </p:nvSpPr>
          <p:spPr bwMode="auto">
            <a:xfrm>
              <a:off x="3840" y="3120"/>
              <a:ext cx="336" cy="24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pic>
        <p:nvPicPr>
          <p:cNvPr id="43016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" y="2590800"/>
            <a:ext cx="4781792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5334000" y="160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A random Gaussian matrix has </a:t>
            </a:r>
            <a:b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</a:b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the RIP with high probability if </a:t>
            </a:r>
            <a:endParaRPr lang="en-US" baseline="-25000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pic>
        <p:nvPicPr>
          <p:cNvPr id="37" name="Picture 3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32438" y="2743200"/>
            <a:ext cx="3306762" cy="34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Restricted </a:t>
            </a:r>
            <a:r>
              <a:rPr lang="en-US" dirty="0" err="1" smtClean="0"/>
              <a:t>Isometry</a:t>
            </a:r>
            <a:r>
              <a:rPr lang="en-US" dirty="0" smtClean="0"/>
              <a:t> Property (RIP)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050"/>
            <a:ext cx="8763000" cy="2484438"/>
          </a:xfrm>
        </p:spPr>
        <p:txBody>
          <a:bodyPr/>
          <a:lstStyle/>
          <a:p>
            <a:r>
              <a:rPr lang="en-US" dirty="0" smtClean="0"/>
              <a:t>Preserve the structure of sparse/compressible signals</a:t>
            </a:r>
          </a:p>
          <a:p>
            <a:endParaRPr lang="en-US" sz="1000" dirty="0" smtClean="0"/>
          </a:p>
          <a:p>
            <a:r>
              <a:rPr lang="en-US" dirty="0" smtClean="0"/>
              <a:t>RIP of order </a:t>
            </a:r>
            <a:r>
              <a:rPr lang="en-US" i="1" dirty="0" smtClean="0"/>
              <a:t>2K</a:t>
            </a:r>
            <a:r>
              <a:rPr lang="en-US" dirty="0" smtClean="0"/>
              <a:t> implies: </a:t>
            </a:r>
            <a:br>
              <a:rPr lang="en-US" dirty="0" smtClean="0"/>
            </a:br>
            <a:r>
              <a:rPr lang="en-US" dirty="0" smtClean="0"/>
              <a:t>for all </a:t>
            </a:r>
            <a:r>
              <a:rPr lang="en-US" i="1" dirty="0" smtClean="0"/>
              <a:t>K</a:t>
            </a:r>
            <a:r>
              <a:rPr lang="en-US" dirty="0" smtClean="0"/>
              <a:t>-sparse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</a:p>
          <a:p>
            <a:endParaRPr lang="en-US" dirty="0" smtClean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581400" y="5081588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4301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44719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3481388"/>
            <a:ext cx="2743200" cy="3368675"/>
            <a:chOff x="432" y="1776"/>
            <a:chExt cx="1728" cy="2122"/>
          </a:xfrm>
        </p:grpSpPr>
        <p:sp>
          <p:nvSpPr>
            <p:cNvPr id="13333" name="Line 7"/>
            <p:cNvSpPr>
              <a:spLocks noChangeShapeType="1"/>
            </p:cNvSpPr>
            <p:nvPr/>
          </p:nvSpPr>
          <p:spPr bwMode="auto">
            <a:xfrm flipV="1">
              <a:off x="1115" y="1776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4" name="Line 8"/>
            <p:cNvSpPr>
              <a:spLocks noChangeShapeType="1"/>
            </p:cNvSpPr>
            <p:nvPr/>
          </p:nvSpPr>
          <p:spPr bwMode="auto">
            <a:xfrm>
              <a:off x="1115" y="2716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5" name="Line 9"/>
            <p:cNvSpPr>
              <a:spLocks noChangeShapeType="1"/>
            </p:cNvSpPr>
            <p:nvPr/>
          </p:nvSpPr>
          <p:spPr bwMode="auto">
            <a:xfrm flipH="1">
              <a:off x="432" y="2716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6" name="AutoShape 10"/>
            <p:cNvSpPr>
              <a:spLocks noChangeArrowheads="1"/>
            </p:cNvSpPr>
            <p:nvPr/>
          </p:nvSpPr>
          <p:spPr bwMode="auto">
            <a:xfrm rot="-283838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7" name="AutoShape 11"/>
            <p:cNvSpPr>
              <a:spLocks noChangeArrowheads="1"/>
            </p:cNvSpPr>
            <p:nvPr/>
          </p:nvSpPr>
          <p:spPr bwMode="auto">
            <a:xfrm rot="1242714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8" name="AutoShape 12"/>
            <p:cNvSpPr>
              <a:spLocks noChangeArrowheads="1"/>
            </p:cNvSpPr>
            <p:nvPr/>
          </p:nvSpPr>
          <p:spPr bwMode="auto">
            <a:xfrm rot="2577415">
              <a:off x="517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9" name="AutoShape 13"/>
            <p:cNvSpPr>
              <a:spLocks noChangeArrowheads="1"/>
            </p:cNvSpPr>
            <p:nvPr/>
          </p:nvSpPr>
          <p:spPr bwMode="auto">
            <a:xfrm rot="4304015">
              <a:off x="539" y="2352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40" name="AutoShape 14"/>
            <p:cNvSpPr>
              <a:spLocks noChangeArrowheads="1"/>
            </p:cNvSpPr>
            <p:nvPr/>
          </p:nvSpPr>
          <p:spPr bwMode="auto">
            <a:xfrm rot="7746010">
              <a:off x="454" y="2309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3037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56" y="1861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2" name="Text Box 16"/>
            <p:cNvSpPr txBox="1">
              <a:spLocks noChangeArrowheads="1"/>
            </p:cNvSpPr>
            <p:nvPr/>
          </p:nvSpPr>
          <p:spPr bwMode="auto">
            <a:xfrm>
              <a:off x="624" y="3648"/>
              <a:ext cx="8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3333CC"/>
                  </a:solidFill>
                  <a:latin typeface="Verdana" pitchFamily="34" charset="0"/>
                  <a:cs typeface="+mn-cs"/>
                </a:rPr>
                <a:t>K-planes</a:t>
              </a:r>
            </a:p>
          </p:txBody>
        </p:sp>
        <p:sp>
          <p:nvSpPr>
            <p:cNvPr id="13343" name="Line 17"/>
            <p:cNvSpPr>
              <a:spLocks noChangeShapeType="1"/>
            </p:cNvSpPr>
            <p:nvPr/>
          </p:nvSpPr>
          <p:spPr bwMode="auto">
            <a:xfrm flipV="1">
              <a:off x="960" y="3168"/>
              <a:ext cx="144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44" name="Line 18"/>
            <p:cNvSpPr>
              <a:spLocks noChangeShapeType="1"/>
            </p:cNvSpPr>
            <p:nvPr/>
          </p:nvSpPr>
          <p:spPr bwMode="auto">
            <a:xfrm flipH="1" flipV="1">
              <a:off x="864" y="3072"/>
              <a:ext cx="9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3041" name="Picture 1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20" y="2784"/>
              <a:ext cx="240" cy="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3042" name="Picture 2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392" y="3168"/>
              <a:ext cx="240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347" name="Line 21"/>
            <p:cNvSpPr>
              <a:spLocks noChangeShapeType="1"/>
            </p:cNvSpPr>
            <p:nvPr/>
          </p:nvSpPr>
          <p:spPr bwMode="auto">
            <a:xfrm flipH="1">
              <a:off x="1536" y="2832"/>
              <a:ext cx="240" cy="19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572000" y="3633788"/>
            <a:ext cx="4419600" cy="3136900"/>
            <a:chOff x="2880" y="1872"/>
            <a:chExt cx="2784" cy="1976"/>
          </a:xfrm>
        </p:grpSpPr>
        <p:sp>
          <p:nvSpPr>
            <p:cNvPr id="13321" name="Line 23"/>
            <p:cNvSpPr>
              <a:spLocks noChangeShapeType="1"/>
            </p:cNvSpPr>
            <p:nvPr/>
          </p:nvSpPr>
          <p:spPr bwMode="auto">
            <a:xfrm>
              <a:off x="4227" y="2815"/>
              <a:ext cx="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22" name="Line 24"/>
            <p:cNvSpPr>
              <a:spLocks noChangeShapeType="1"/>
            </p:cNvSpPr>
            <p:nvPr/>
          </p:nvSpPr>
          <p:spPr bwMode="auto">
            <a:xfrm flipV="1">
              <a:off x="4227" y="1962"/>
              <a:ext cx="314" cy="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3019" name="Picture 2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035" y="1962"/>
              <a:ext cx="4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4" name="AutoShape 26"/>
            <p:cNvSpPr>
              <a:spLocks noChangeArrowheads="1"/>
            </p:cNvSpPr>
            <p:nvPr/>
          </p:nvSpPr>
          <p:spPr bwMode="auto">
            <a:xfrm>
              <a:off x="2880" y="1872"/>
              <a:ext cx="2784" cy="1976"/>
            </a:xfrm>
            <a:prstGeom prst="parallelogram">
              <a:avLst>
                <a:gd name="adj" fmla="val 3522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3021" name="Picture 2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04" y="3216"/>
              <a:ext cx="336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3022" name="Picture 2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032" y="3504"/>
              <a:ext cx="336" cy="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327" name="AutoShape 29"/>
            <p:cNvSpPr>
              <a:spLocks noChangeArrowheads="1"/>
            </p:cNvSpPr>
            <p:nvPr/>
          </p:nvSpPr>
          <p:spPr bwMode="auto">
            <a:xfrm rot="-283838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28" name="AutoShape 30"/>
            <p:cNvSpPr>
              <a:spLocks noChangeArrowheads="1"/>
            </p:cNvSpPr>
            <p:nvPr/>
          </p:nvSpPr>
          <p:spPr bwMode="auto">
            <a:xfrm rot="1242714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29" name="AutoShape 31"/>
            <p:cNvSpPr>
              <a:spLocks noChangeArrowheads="1"/>
            </p:cNvSpPr>
            <p:nvPr/>
          </p:nvSpPr>
          <p:spPr bwMode="auto">
            <a:xfrm rot="2577415">
              <a:off x="3642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0" name="AutoShape 32"/>
            <p:cNvSpPr>
              <a:spLocks noChangeArrowheads="1"/>
            </p:cNvSpPr>
            <p:nvPr/>
          </p:nvSpPr>
          <p:spPr bwMode="auto">
            <a:xfrm rot="4304015">
              <a:off x="3664" y="2448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1" name="AutoShape 33"/>
            <p:cNvSpPr>
              <a:spLocks noChangeArrowheads="1"/>
            </p:cNvSpPr>
            <p:nvPr/>
          </p:nvSpPr>
          <p:spPr bwMode="auto">
            <a:xfrm rot="7746010">
              <a:off x="3579" y="240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2" name="Line 34"/>
            <p:cNvSpPr>
              <a:spLocks noChangeShapeType="1"/>
            </p:cNvSpPr>
            <p:nvPr/>
          </p:nvSpPr>
          <p:spPr bwMode="auto">
            <a:xfrm>
              <a:off x="3840" y="3120"/>
              <a:ext cx="336" cy="24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pic>
        <p:nvPicPr>
          <p:cNvPr id="43016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" y="2590800"/>
            <a:ext cx="4781792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5334000" y="160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A random Gaussian matrix has </a:t>
            </a:r>
            <a:b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</a:b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the RIP with high probability if </a:t>
            </a:r>
            <a:endParaRPr lang="en-US" baseline="-25000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pic>
        <p:nvPicPr>
          <p:cNvPr id="37" name="Picture 3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32438" y="2743200"/>
            <a:ext cx="3306762" cy="34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leninimports.com/pablo_picasso_gallery_woman_chemise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95600" y="4038600"/>
            <a:ext cx="748308" cy="914400"/>
          </a:xfrm>
          <a:prstGeom prst="rect">
            <a:avLst/>
          </a:prstGeom>
          <a:noFill/>
        </p:spPr>
      </p:pic>
      <p:pic>
        <p:nvPicPr>
          <p:cNvPr id="2052" name="Picture 4" descr="http://www.vakras.com/contra-gleeson/picasso-head007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410200" y="4572000"/>
            <a:ext cx="668323" cy="914400"/>
          </a:xfrm>
          <a:prstGeom prst="rect">
            <a:avLst/>
          </a:prstGeom>
          <a:noFill/>
        </p:spPr>
      </p:pic>
      <p:pic>
        <p:nvPicPr>
          <p:cNvPr id="2058" name="Picture 10" descr="File:GertrudeStein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667000" y="5736037"/>
            <a:ext cx="914400" cy="1121963"/>
          </a:xfrm>
          <a:prstGeom prst="rect">
            <a:avLst/>
          </a:prstGeom>
          <a:noFill/>
        </p:spPr>
      </p:pic>
      <p:pic>
        <p:nvPicPr>
          <p:cNvPr id="2060" name="Picture 12" descr="File:Dora Maar Au Chat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010400" y="5611091"/>
            <a:ext cx="914400" cy="1246909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7910033" y="6396335"/>
            <a:ext cx="1310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various works </a:t>
            </a:r>
            <a:br>
              <a:rPr lang="en-US" sz="1200" dirty="0" smtClean="0"/>
            </a:br>
            <a:r>
              <a:rPr lang="en-US" sz="1200" dirty="0" smtClean="0"/>
              <a:t>by Picasso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Robust Null Space Property (RNSP)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050"/>
            <a:ext cx="8763000" cy="2484438"/>
          </a:xfrm>
        </p:spPr>
        <p:txBody>
          <a:bodyPr/>
          <a:lstStyle/>
          <a:p>
            <a:endParaRPr lang="en-US" sz="1050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RNSP in 1-norm (RNSP-1):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RNSP-1 &lt;&gt; </a:t>
            </a:r>
            <a:r>
              <a:rPr lang="en-US" b="1" i="1" dirty="0" smtClean="0">
                <a:solidFill>
                  <a:srgbClr val="0000FF"/>
                </a:solidFill>
              </a:rPr>
              <a:t>instance optimality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i="1" dirty="0" smtClean="0">
              <a:solidFill>
                <a:srgbClr val="0000FF"/>
              </a:solidFill>
            </a:endParaRPr>
          </a:p>
        </p:txBody>
      </p:sp>
      <p:pic>
        <p:nvPicPr>
          <p:cNvPr id="4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24600" y="2362200"/>
            <a:ext cx="2475214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Arrow Connector 32"/>
          <p:cNvCxnSpPr>
            <a:cxnSpLocks noChangeShapeType="1"/>
          </p:cNvCxnSpPr>
          <p:nvPr/>
        </p:nvCxnSpPr>
        <p:spPr bwMode="auto">
          <a:xfrm rot="5400000">
            <a:off x="7467600" y="2930817"/>
            <a:ext cx="4572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76" name="Picture 7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410200" y="1828840"/>
            <a:ext cx="3426343" cy="383968"/>
          </a:xfrm>
          <a:prstGeom prst="rect">
            <a:avLst/>
          </a:prstGeom>
          <a:noFill/>
          <a:ln/>
          <a:effectLst/>
        </p:spPr>
      </p:pic>
      <p:grpSp>
        <p:nvGrpSpPr>
          <p:cNvPr id="52" name="Group 11"/>
          <p:cNvGrpSpPr>
            <a:grpSpLocks/>
          </p:cNvGrpSpPr>
          <p:nvPr/>
        </p:nvGrpSpPr>
        <p:grpSpPr bwMode="auto">
          <a:xfrm>
            <a:off x="5638800" y="3085431"/>
            <a:ext cx="3291840" cy="2926080"/>
            <a:chOff x="5543550" y="1125538"/>
            <a:chExt cx="2924175" cy="2627312"/>
          </a:xfrm>
        </p:grpSpPr>
        <p:sp>
          <p:nvSpPr>
            <p:cNvPr id="53" name="AutoShape 5"/>
            <p:cNvSpPr>
              <a:spLocks noChangeArrowheads="1"/>
            </p:cNvSpPr>
            <p:nvPr/>
          </p:nvSpPr>
          <p:spPr bwMode="auto">
            <a:xfrm>
              <a:off x="5702300" y="1685925"/>
              <a:ext cx="1847850" cy="1906588"/>
            </a:xfrm>
            <a:prstGeom prst="diamond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>
              <a:off x="5702300" y="1687513"/>
              <a:ext cx="925513" cy="9540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5702300" y="2641600"/>
              <a:ext cx="925513" cy="952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 flipH="1">
              <a:off x="6627813" y="2640013"/>
              <a:ext cx="922337" cy="952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9"/>
            <p:cNvSpPr>
              <a:spLocks noChangeShapeType="1"/>
            </p:cNvSpPr>
            <p:nvPr/>
          </p:nvSpPr>
          <p:spPr bwMode="auto">
            <a:xfrm>
              <a:off x="6627813" y="1685925"/>
              <a:ext cx="922337" cy="954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10"/>
            <p:cNvSpPr>
              <a:spLocks noChangeShapeType="1"/>
            </p:cNvSpPr>
            <p:nvPr/>
          </p:nvSpPr>
          <p:spPr bwMode="auto">
            <a:xfrm flipH="1">
              <a:off x="6319838" y="1687513"/>
              <a:ext cx="307975" cy="127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 flipH="1" flipV="1">
              <a:off x="5702300" y="2641600"/>
              <a:ext cx="617538" cy="31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Line 12"/>
            <p:cNvSpPr>
              <a:spLocks noChangeShapeType="1"/>
            </p:cNvSpPr>
            <p:nvPr/>
          </p:nvSpPr>
          <p:spPr bwMode="auto">
            <a:xfrm flipV="1">
              <a:off x="6319838" y="2640013"/>
              <a:ext cx="1230312" cy="31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Line 13"/>
            <p:cNvSpPr>
              <a:spLocks noChangeShapeType="1"/>
            </p:cNvSpPr>
            <p:nvPr/>
          </p:nvSpPr>
          <p:spPr bwMode="auto">
            <a:xfrm>
              <a:off x="6319838" y="2959100"/>
              <a:ext cx="307975" cy="635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AutoShape 14"/>
            <p:cNvSpPr>
              <a:spLocks noChangeArrowheads="1"/>
            </p:cNvSpPr>
            <p:nvPr/>
          </p:nvSpPr>
          <p:spPr bwMode="auto">
            <a:xfrm rot="-2501194">
              <a:off x="6681788" y="1125538"/>
              <a:ext cx="1468437" cy="2386012"/>
            </a:xfrm>
            <a:prstGeom prst="parallelogram">
              <a:avLst>
                <a:gd name="adj" fmla="val 57440"/>
              </a:avLst>
            </a:prstGeom>
            <a:solidFill>
              <a:srgbClr val="006600">
                <a:alpha val="50195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 flipV="1">
              <a:off x="6634163" y="1136650"/>
              <a:ext cx="0" cy="148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 flipH="1">
              <a:off x="5543550" y="2625725"/>
              <a:ext cx="1090613" cy="1127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 flipV="1">
              <a:off x="6634163" y="2624138"/>
              <a:ext cx="1833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18"/>
            <p:cNvSpPr>
              <a:spLocks noChangeArrowheads="1"/>
            </p:cNvSpPr>
            <p:nvPr/>
          </p:nvSpPr>
          <p:spPr bwMode="auto">
            <a:xfrm>
              <a:off x="7488238" y="2571750"/>
              <a:ext cx="98425" cy="1063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7" name="Picture 1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7450" y="2859088"/>
              <a:ext cx="230188" cy="184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8" name="Picture 22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99350" y="2190750"/>
              <a:ext cx="412750" cy="266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87" name="Picture 8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91890" y="1905000"/>
            <a:ext cx="4437310" cy="406532"/>
          </a:xfrm>
          <a:prstGeom prst="rect">
            <a:avLst/>
          </a:prstGeom>
          <a:noFill/>
          <a:ln/>
          <a:effectLst/>
        </p:spPr>
      </p:pic>
      <p:pic>
        <p:nvPicPr>
          <p:cNvPr id="101" name="Picture 10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020262" y="5973190"/>
            <a:ext cx="3470913" cy="503726"/>
          </a:xfrm>
          <a:prstGeom prst="rect">
            <a:avLst/>
          </a:prstGeom>
          <a:noFill/>
          <a:ln/>
          <a:effectLst/>
        </p:spPr>
      </p:pic>
      <p:pic>
        <p:nvPicPr>
          <p:cNvPr id="100" name="Picture 9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52739" y="3657600"/>
            <a:ext cx="5107997" cy="513710"/>
          </a:xfrm>
          <a:prstGeom prst="rect">
            <a:avLst/>
          </a:prstGeom>
          <a:noFill/>
          <a:ln/>
          <a:effectLst/>
        </p:spPr>
      </p:pic>
      <p:pic>
        <p:nvPicPr>
          <p:cNvPr id="97" name="Picture 9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685800" y="4495800"/>
            <a:ext cx="4178580" cy="640159"/>
          </a:xfrm>
          <a:prstGeom prst="rect">
            <a:avLst/>
          </a:prstGeom>
          <a:noFill/>
          <a:ln/>
          <a:effectLst/>
        </p:spPr>
      </p:pic>
      <p:pic>
        <p:nvPicPr>
          <p:cNvPr id="96" name="Picture 9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6096000" y="1295400"/>
            <a:ext cx="2605556" cy="384048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609600" y="5486400"/>
            <a:ext cx="3443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 dirty="0" smtClean="0">
                <a:latin typeface="+mj-lt"/>
                <a:ea typeface="ＭＳ Ｐゴシック" pitchFamily="34" charset="-128"/>
              </a:rPr>
              <a:t>Best K-term approximation:</a:t>
            </a:r>
          </a:p>
        </p:txBody>
      </p:sp>
      <p:sp>
        <p:nvSpPr>
          <p:cNvPr id="99" name="Rectangle 98"/>
          <p:cNvSpPr/>
          <p:nvPr/>
        </p:nvSpPr>
        <p:spPr>
          <a:xfrm>
            <a:off x="5257800" y="6273225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[Cohen, </a:t>
            </a:r>
            <a:r>
              <a:rPr lang="en-US" sz="1600" dirty="0" err="1" smtClean="0"/>
              <a:t>Dahmen</a:t>
            </a:r>
            <a:r>
              <a:rPr lang="en-US" sz="1600" dirty="0" smtClean="0"/>
              <a:t>, and Devore; </a:t>
            </a:r>
            <a:r>
              <a:rPr lang="en-US" sz="1600" dirty="0" err="1" smtClean="0"/>
              <a:t>Xu</a:t>
            </a:r>
            <a:r>
              <a:rPr lang="en-US" sz="1600" dirty="0" smtClean="0"/>
              <a:t> and </a:t>
            </a:r>
            <a:r>
              <a:rPr lang="en-US" sz="1600" dirty="0" err="1" smtClean="0"/>
              <a:t>Hassibi</a:t>
            </a:r>
            <a:r>
              <a:rPr lang="en-US" sz="1600" dirty="0" smtClean="0"/>
              <a:t>; Davies and </a:t>
            </a:r>
            <a:r>
              <a:rPr lang="en-US" sz="1600" dirty="0" err="1" smtClean="0"/>
              <a:t>Gribonval</a:t>
            </a:r>
            <a:r>
              <a:rPr lang="en-US" sz="1600" dirty="0" smtClean="0"/>
              <a:t>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Recovery Algorithms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Goal:</a:t>
            </a:r>
            <a:r>
              <a:rPr lang="en-US" dirty="0" smtClean="0">
                <a:ea typeface="ＭＳ Ｐゴシック" pitchFamily="34" charset="-128"/>
              </a:rPr>
              <a:t>	given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	</a:t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recover </a:t>
            </a:r>
          </a:p>
          <a:p>
            <a:endParaRPr lang="en-US" sz="1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       and convex optimization formulations</a:t>
            </a:r>
          </a:p>
          <a:p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basis pursuit, Lasso, </a:t>
            </a:r>
            <a:r>
              <a:rPr lang="en-US" dirty="0" err="1" smtClean="0">
                <a:ea typeface="ＭＳ Ｐゴシック" pitchFamily="34" charset="-128"/>
              </a:rPr>
              <a:t>scalarization</a:t>
            </a:r>
            <a:r>
              <a:rPr lang="en-US" dirty="0" smtClean="0">
                <a:ea typeface="ＭＳ Ｐゴシック" pitchFamily="34" charset="-128"/>
              </a:rPr>
              <a:t> …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iterative re-weighted              algorithms </a:t>
            </a:r>
          </a:p>
          <a:p>
            <a:pPr lvl="1"/>
            <a:endParaRPr lang="en-US" sz="10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Greedy algorithms: </a:t>
            </a:r>
            <a:r>
              <a:rPr lang="en-US" dirty="0" err="1" smtClean="0">
                <a:ea typeface="ＭＳ Ｐゴシック" pitchFamily="34" charset="-128"/>
              </a:rPr>
              <a:t>CoSaMP</a:t>
            </a:r>
            <a:r>
              <a:rPr lang="en-US" dirty="0" smtClean="0">
                <a:ea typeface="ＭＳ Ｐゴシック" pitchFamily="34" charset="-128"/>
              </a:rPr>
              <a:t>, IHT, SP 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5062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92613" y="16414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354765" y="1016000"/>
            <a:ext cx="2412495" cy="406908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143217" y="3429000"/>
            <a:ext cx="4714439" cy="405977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08727" y="2320834"/>
            <a:ext cx="651545" cy="269966"/>
          </a:xfrm>
          <a:prstGeom prst="rect">
            <a:avLst/>
          </a:prstGeom>
          <a:noFill/>
          <a:ln/>
          <a:effectLst/>
        </p:spPr>
      </p:pic>
      <p:pic>
        <p:nvPicPr>
          <p:cNvPr id="45064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36615" y="5105400"/>
            <a:ext cx="2607385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065" name="Straight Connector 14"/>
          <p:cNvCxnSpPr>
            <a:cxnSpLocks noChangeShapeType="1"/>
          </p:cNvCxnSpPr>
          <p:nvPr/>
        </p:nvCxnSpPr>
        <p:spPr bwMode="auto">
          <a:xfrm>
            <a:off x="6500103" y="5391150"/>
            <a:ext cx="2651760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48" name="Picture 47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1153785" y="4258969"/>
            <a:ext cx="5729090" cy="365686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143826" y="5089525"/>
            <a:ext cx="5037960" cy="426637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3886200" y="5791200"/>
            <a:ext cx="943995" cy="314664"/>
          </a:xfrm>
          <a:prstGeom prst="rect">
            <a:avLst/>
          </a:prstGeom>
          <a:noFill/>
          <a:ln/>
          <a:effectLst/>
        </p:spPr>
      </p:pic>
      <p:grpSp>
        <p:nvGrpSpPr>
          <p:cNvPr id="51" name="Group 50"/>
          <p:cNvGrpSpPr/>
          <p:nvPr/>
        </p:nvGrpSpPr>
        <p:grpSpPr>
          <a:xfrm>
            <a:off x="6400800" y="2217420"/>
            <a:ext cx="2811780" cy="2811780"/>
            <a:chOff x="6477000" y="1981200"/>
            <a:chExt cx="2811780" cy="2811780"/>
          </a:xfrm>
        </p:grpSpPr>
        <p:grpSp>
          <p:nvGrpSpPr>
            <p:cNvPr id="38" name="Group 37"/>
            <p:cNvGrpSpPr/>
            <p:nvPr/>
          </p:nvGrpSpPr>
          <p:grpSpPr>
            <a:xfrm>
              <a:off x="6758178" y="2215515"/>
              <a:ext cx="2249424" cy="2249424"/>
              <a:chOff x="7086600" y="2286794"/>
              <a:chExt cx="1828800" cy="1828800"/>
            </a:xfrm>
          </p:grpSpPr>
          <p:cxnSp>
            <p:nvCxnSpPr>
              <p:cNvPr id="35" name="Straight Arrow Connector 34"/>
              <p:cNvCxnSpPr/>
              <p:nvPr/>
            </p:nvCxnSpPr>
            <p:spPr bwMode="auto">
              <a:xfrm>
                <a:off x="7086600" y="3200400"/>
                <a:ext cx="1828800" cy="158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37" name="Straight Arrow Connector 36"/>
              <p:cNvCxnSpPr/>
              <p:nvPr/>
            </p:nvCxnSpPr>
            <p:spPr bwMode="auto">
              <a:xfrm rot="5400000">
                <a:off x="7086600" y="3200400"/>
                <a:ext cx="1828800" cy="158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6477000" y="1981200"/>
              <a:ext cx="2811780" cy="2811780"/>
              <a:chOff x="7162800" y="2514600"/>
              <a:chExt cx="1828800" cy="1828800"/>
            </a:xfrm>
          </p:grpSpPr>
          <p:sp>
            <p:nvSpPr>
              <p:cNvPr id="39" name="Arc 38"/>
              <p:cNvSpPr/>
              <p:nvPr/>
            </p:nvSpPr>
            <p:spPr bwMode="auto">
              <a:xfrm>
                <a:off x="7239000" y="3389244"/>
                <a:ext cx="838200" cy="954156"/>
              </a:xfrm>
              <a:prstGeom prst="arc">
                <a:avLst/>
              </a:prstGeom>
              <a:noFill/>
              <a:ln w="349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0" name="Arc 39"/>
              <p:cNvSpPr/>
              <p:nvPr/>
            </p:nvSpPr>
            <p:spPr bwMode="auto">
              <a:xfrm rot="5400000">
                <a:off x="7182678" y="2494722"/>
                <a:ext cx="874643" cy="914400"/>
              </a:xfrm>
              <a:prstGeom prst="arc">
                <a:avLst/>
              </a:prstGeom>
              <a:noFill/>
              <a:ln w="349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2" name="Arc 41"/>
              <p:cNvSpPr/>
              <p:nvPr/>
            </p:nvSpPr>
            <p:spPr bwMode="auto">
              <a:xfrm flipH="1">
                <a:off x="8077200" y="3389244"/>
                <a:ext cx="838200" cy="954156"/>
              </a:xfrm>
              <a:prstGeom prst="arc">
                <a:avLst/>
              </a:prstGeom>
              <a:noFill/>
              <a:ln w="349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3" name="Arc 42"/>
              <p:cNvSpPr/>
              <p:nvPr/>
            </p:nvSpPr>
            <p:spPr bwMode="auto">
              <a:xfrm rot="16200000" flipH="1">
                <a:off x="8097078" y="2494722"/>
                <a:ext cx="874643" cy="914400"/>
              </a:xfrm>
              <a:prstGeom prst="arc">
                <a:avLst/>
              </a:prstGeom>
              <a:noFill/>
              <a:ln w="349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</p:grpSp>
      <p:cxnSp>
        <p:nvCxnSpPr>
          <p:cNvPr id="53" name="Straight Connector 52"/>
          <p:cNvCxnSpPr/>
          <p:nvPr/>
        </p:nvCxnSpPr>
        <p:spPr bwMode="auto">
          <a:xfrm>
            <a:off x="7315200" y="2667000"/>
            <a:ext cx="182880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7" name="Picture 66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7848600" y="4343400"/>
            <a:ext cx="1220868" cy="304800"/>
          </a:xfrm>
          <a:prstGeom prst="rect">
            <a:avLst/>
          </a:prstGeom>
          <a:noFill/>
          <a:ln/>
          <a:effectLst/>
        </p:spPr>
      </p:pic>
      <p:cxnSp>
        <p:nvCxnSpPr>
          <p:cNvPr id="58" name="Straight Connector 57"/>
          <p:cNvCxnSpPr>
            <a:stCxn id="43" idx="0"/>
            <a:endCxn id="43" idx="2"/>
          </p:cNvCxnSpPr>
          <p:nvPr/>
        </p:nvCxnSpPr>
        <p:spPr bwMode="auto">
          <a:xfrm rot="16200000" flipH="1">
            <a:off x="7821970" y="2874522"/>
            <a:ext cx="672381" cy="7029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endCxn id="39" idx="2"/>
          </p:cNvCxnSpPr>
          <p:nvPr/>
        </p:nvCxnSpPr>
        <p:spPr bwMode="auto">
          <a:xfrm rot="16200000" flipH="1">
            <a:off x="7101882" y="3590883"/>
            <a:ext cx="714293" cy="69532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endCxn id="43" idx="0"/>
          </p:cNvCxnSpPr>
          <p:nvPr/>
        </p:nvCxnSpPr>
        <p:spPr bwMode="auto">
          <a:xfrm flipV="1">
            <a:off x="7105814" y="2889804"/>
            <a:ext cx="700875" cy="69159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7848600" y="3581400"/>
            <a:ext cx="685802" cy="6610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69" name="Picture 6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337567" y="2971938"/>
            <a:ext cx="1053833" cy="304662"/>
          </a:xfrm>
          <a:prstGeom prst="rect">
            <a:avLst/>
          </a:prstGeom>
          <a:noFill/>
          <a:ln/>
          <a:effectLst/>
        </p:spPr>
      </p:pic>
      <p:pic>
        <p:nvPicPr>
          <p:cNvPr id="70" name="Picture 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75990" y="2057400"/>
            <a:ext cx="176801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" name="Straight Arrow Connector 32"/>
          <p:cNvCxnSpPr>
            <a:cxnSpLocks noChangeShapeType="1"/>
          </p:cNvCxnSpPr>
          <p:nvPr/>
        </p:nvCxnSpPr>
        <p:spPr bwMode="auto">
          <a:xfrm rot="5400000">
            <a:off x="7962900" y="2552700"/>
            <a:ext cx="6096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3" name="Freeform 72"/>
          <p:cNvSpPr/>
          <p:nvPr/>
        </p:nvSpPr>
        <p:spPr bwMode="auto">
          <a:xfrm>
            <a:off x="8120418" y="3780430"/>
            <a:ext cx="532263" cy="586854"/>
          </a:xfrm>
          <a:custGeom>
            <a:avLst/>
            <a:gdLst>
              <a:gd name="connsiteX0" fmla="*/ 532263 w 532263"/>
              <a:gd name="connsiteY0" fmla="*/ 586854 h 586854"/>
              <a:gd name="connsiteX1" fmla="*/ 354842 w 532263"/>
              <a:gd name="connsiteY1" fmla="*/ 218364 h 586854"/>
              <a:gd name="connsiteX2" fmla="*/ 0 w 532263"/>
              <a:gd name="connsiteY2" fmla="*/ 0 h 5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263" h="586854">
                <a:moveTo>
                  <a:pt x="532263" y="586854"/>
                </a:moveTo>
                <a:cubicBezTo>
                  <a:pt x="487907" y="451513"/>
                  <a:pt x="443552" y="316173"/>
                  <a:pt x="354842" y="218364"/>
                </a:cubicBezTo>
                <a:cubicBezTo>
                  <a:pt x="266132" y="120555"/>
                  <a:pt x="133066" y="60277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-152400"/>
            <a:ext cx="8215313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Performance of Recovery (q=1)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8763000" cy="5308600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Tractability</a:t>
            </a:r>
            <a:r>
              <a:rPr lang="en-US" dirty="0" smtClean="0">
                <a:ea typeface="ＭＳ Ｐゴシック" pitchFamily="34" charset="-128"/>
              </a:rPr>
              <a:t> 				</a:t>
            </a:r>
            <a:r>
              <a:rPr lang="en-US" i="1" dirty="0" smtClean="0">
                <a:ea typeface="ＭＳ Ｐゴシック" pitchFamily="34" charset="-128"/>
              </a:rPr>
              <a:t>polynomial time</a:t>
            </a:r>
          </a:p>
          <a:p>
            <a:endParaRPr lang="en-US" sz="16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Sparse signals			</a:t>
            </a:r>
            <a:r>
              <a:rPr lang="en-US" i="1" dirty="0" smtClean="0">
                <a:ea typeface="ＭＳ Ｐゴシック" pitchFamily="34" charset="-128"/>
              </a:rPr>
              <a:t>instance optimal</a:t>
            </a:r>
          </a:p>
          <a:p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noise-free measurements: 	exact recovery </a:t>
            </a:r>
          </a:p>
          <a:p>
            <a:pPr lvl="1"/>
            <a:endParaRPr lang="en-US" sz="6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noisy measurements: 		stable recovery</a:t>
            </a: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Compressible signals		</a:t>
            </a:r>
            <a:r>
              <a:rPr lang="en-US" i="1" dirty="0" smtClean="0">
                <a:ea typeface="ＭＳ Ｐゴシック" pitchFamily="34" charset="-128"/>
              </a:rPr>
              <a:t>instance optimal</a:t>
            </a:r>
            <a:endParaRPr lang="en-US" b="1" i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7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recovery as good as </a:t>
            </a:r>
            <a:r>
              <a:rPr lang="en-US" i="1" dirty="0" smtClean="0"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-sparse approximation (via RIP)</a:t>
            </a:r>
          </a:p>
        </p:txBody>
      </p:sp>
      <p:pic>
        <p:nvPicPr>
          <p:cNvPr id="15" name="Picture 1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701755" y="4660900"/>
            <a:ext cx="5886539" cy="808677"/>
          </a:xfrm>
          <a:prstGeom prst="rect">
            <a:avLst/>
          </a:prstGeom>
          <a:noFill/>
          <a:ln/>
          <a:effectLst/>
        </p:spPr>
      </p:pic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1622425" y="5521325"/>
            <a:ext cx="1403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1524000" y="5557838"/>
            <a:ext cx="1585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CS recovery</a:t>
            </a:r>
            <a:br>
              <a:rPr lang="en-US" dirty="0">
                <a:solidFill>
                  <a:srgbClr val="0000FF"/>
                </a:solidFill>
                <a:cs typeface="Arial" pitchFamily="34" charset="0"/>
              </a:rPr>
            </a:b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error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>
            <a:off x="4183062" y="5551488"/>
            <a:ext cx="1511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4114800" y="5594350"/>
            <a:ext cx="1746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signal K-term</a:t>
            </a:r>
            <a:br>
              <a:rPr lang="en-US" dirty="0">
                <a:solidFill>
                  <a:srgbClr val="FF0000"/>
                </a:solidFill>
                <a:cs typeface="Arial" pitchFamily="34" charset="0"/>
              </a:rPr>
            </a:b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approx error</a:t>
            </a:r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>
            <a:off x="6669088" y="5538788"/>
            <a:ext cx="685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6634163" y="5581650"/>
            <a:ext cx="785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6600"/>
                </a:solidFill>
                <a:cs typeface="Arial" pitchFamily="34" charset="0"/>
              </a:rPr>
              <a:t>noise</a:t>
            </a:r>
          </a:p>
        </p:txBody>
      </p:sp>
      <p:pic>
        <p:nvPicPr>
          <p:cNvPr id="29708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1637" y="6353175"/>
            <a:ext cx="30781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9" name="Straight Connector 14"/>
          <p:cNvCxnSpPr>
            <a:cxnSpLocks noChangeShapeType="1"/>
          </p:cNvCxnSpPr>
          <p:nvPr/>
        </p:nvCxnSpPr>
        <p:spPr bwMode="auto">
          <a:xfrm>
            <a:off x="2905125" y="6713538"/>
            <a:ext cx="3103562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39713"/>
            <a:ext cx="7848600" cy="3951287"/>
          </a:xfrm>
        </p:spPr>
        <p:txBody>
          <a:bodyPr/>
          <a:lstStyle/>
          <a:p>
            <a:r>
              <a:rPr lang="en-US" b="1" dirty="0" smtClean="0"/>
              <a:t> The Probabilistic View</a:t>
            </a:r>
            <a:endParaRPr lang="en-US" dirty="0" smtClean="0"/>
          </a:p>
        </p:txBody>
      </p:sp>
      <p:pic>
        <p:nvPicPr>
          <p:cNvPr id="109570" name="Picture 2" descr="http://phaedrusdeinus.org/your-own-bayes/slides/bay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2743200"/>
            <a:ext cx="4000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Probabilistic View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Goal:</a:t>
            </a:r>
            <a:r>
              <a:rPr lang="en-US" dirty="0" smtClean="0">
                <a:ea typeface="ＭＳ Ｐゴシック" pitchFamily="34" charset="-128"/>
              </a:rPr>
              <a:t>	given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	</a:t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recover </a:t>
            </a:r>
          </a:p>
          <a:p>
            <a:endParaRPr lang="en-US" sz="5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Prior: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dirty="0" err="1" smtClean="0">
                <a:ea typeface="ＭＳ Ｐゴシック" pitchFamily="34" charset="-128"/>
              </a:rPr>
              <a:t>iid</a:t>
            </a:r>
            <a:r>
              <a:rPr lang="en-US" dirty="0" smtClean="0">
                <a:ea typeface="ＭＳ Ｐゴシック" pitchFamily="34" charset="-128"/>
              </a:rPr>
              <a:t> generalized Gaussian distribution (GGD)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sz="32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Algorithms:	 </a:t>
            </a:r>
            <a:r>
              <a:rPr lang="en-US" dirty="0" smtClean="0">
                <a:ea typeface="ＭＳ Ｐゴシック" pitchFamily="34" charset="-128"/>
              </a:rPr>
              <a:t>via Bayesian inference arguments</a:t>
            </a:r>
          </a:p>
          <a:p>
            <a:endParaRPr lang="en-US" sz="11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maximize  						        prior</a:t>
            </a:r>
          </a:p>
          <a:p>
            <a:pPr lvl="1"/>
            <a:endParaRPr lang="en-US" sz="12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prior 							   	   </a:t>
            </a:r>
            <a:r>
              <a:rPr lang="en-US" dirty="0" err="1" smtClean="0">
                <a:ea typeface="ＭＳ Ｐゴシック" pitchFamily="34" charset="-128"/>
              </a:rPr>
              <a:t>thresholding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maximum a						  posteriori 							(MAP)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3" name="Picture 1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231631" y="4282488"/>
            <a:ext cx="4714439" cy="405977"/>
          </a:xfrm>
          <a:prstGeom prst="rect">
            <a:avLst/>
          </a:prstGeom>
          <a:noFill/>
          <a:ln/>
          <a:effectLst/>
        </p:spPr>
      </p:pic>
      <p:pic>
        <p:nvPicPr>
          <p:cNvPr id="45062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92613" y="16414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354765" y="1016000"/>
            <a:ext cx="2412495" cy="406908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231839" y="5120714"/>
            <a:ext cx="5729090" cy="365686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232037" y="5867400"/>
            <a:ext cx="5037554" cy="447323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61561" y="2804160"/>
            <a:ext cx="5266352" cy="476165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276600" y="6416027"/>
            <a:ext cx="4846501" cy="365773"/>
          </a:xfrm>
          <a:prstGeom prst="rect">
            <a:avLst/>
          </a:prstGeom>
          <a:noFill/>
          <a:ln/>
          <a:effectLst/>
        </p:spPr>
      </p:pic>
      <p:sp>
        <p:nvSpPr>
          <p:cNvPr id="12" name="Rectangle 11"/>
          <p:cNvSpPr/>
          <p:nvPr/>
        </p:nvSpPr>
        <p:spPr>
          <a:xfrm>
            <a:off x="2971800" y="2450068"/>
            <a:ext cx="4059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iid</a:t>
            </a: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: independent and identically distributed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661561" y="2804160"/>
            <a:ext cx="5266352" cy="476165"/>
          </a:xfrm>
          <a:prstGeom prst="rect">
            <a:avLst/>
          </a:prstGeom>
          <a:noFill/>
          <a:ln/>
          <a:effectLst/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Probabilistic View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Goal:</a:t>
            </a:r>
            <a:r>
              <a:rPr lang="en-US" dirty="0" smtClean="0">
                <a:ea typeface="ＭＳ Ｐゴシック" pitchFamily="34" charset="-128"/>
              </a:rPr>
              <a:t>	given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	</a:t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recover </a:t>
            </a:r>
          </a:p>
          <a:p>
            <a:endParaRPr lang="en-US" sz="10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Prior: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dirty="0" err="1" smtClean="0">
                <a:ea typeface="ＭＳ Ｐゴシック" pitchFamily="34" charset="-128"/>
              </a:rPr>
              <a:t>iid</a:t>
            </a:r>
            <a:r>
              <a:rPr lang="en-US" dirty="0" smtClean="0">
                <a:ea typeface="ＭＳ Ｐゴシック" pitchFamily="34" charset="-128"/>
              </a:rPr>
              <a:t> generalized Gaussian distribution (GGD)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Algorithms:	 (q=1 &lt;&gt; deterministic view)</a:t>
            </a:r>
          </a:p>
          <a:p>
            <a:endParaRPr lang="en-US" sz="11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maximize  						        prior</a:t>
            </a:r>
          </a:p>
          <a:p>
            <a:pPr lvl="1"/>
            <a:endParaRPr lang="en-US" sz="12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prior 							   	   </a:t>
            </a:r>
            <a:r>
              <a:rPr lang="en-US" dirty="0" err="1" smtClean="0">
                <a:ea typeface="ＭＳ Ｐゴシック" pitchFamily="34" charset="-128"/>
              </a:rPr>
              <a:t>thresholding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maximum a						  posteriori 							(MAP)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5062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92613" y="16414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354765" y="1016000"/>
            <a:ext cx="2412495" cy="406908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231839" y="5120714"/>
            <a:ext cx="5729090" cy="365686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3276600" y="6416027"/>
            <a:ext cx="4846501" cy="365773"/>
          </a:xfrm>
          <a:prstGeom prst="rect">
            <a:avLst/>
          </a:prstGeom>
          <a:noFill/>
          <a:ln/>
          <a:effectLst/>
        </p:spPr>
      </p:pic>
      <p:pic>
        <p:nvPicPr>
          <p:cNvPr id="150530" name="Picture 2" descr="http://upload.wikimedia.org/wikipedia/commons/thumb/e/eb/Blue_check.svg/600px-Blue_check.sv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76400" y="1752600"/>
            <a:ext cx="914400" cy="914400"/>
          </a:xfrm>
          <a:prstGeom prst="rect">
            <a:avLst/>
          </a:prstGeom>
          <a:noFill/>
        </p:spPr>
      </p:pic>
      <p:pic>
        <p:nvPicPr>
          <p:cNvPr id="13" name="Picture 2" descr="http://upload.wikimedia.org/wikipedia/commons/thumb/e/eb/Blue_check.svg/600px-Blue_check.sv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90800" y="3048000"/>
            <a:ext cx="914400" cy="914400"/>
          </a:xfrm>
          <a:prstGeom prst="rect">
            <a:avLst/>
          </a:prstGeom>
          <a:noFill/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5989628" y="3866982"/>
            <a:ext cx="3078178" cy="324018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232037" y="5867400"/>
            <a:ext cx="5037554" cy="447323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3231631" y="4282488"/>
            <a:ext cx="4714439" cy="4059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Probabilistic View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Goal:</a:t>
            </a:r>
            <a:r>
              <a:rPr lang="en-US" dirty="0" smtClean="0">
                <a:ea typeface="ＭＳ Ｐゴシック" pitchFamily="34" charset="-128"/>
              </a:rPr>
              <a:t>	given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	</a:t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recover </a:t>
            </a:r>
          </a:p>
          <a:p>
            <a:endParaRPr lang="en-US" sz="10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Prior: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dirty="0" err="1" smtClean="0">
                <a:ea typeface="ＭＳ Ｐゴシック" pitchFamily="34" charset="-128"/>
              </a:rPr>
              <a:t>iid</a:t>
            </a:r>
            <a:r>
              <a:rPr lang="en-US" dirty="0" smtClean="0">
                <a:ea typeface="ＭＳ Ｐゴシック" pitchFamily="34" charset="-128"/>
              </a:rPr>
              <a:t> generalized Gaussian distribution (GGD)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Stable embedding:	</a:t>
            </a:r>
            <a:r>
              <a:rPr lang="en-US" b="1" smtClean="0">
                <a:ea typeface="ＭＳ Ｐゴシック" pitchFamily="34" charset="-128"/>
              </a:rPr>
              <a:t>an experiment</a:t>
            </a:r>
            <a:endParaRPr lang="en-US" dirty="0" smtClean="0">
              <a:ea typeface="ＭＳ Ｐゴシック" pitchFamily="34" charset="-128"/>
            </a:endParaRPr>
          </a:p>
          <a:p>
            <a:endParaRPr lang="en-US" sz="1100" dirty="0" smtClean="0">
              <a:ea typeface="ＭＳ Ｐゴシック" pitchFamily="34" charset="-128"/>
            </a:endParaRPr>
          </a:p>
          <a:p>
            <a:pPr marL="4052888" lvl="1" indent="-395288"/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q=1</a:t>
            </a:r>
          </a:p>
          <a:p>
            <a:pPr lvl="1"/>
            <a:endParaRPr lang="en-US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052888" lvl="1" indent="-395288"/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x from N </a:t>
            </a:r>
            <a:r>
              <a:rPr lang="en-US" dirty="0" err="1" smtClean="0">
                <a:solidFill>
                  <a:srgbClr val="000000"/>
                </a:solidFill>
                <a:ea typeface="ＭＳ Ｐゴシック" pitchFamily="34" charset="-128"/>
              </a:rPr>
              <a:t>iid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 samples from GGD  (no noise)</a:t>
            </a:r>
          </a:p>
          <a:p>
            <a:pPr lvl="1"/>
            <a:endParaRPr lang="en-US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052888" lvl="1" indent="-395288"/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recover using </a:t>
            </a:r>
          </a:p>
          <a:p>
            <a:pPr marL="4052888" lvl="1" indent="-395288"/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/>
            <a:endParaRPr lang="en-US" sz="120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5062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2613" y="16414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354765" y="1016000"/>
            <a:ext cx="2412495" cy="406908"/>
          </a:xfrm>
          <a:prstGeom prst="rect">
            <a:avLst/>
          </a:prstGeom>
          <a:noFill/>
          <a:ln/>
          <a:effectLst/>
        </p:spPr>
      </p:pic>
      <p:pic>
        <p:nvPicPr>
          <p:cNvPr id="12" name="Picture 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5486400"/>
            <a:ext cx="293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661561" y="2804160"/>
            <a:ext cx="5266352" cy="4761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Dimensionality Reduction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Compressive sensing</a:t>
            </a:r>
            <a:r>
              <a:rPr lang="en-US" sz="2000" dirty="0" smtClean="0">
                <a:ea typeface="ＭＳ Ｐゴシック" pitchFamily="34" charset="-128"/>
              </a:rPr>
              <a:t>		non-adaptive measurements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Sparse Bayesian learning</a:t>
            </a:r>
            <a:r>
              <a:rPr lang="en-US" sz="2000" dirty="0" smtClean="0">
                <a:ea typeface="ＭＳ Ｐゴシック" pitchFamily="34" charset="-128"/>
              </a:rPr>
              <a:t>		dictionary of features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Information theory</a:t>
            </a:r>
            <a:r>
              <a:rPr lang="en-US" sz="2000" dirty="0" smtClean="0">
                <a:ea typeface="ＭＳ Ｐゴシック" pitchFamily="34" charset="-128"/>
              </a:rPr>
              <a:t>		          	coding frame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Theoretical computer science 	</a:t>
            </a:r>
            <a:r>
              <a:rPr lang="en-US" sz="2000" dirty="0" smtClean="0">
                <a:ea typeface="ＭＳ Ｐゴシック" pitchFamily="34" charset="-128"/>
              </a:rPr>
              <a:t>sketching matrix / expander</a:t>
            </a:r>
          </a:p>
        </p:txBody>
      </p:sp>
      <p:grpSp>
        <p:nvGrpSpPr>
          <p:cNvPr id="2" name="Group 40"/>
          <p:cNvGrpSpPr/>
          <p:nvPr/>
        </p:nvGrpSpPr>
        <p:grpSpPr>
          <a:xfrm>
            <a:off x="1524000" y="1066800"/>
            <a:ext cx="5867400" cy="4038600"/>
            <a:chOff x="1295400" y="1219200"/>
            <a:chExt cx="5867400" cy="4038600"/>
          </a:xfrm>
        </p:grpSpPr>
        <p:pic>
          <p:nvPicPr>
            <p:cNvPr id="36868" name="Picture 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80200" y="1270000"/>
              <a:ext cx="2540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9" name="Picture 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00200" y="1219200"/>
              <a:ext cx="228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0" name="Picture 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21200" y="1219200"/>
              <a:ext cx="355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33600" y="2552700"/>
              <a:ext cx="381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Picture 8" descr="phir"/>
            <p:cNvPicPr>
              <a:picLocks noChangeAspect="1" noChangeArrowheads="1"/>
            </p:cNvPicPr>
            <p:nvPr/>
          </p:nvPicPr>
          <p:blipFill>
            <a:blip r:embed="rId14" cstate="print"/>
            <a:srcRect l="13036" t="4639" r="8690" b="9869"/>
            <a:stretch>
              <a:fillRect/>
            </a:stretch>
          </p:blipFill>
          <p:spPr bwMode="auto">
            <a:xfrm>
              <a:off x="2819400" y="1676400"/>
              <a:ext cx="3576097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9"/>
            <p:cNvGrpSpPr/>
            <p:nvPr/>
          </p:nvGrpSpPr>
          <p:grpSpPr>
            <a:xfrm>
              <a:off x="1600200" y="1676400"/>
              <a:ext cx="182880" cy="1828800"/>
              <a:chOff x="1600200" y="1676400"/>
              <a:chExt cx="182880" cy="1828800"/>
            </a:xfrm>
          </p:grpSpPr>
          <p:sp>
            <p:nvSpPr>
              <p:cNvPr id="10277" name="Rectangle 10"/>
              <p:cNvSpPr>
                <a:spLocks noChangeArrowheads="1"/>
              </p:cNvSpPr>
              <p:nvPr/>
            </p:nvSpPr>
            <p:spPr bwMode="auto">
              <a:xfrm>
                <a:off x="1600200" y="32766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8" name="Rectangle 11"/>
              <p:cNvSpPr>
                <a:spLocks noChangeArrowheads="1"/>
              </p:cNvSpPr>
              <p:nvPr/>
            </p:nvSpPr>
            <p:spPr bwMode="auto">
              <a:xfrm>
                <a:off x="1600200" y="3048000"/>
                <a:ext cx="182880" cy="2286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9" name="Rectangle 12"/>
              <p:cNvSpPr>
                <a:spLocks noChangeArrowheads="1"/>
              </p:cNvSpPr>
              <p:nvPr/>
            </p:nvSpPr>
            <p:spPr bwMode="auto">
              <a:xfrm>
                <a:off x="1600200" y="2819400"/>
                <a:ext cx="182880" cy="228600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80" name="Rectangle 13"/>
              <p:cNvSpPr>
                <a:spLocks noChangeArrowheads="1"/>
              </p:cNvSpPr>
              <p:nvPr/>
            </p:nvSpPr>
            <p:spPr bwMode="auto">
              <a:xfrm>
                <a:off x="1600200" y="25908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81" name="Rectangle 14"/>
              <p:cNvSpPr>
                <a:spLocks noChangeArrowheads="1"/>
              </p:cNvSpPr>
              <p:nvPr/>
            </p:nvSpPr>
            <p:spPr bwMode="auto">
              <a:xfrm>
                <a:off x="1600200" y="2362200"/>
                <a:ext cx="182880" cy="228600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82" name="Rectangle 15"/>
              <p:cNvSpPr>
                <a:spLocks noChangeArrowheads="1"/>
              </p:cNvSpPr>
              <p:nvPr/>
            </p:nvSpPr>
            <p:spPr bwMode="auto">
              <a:xfrm>
                <a:off x="1600200" y="2133600"/>
                <a:ext cx="182880" cy="2286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83" name="Rectangle 16"/>
              <p:cNvSpPr>
                <a:spLocks noChangeArrowheads="1"/>
              </p:cNvSpPr>
              <p:nvPr/>
            </p:nvSpPr>
            <p:spPr bwMode="auto">
              <a:xfrm>
                <a:off x="1600200" y="1905000"/>
                <a:ext cx="182880" cy="22860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84" name="Rectangle 17"/>
              <p:cNvSpPr>
                <a:spLocks noChangeArrowheads="1"/>
              </p:cNvSpPr>
              <p:nvPr/>
            </p:nvSpPr>
            <p:spPr bwMode="auto">
              <a:xfrm>
                <a:off x="1600200" y="1676400"/>
                <a:ext cx="182880" cy="228600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" name="Group 51"/>
            <p:cNvGrpSpPr/>
            <p:nvPr/>
          </p:nvGrpSpPr>
          <p:grpSpPr>
            <a:xfrm>
              <a:off x="6705600" y="1676400"/>
              <a:ext cx="182880" cy="3200400"/>
              <a:chOff x="6705600" y="1676400"/>
              <a:chExt cx="182880" cy="3200400"/>
            </a:xfrm>
          </p:grpSpPr>
          <p:sp>
            <p:nvSpPr>
              <p:cNvPr id="10258" name="Rectangle 19"/>
              <p:cNvSpPr>
                <a:spLocks noChangeArrowheads="1"/>
              </p:cNvSpPr>
              <p:nvPr/>
            </p:nvSpPr>
            <p:spPr bwMode="auto">
              <a:xfrm>
                <a:off x="6705600" y="2876550"/>
                <a:ext cx="182880" cy="200025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59" name="Rectangle 20"/>
              <p:cNvSpPr>
                <a:spLocks noChangeArrowheads="1"/>
              </p:cNvSpPr>
              <p:nvPr/>
            </p:nvSpPr>
            <p:spPr bwMode="auto">
              <a:xfrm>
                <a:off x="6705600" y="4074617"/>
                <a:ext cx="182880" cy="200025"/>
              </a:xfrm>
              <a:prstGeom prst="rect">
                <a:avLst/>
              </a:prstGeom>
              <a:solidFill>
                <a:srgbClr val="0000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0" name="Rectangle 21"/>
              <p:cNvSpPr>
                <a:spLocks noChangeArrowheads="1"/>
              </p:cNvSpPr>
              <p:nvPr/>
            </p:nvSpPr>
            <p:spPr bwMode="auto">
              <a:xfrm>
                <a:off x="6705600" y="2276475"/>
                <a:ext cx="182880" cy="200025"/>
              </a:xfrm>
              <a:prstGeom prst="rect">
                <a:avLst/>
              </a:prstGeom>
              <a:solidFill>
                <a:srgbClr val="00CC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1" name="Rectangle 22"/>
              <p:cNvSpPr>
                <a:spLocks noChangeArrowheads="1"/>
              </p:cNvSpPr>
              <p:nvPr/>
            </p:nvSpPr>
            <p:spPr bwMode="auto">
              <a:xfrm>
                <a:off x="6705600" y="1676400"/>
                <a:ext cx="182880" cy="32004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2" name="Line 23"/>
              <p:cNvSpPr>
                <a:spLocks noChangeShapeType="1"/>
              </p:cNvSpPr>
              <p:nvPr/>
            </p:nvSpPr>
            <p:spPr bwMode="auto">
              <a:xfrm>
                <a:off x="6705600" y="187642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3" name="Line 24"/>
              <p:cNvSpPr>
                <a:spLocks noChangeShapeType="1"/>
              </p:cNvSpPr>
              <p:nvPr/>
            </p:nvSpPr>
            <p:spPr bwMode="auto">
              <a:xfrm>
                <a:off x="6705600" y="207645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4" name="Line 25"/>
              <p:cNvSpPr>
                <a:spLocks noChangeShapeType="1"/>
              </p:cNvSpPr>
              <p:nvPr/>
            </p:nvSpPr>
            <p:spPr bwMode="auto">
              <a:xfrm>
                <a:off x="6705600" y="227647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5" name="Line 26"/>
              <p:cNvSpPr>
                <a:spLocks noChangeShapeType="1"/>
              </p:cNvSpPr>
              <p:nvPr/>
            </p:nvSpPr>
            <p:spPr bwMode="auto">
              <a:xfrm>
                <a:off x="6705600" y="247650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6" name="Line 27"/>
              <p:cNvSpPr>
                <a:spLocks noChangeShapeType="1"/>
              </p:cNvSpPr>
              <p:nvPr/>
            </p:nvSpPr>
            <p:spPr bwMode="auto">
              <a:xfrm>
                <a:off x="6705600" y="267652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7" name="Line 28"/>
              <p:cNvSpPr>
                <a:spLocks noChangeShapeType="1"/>
              </p:cNvSpPr>
              <p:nvPr/>
            </p:nvSpPr>
            <p:spPr bwMode="auto">
              <a:xfrm>
                <a:off x="6705600" y="287655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8" name="Line 29"/>
              <p:cNvSpPr>
                <a:spLocks noChangeShapeType="1"/>
              </p:cNvSpPr>
              <p:nvPr/>
            </p:nvSpPr>
            <p:spPr bwMode="auto">
              <a:xfrm>
                <a:off x="6705600" y="307657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69" name="Line 30"/>
              <p:cNvSpPr>
                <a:spLocks noChangeShapeType="1"/>
              </p:cNvSpPr>
              <p:nvPr/>
            </p:nvSpPr>
            <p:spPr bwMode="auto">
              <a:xfrm>
                <a:off x="6705600" y="327660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0" name="Line 31"/>
              <p:cNvSpPr>
                <a:spLocks noChangeShapeType="1"/>
              </p:cNvSpPr>
              <p:nvPr/>
            </p:nvSpPr>
            <p:spPr bwMode="auto">
              <a:xfrm>
                <a:off x="6705600" y="347662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1" name="Line 32"/>
              <p:cNvSpPr>
                <a:spLocks noChangeShapeType="1"/>
              </p:cNvSpPr>
              <p:nvPr/>
            </p:nvSpPr>
            <p:spPr bwMode="auto">
              <a:xfrm>
                <a:off x="6705600" y="367665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2" name="Line 33"/>
              <p:cNvSpPr>
                <a:spLocks noChangeShapeType="1"/>
              </p:cNvSpPr>
              <p:nvPr/>
            </p:nvSpPr>
            <p:spPr bwMode="auto">
              <a:xfrm>
                <a:off x="6705600" y="387667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3" name="Line 34"/>
              <p:cNvSpPr>
                <a:spLocks noChangeShapeType="1"/>
              </p:cNvSpPr>
              <p:nvPr/>
            </p:nvSpPr>
            <p:spPr bwMode="auto">
              <a:xfrm>
                <a:off x="6705600" y="407670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4" name="Line 35"/>
              <p:cNvSpPr>
                <a:spLocks noChangeShapeType="1"/>
              </p:cNvSpPr>
              <p:nvPr/>
            </p:nvSpPr>
            <p:spPr bwMode="auto">
              <a:xfrm>
                <a:off x="6705600" y="4268391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5" name="Line 36"/>
              <p:cNvSpPr>
                <a:spLocks noChangeShapeType="1"/>
              </p:cNvSpPr>
              <p:nvPr/>
            </p:nvSpPr>
            <p:spPr bwMode="auto">
              <a:xfrm>
                <a:off x="6705600" y="4476750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276" name="Line 37"/>
              <p:cNvSpPr>
                <a:spLocks noChangeShapeType="1"/>
              </p:cNvSpPr>
              <p:nvPr/>
            </p:nvSpPr>
            <p:spPr bwMode="auto">
              <a:xfrm>
                <a:off x="6705600" y="4676775"/>
                <a:ext cx="1828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36878" name="Picture 4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324600" y="5029200"/>
              <a:ext cx="838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9" name="Picture 4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95400" y="3733800"/>
              <a:ext cx="882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0" name="Picture 4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352800" y="3733800"/>
              <a:ext cx="2454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Probabilistic View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Goal:</a:t>
            </a:r>
            <a:r>
              <a:rPr lang="en-US" dirty="0" smtClean="0">
                <a:ea typeface="ＭＳ Ｐゴシック" pitchFamily="34" charset="-128"/>
              </a:rPr>
              <a:t>	given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	</a:t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recover </a:t>
            </a:r>
          </a:p>
          <a:p>
            <a:endParaRPr lang="en-US" sz="10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Prior: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dirty="0" err="1" smtClean="0">
                <a:ea typeface="ＭＳ Ｐゴシック" pitchFamily="34" charset="-128"/>
              </a:rPr>
              <a:t>iid</a:t>
            </a:r>
            <a:r>
              <a:rPr lang="en-US" dirty="0" smtClean="0">
                <a:ea typeface="ＭＳ Ｐゴシック" pitchFamily="34" charset="-128"/>
              </a:rPr>
              <a:t> generalized Gaussian distribution (GGD)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Stable embedding:	</a:t>
            </a:r>
            <a:r>
              <a:rPr lang="en-US" b="1" dirty="0" smtClean="0">
                <a:ea typeface="ＭＳ Ｐゴシック" pitchFamily="34" charset="-128"/>
              </a:rPr>
              <a:t>a paradox</a:t>
            </a:r>
          </a:p>
          <a:p>
            <a:endParaRPr lang="en-US" sz="1100" dirty="0" smtClean="0">
              <a:ea typeface="ＭＳ Ｐゴシック" pitchFamily="34" charset="-128"/>
            </a:endParaRPr>
          </a:p>
          <a:p>
            <a:pPr marL="4052888" lvl="1" indent="-395288"/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q=1</a:t>
            </a:r>
          </a:p>
          <a:p>
            <a:pPr lvl="1"/>
            <a:endParaRPr lang="en-US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052888" lvl="1" indent="-395288"/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x from N </a:t>
            </a:r>
            <a:r>
              <a:rPr lang="en-US" dirty="0" err="1" smtClean="0">
                <a:solidFill>
                  <a:srgbClr val="000000"/>
                </a:solidFill>
                <a:ea typeface="ＭＳ Ｐゴシック" pitchFamily="34" charset="-128"/>
              </a:rPr>
              <a:t>iid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 samples from GGD  (no noise)</a:t>
            </a:r>
          </a:p>
          <a:p>
            <a:pPr lvl="1"/>
            <a:endParaRPr lang="en-US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052888" lvl="1" indent="-395288"/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recover using </a:t>
            </a:r>
          </a:p>
          <a:p>
            <a:pPr marL="4052888" lvl="1" indent="-395288"/>
            <a:endParaRPr lang="en-US" sz="1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052888" lvl="1" indent="-395288"/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need M~0.9 N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      (Gaussian     )   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vs. </a:t>
            </a:r>
          </a:p>
          <a:p>
            <a:pPr lvl="1"/>
            <a:endParaRPr lang="en-US" sz="120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5062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92613" y="16414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354765" y="1016000"/>
            <a:ext cx="2412495" cy="406908"/>
          </a:xfrm>
          <a:prstGeom prst="rect">
            <a:avLst/>
          </a:prstGeom>
          <a:noFill/>
          <a:ln/>
          <a:effectLst/>
        </p:spPr>
      </p:pic>
      <p:pic>
        <p:nvPicPr>
          <p:cNvPr id="12" name="Picture 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0" y="5486400"/>
            <a:ext cx="293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redwinebuzz.com/winesooth/wp-content/uploads/2008/10/paradox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98685" y="4572000"/>
            <a:ext cx="1596915" cy="1654175"/>
          </a:xfrm>
          <a:prstGeom prst="rect">
            <a:avLst/>
          </a:prstGeom>
          <a:noFill/>
        </p:spPr>
      </p:pic>
      <p:pic>
        <p:nvPicPr>
          <p:cNvPr id="11" name="Picture 2" descr="http://images3.wikia.nocookie.net/fci/images/thumb/a/a2/X_mark.svg/525px-X_mark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47800" y="3200400"/>
            <a:ext cx="853295" cy="974725"/>
          </a:xfrm>
          <a:prstGeom prst="rect">
            <a:avLst/>
          </a:prstGeom>
          <a:noFill/>
        </p:spPr>
      </p:pic>
      <p:pic>
        <p:nvPicPr>
          <p:cNvPr id="13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6096000"/>
            <a:ext cx="32004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46637" y="6400800"/>
            <a:ext cx="30781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810125" y="6761163"/>
            <a:ext cx="3103562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16" name="Picture 1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661561" y="2804160"/>
            <a:ext cx="5266352" cy="4761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10600" cy="1143000"/>
          </a:xfrm>
        </p:spPr>
        <p:txBody>
          <a:bodyPr/>
          <a:lstStyle/>
          <a:p>
            <a:r>
              <a:rPr lang="en-US" dirty="0" smtClean="0"/>
              <a:t>Approaches</a:t>
            </a:r>
          </a:p>
        </p:txBody>
      </p:sp>
      <p:sp>
        <p:nvSpPr>
          <p:cNvPr id="32771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5943600" cy="51816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Do nothing / Ignore	</a:t>
            </a:r>
          </a:p>
          <a:p>
            <a:endParaRPr lang="en-US" sz="600" smtClean="0"/>
          </a:p>
          <a:p>
            <a:pPr>
              <a:buFontTx/>
              <a:buNone/>
            </a:pPr>
            <a:r>
              <a:rPr lang="en-US" smtClean="0"/>
              <a:t>	</a:t>
            </a:r>
            <a:r>
              <a:rPr lang="en-US" smtClean="0">
                <a:solidFill>
                  <a:srgbClr val="0000FF"/>
                </a:solidFill>
              </a:rPr>
              <a:t>be content with 			where we are…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generalizes well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robust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2772" name="Picture 5" descr="http://babble.com/CS/blogs/strollerderby/ign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2057400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429000"/>
            <a:ext cx="8763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30000"/>
              </a:spcBef>
              <a:buNone/>
            </a:pPr>
            <a:endParaRPr lang="en-US" sz="2000" dirty="0" smtClean="0">
              <a:solidFill>
                <a:srgbClr val="0000FF"/>
              </a:solidFill>
              <a:latin typeface="+mj-lt"/>
              <a:cs typeface="+mn-cs"/>
            </a:endParaRPr>
          </a:p>
          <a:p>
            <a:pPr lvl="0" eaLnBrk="0" hangingPunct="0">
              <a:spcBef>
                <a:spcPct val="30000"/>
              </a:spcBef>
              <a:buNone/>
            </a:pPr>
            <a:endParaRPr lang="en-US" sz="2000" dirty="0" smtClean="0">
              <a:solidFill>
                <a:srgbClr val="0000FF"/>
              </a:solidFill>
              <a:latin typeface="+mj-lt"/>
            </a:endParaRPr>
          </a:p>
          <a:p>
            <a:pPr lvl="0" eaLnBrk="0" hangingPunct="0">
              <a:spcBef>
                <a:spcPct val="30000"/>
              </a:spcBef>
              <a:buNone/>
            </a:pPr>
            <a:endParaRPr lang="en-US" sz="2000" dirty="0" smtClean="0">
              <a:solidFill>
                <a:srgbClr val="0000FF"/>
              </a:solidFill>
              <a:latin typeface="+mj-lt"/>
              <a:cs typeface="+mn-cs"/>
            </a:endParaRPr>
          </a:p>
          <a:p>
            <a:pPr lvl="0" eaLnBrk="0" hangingPunct="0">
              <a:spcBef>
                <a:spcPct val="30000"/>
              </a:spcBef>
              <a:buNone/>
            </a:pPr>
            <a:endParaRPr lang="en-US" sz="2000" dirty="0" smtClean="0">
              <a:solidFill>
                <a:srgbClr val="0000FF"/>
              </a:solidFill>
              <a:latin typeface="+mj-lt"/>
            </a:endParaRPr>
          </a:p>
          <a:p>
            <a:pPr lvl="0" eaLnBrk="0" hangingPunct="0">
              <a:spcBef>
                <a:spcPct val="30000"/>
              </a:spcBef>
              <a:buNone/>
            </a:pPr>
            <a:r>
              <a:rPr lang="en-US" sz="2000" b="1" baseline="30000" dirty="0" smtClean="0">
                <a:latin typeface="+mj-lt"/>
                <a:cs typeface="+mn-cs"/>
              </a:rPr>
              <a:t>*</a:t>
            </a:r>
            <a:r>
              <a:rPr lang="en-US" sz="2000" dirty="0" smtClean="0">
                <a:latin typeface="+mj-lt"/>
                <a:cs typeface="+mn-cs"/>
              </a:rPr>
              <a:t>You could be a Bayesian if </a:t>
            </a:r>
          </a:p>
          <a:p>
            <a:pPr lvl="0" eaLnBrk="0" hangingPunct="0">
              <a:spcBef>
                <a:spcPct val="3000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  <a:latin typeface="+mj-lt"/>
                <a:cs typeface="+mn-cs"/>
              </a:rPr>
              <a:t>		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cs typeface="+mn-cs"/>
              </a:rPr>
              <a:t>… your observations are less important than your prior.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925513"/>
            <a:ext cx="7848600" cy="3951287"/>
          </a:xfrm>
        </p:spPr>
        <p:txBody>
          <a:bodyPr/>
          <a:lstStyle/>
          <a:p>
            <a:r>
              <a:rPr lang="en-US" b="1" dirty="0" smtClean="0"/>
              <a:t>Compressible Priors</a:t>
            </a:r>
            <a:r>
              <a:rPr lang="en-US" b="1" baseline="30000" dirty="0" smtClean="0"/>
              <a:t>*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6324600"/>
            <a:ext cx="52736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[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VC; </a:t>
            </a:r>
            <a:r>
              <a:rPr lang="en-US" sz="1400" dirty="0" err="1" smtClean="0">
                <a:solidFill>
                  <a:srgbClr val="000000"/>
                </a:solidFill>
                <a:cs typeface="Arial" pitchFamily="34" charset="0"/>
              </a:rPr>
              <a:t>Gribonval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, VC, Davies; VC, </a:t>
            </a:r>
            <a:r>
              <a:rPr lang="en-US" sz="1400" dirty="0" err="1" smtClean="0">
                <a:solidFill>
                  <a:srgbClr val="000000"/>
                </a:solidFill>
                <a:cs typeface="Arial" pitchFamily="34" charset="0"/>
              </a:rPr>
              <a:t>Gribonval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, Davies]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Compressible Priors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endParaRPr lang="en-US" b="1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Goal:</a:t>
            </a:r>
            <a:r>
              <a:rPr lang="en-US" b="1" dirty="0" smtClean="0">
                <a:ea typeface="ＭＳ Ｐゴシック" pitchFamily="34" charset="-128"/>
              </a:rPr>
              <a:t>	</a:t>
            </a:r>
            <a:r>
              <a:rPr lang="en-US" sz="2000" dirty="0" smtClean="0">
                <a:ea typeface="ＭＳ Ｐゴシック" pitchFamily="34" charset="-128"/>
              </a:rPr>
              <a:t>seek distributions whose </a:t>
            </a:r>
            <a:r>
              <a:rPr lang="en-IE" sz="2000" dirty="0" err="1" smtClean="0"/>
              <a:t>iid</a:t>
            </a:r>
            <a:r>
              <a:rPr lang="en-IE" sz="2000" dirty="0" smtClean="0"/>
              <a:t> realizations 				can be well-approximated as </a:t>
            </a:r>
            <a:r>
              <a:rPr lang="en-IE" sz="2000" b="1" i="1" dirty="0" smtClean="0"/>
              <a:t>sparse</a:t>
            </a:r>
            <a:endParaRPr lang="en-US" b="1" i="1" dirty="0" smtClean="0">
              <a:ea typeface="ＭＳ Ｐゴシック" pitchFamily="34" charset="-128"/>
            </a:endParaRPr>
          </a:p>
          <a:p>
            <a:endParaRPr lang="en-US" sz="500" b="1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1800" b="1" dirty="0" smtClean="0">
                <a:ea typeface="ＭＳ Ｐゴシック" pitchFamily="34" charset="-128"/>
              </a:rPr>
              <a:t>Definition:</a:t>
            </a:r>
            <a:r>
              <a:rPr lang="en-US" dirty="0" smtClean="0">
                <a:ea typeface="ＭＳ Ｐゴシック" pitchFamily="34" charset="-128"/>
              </a:rPr>
              <a:t>    		</a:t>
            </a:r>
          </a:p>
          <a:p>
            <a:endParaRPr lang="en-US" sz="110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1068386" y="6272212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04898" y="4906962"/>
            <a:ext cx="3060700" cy="1365250"/>
            <a:chOff x="1814" y="3068"/>
            <a:chExt cx="1928" cy="860"/>
          </a:xfrm>
        </p:grpSpPr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</p:grp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1276348" y="4875212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352548" y="5027612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049459" y="6453187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sorted index</a:t>
            </a:r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>
            <a:off x="-838200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1068386" y="4724400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1085848" y="4905375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4648" y="6416675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13186" y="6416675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73059" y="4822059"/>
            <a:ext cx="671514" cy="387035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78873" y="2895600"/>
            <a:ext cx="8408445" cy="1650598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328526" y="5231889"/>
            <a:ext cx="2048649" cy="711906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287467" y="6277902"/>
            <a:ext cx="3293465" cy="503810"/>
          </a:xfrm>
          <a:prstGeom prst="rect">
            <a:avLst/>
          </a:prstGeom>
          <a:noFill/>
          <a:ln/>
          <a:effectLst/>
        </p:spPr>
      </p:pic>
      <p:sp>
        <p:nvSpPr>
          <p:cNvPr id="42" name="Rectangle 41"/>
          <p:cNvSpPr/>
          <p:nvPr/>
        </p:nvSpPr>
        <p:spPr>
          <a:xfrm>
            <a:off x="4390382" y="4724400"/>
            <a:ext cx="376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 dirty="0" smtClean="0">
                <a:latin typeface="+mj-lt"/>
                <a:ea typeface="ＭＳ Ｐゴシック" pitchFamily="34" charset="-128"/>
              </a:rPr>
              <a:t>relative k-term approximation:</a:t>
            </a:r>
          </a:p>
        </p:txBody>
      </p:sp>
      <p:pic>
        <p:nvPicPr>
          <p:cNvPr id="34" name="Picture 3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7438404" y="1447800"/>
            <a:ext cx="1324596" cy="35490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Compressible Priors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endParaRPr lang="en-US" b="1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Goal:</a:t>
            </a:r>
            <a:r>
              <a:rPr lang="en-US" b="1" dirty="0" smtClean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seek distributions whose </a:t>
            </a:r>
            <a:r>
              <a:rPr lang="en-IE" dirty="0" err="1" smtClean="0"/>
              <a:t>iid</a:t>
            </a:r>
            <a:r>
              <a:rPr lang="en-IE" dirty="0" smtClean="0"/>
              <a:t> realizations 			can be well-approximated as </a:t>
            </a:r>
            <a:r>
              <a:rPr lang="en-IE" b="1" i="1" dirty="0" smtClean="0"/>
              <a:t>sparse</a:t>
            </a:r>
            <a:endParaRPr lang="en-US" b="1" i="1" dirty="0" smtClean="0">
              <a:ea typeface="ＭＳ Ｐゴシック" pitchFamily="34" charset="-128"/>
            </a:endParaRPr>
          </a:p>
          <a:p>
            <a:endParaRPr lang="en-US" sz="500" b="1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		</a:t>
            </a:r>
          </a:p>
          <a:p>
            <a:endParaRPr lang="en-US" sz="110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1068386" y="6272212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04898" y="4906962"/>
            <a:ext cx="3060700" cy="1365250"/>
            <a:chOff x="1814" y="3068"/>
            <a:chExt cx="1928" cy="860"/>
          </a:xfrm>
          <a:solidFill>
            <a:schemeClr val="accent1"/>
          </a:solidFill>
        </p:grpSpPr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</p:grp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1276348" y="4875212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352548" y="5027612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049459" y="6453187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sorted index</a:t>
            </a:r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>
            <a:off x="-838200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1068386" y="4724400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1085848" y="4905375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solidFill>
            <a:schemeClr val="bg1"/>
          </a:solidFill>
          <a:ln w="571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4648" y="6416675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13186" y="6416675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73059" y="4822059"/>
            <a:ext cx="671514" cy="387035"/>
          </a:xfrm>
          <a:prstGeom prst="rect">
            <a:avLst/>
          </a:prstGeom>
          <a:noFill/>
          <a:ln/>
          <a:effectLst/>
        </p:spPr>
      </p:pic>
      <p:sp>
        <p:nvSpPr>
          <p:cNvPr id="31" name="Rectangle 30"/>
          <p:cNvSpPr/>
          <p:nvPr/>
        </p:nvSpPr>
        <p:spPr bwMode="auto">
          <a:xfrm>
            <a:off x="3200400" y="5410200"/>
            <a:ext cx="12192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981200" y="4800600"/>
            <a:ext cx="14478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828800" y="5257800"/>
            <a:ext cx="990600" cy="914400"/>
            <a:chOff x="7620000" y="3886200"/>
            <a:chExt cx="990600" cy="914400"/>
          </a:xfrm>
        </p:grpSpPr>
        <p:pic>
          <p:nvPicPr>
            <p:cNvPr id="44" name="Picture 43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8077200" y="3886200"/>
              <a:ext cx="533400" cy="283769"/>
            </a:xfrm>
            <a:prstGeom prst="rect">
              <a:avLst/>
            </a:prstGeom>
          </p:spPr>
        </p:pic>
        <p:sp>
          <p:nvSpPr>
            <p:cNvPr id="30" name="Freeform 29"/>
            <p:cNvSpPr/>
            <p:nvPr/>
          </p:nvSpPr>
          <p:spPr bwMode="auto">
            <a:xfrm>
              <a:off x="7620000" y="4114800"/>
              <a:ext cx="382137" cy="354841"/>
            </a:xfrm>
            <a:custGeom>
              <a:avLst/>
              <a:gdLst>
                <a:gd name="connsiteX0" fmla="*/ 382137 w 382137"/>
                <a:gd name="connsiteY0" fmla="*/ 0 h 354841"/>
                <a:gd name="connsiteX1" fmla="*/ 95534 w 382137"/>
                <a:gd name="connsiteY1" fmla="*/ 81886 h 354841"/>
                <a:gd name="connsiteX2" fmla="*/ 0 w 382137"/>
                <a:gd name="connsiteY2" fmla="*/ 354841 h 3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137" h="354841">
                  <a:moveTo>
                    <a:pt x="382137" y="0"/>
                  </a:moveTo>
                  <a:cubicBezTo>
                    <a:pt x="270680" y="11373"/>
                    <a:pt x="159224" y="22746"/>
                    <a:pt x="95534" y="81886"/>
                  </a:cubicBezTo>
                  <a:cubicBezTo>
                    <a:pt x="31845" y="141026"/>
                    <a:pt x="15922" y="247933"/>
                    <a:pt x="0" y="35484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7848600" y="4445759"/>
              <a:ext cx="382137" cy="354841"/>
            </a:xfrm>
            <a:custGeom>
              <a:avLst/>
              <a:gdLst>
                <a:gd name="connsiteX0" fmla="*/ 382137 w 382137"/>
                <a:gd name="connsiteY0" fmla="*/ 0 h 354841"/>
                <a:gd name="connsiteX1" fmla="*/ 95534 w 382137"/>
                <a:gd name="connsiteY1" fmla="*/ 81886 h 354841"/>
                <a:gd name="connsiteX2" fmla="*/ 0 w 382137"/>
                <a:gd name="connsiteY2" fmla="*/ 354841 h 3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137" h="354841">
                  <a:moveTo>
                    <a:pt x="382137" y="0"/>
                  </a:moveTo>
                  <a:cubicBezTo>
                    <a:pt x="270680" y="11373"/>
                    <a:pt x="159224" y="22746"/>
                    <a:pt x="95534" y="81886"/>
                  </a:cubicBezTo>
                  <a:cubicBezTo>
                    <a:pt x="31845" y="141026"/>
                    <a:pt x="15922" y="247933"/>
                    <a:pt x="0" y="35484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pic>
        <p:nvPicPr>
          <p:cNvPr id="40" name="Picture 3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514600" y="5675167"/>
            <a:ext cx="586742" cy="268433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345941" y="4724400"/>
            <a:ext cx="778259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88480" y="2468880"/>
            <a:ext cx="210312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33600" y="2438400"/>
            <a:ext cx="2426337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0" y="4026624"/>
            <a:ext cx="3021230" cy="431235"/>
          </a:xfrm>
          <a:prstGeom prst="rect">
            <a:avLst/>
          </a:prstGeom>
          <a:noFill/>
          <a:ln/>
          <a:effectLst/>
        </p:spPr>
      </p:pic>
      <p:pic>
        <p:nvPicPr>
          <p:cNvPr id="52" name="Picture 5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334000" y="3886200"/>
            <a:ext cx="1565896" cy="712083"/>
          </a:xfrm>
          <a:prstGeom prst="rect">
            <a:avLst/>
          </a:prstGeom>
          <a:noFill/>
          <a:ln/>
          <a:effectLst/>
        </p:spPr>
      </p:pic>
      <p:sp>
        <p:nvSpPr>
          <p:cNvPr id="33" name="Rectangle 32"/>
          <p:cNvSpPr/>
          <p:nvPr/>
        </p:nvSpPr>
        <p:spPr>
          <a:xfrm>
            <a:off x="609600" y="2514600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latin typeface="+mj-lt"/>
                <a:ea typeface="ＭＳ Ｐゴシック" pitchFamily="34" charset="-128"/>
              </a:rPr>
              <a:t>Classical: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10200" y="2514600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latin typeface="+mj-lt"/>
                <a:ea typeface="ＭＳ Ｐゴシック" pitchFamily="34" charset="-128"/>
              </a:rPr>
              <a:t>New: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Compressible Priors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endParaRPr lang="en-US" b="1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Goal:</a:t>
            </a:r>
            <a:r>
              <a:rPr lang="en-US" b="1" dirty="0" smtClean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seek distributions whose </a:t>
            </a:r>
            <a:r>
              <a:rPr lang="en-IE" dirty="0" err="1" smtClean="0"/>
              <a:t>iid</a:t>
            </a:r>
            <a:r>
              <a:rPr lang="en-IE" dirty="0" smtClean="0"/>
              <a:t> realizations 			can be well-approximated as </a:t>
            </a:r>
            <a:r>
              <a:rPr lang="en-IE" b="1" i="1" dirty="0" smtClean="0"/>
              <a:t>sparse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sz="500" b="1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Motivations:</a:t>
            </a:r>
            <a:r>
              <a:rPr lang="en-US" b="1" dirty="0" smtClean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deterministic embedding scaffold 				for the probabilistic view </a:t>
            </a:r>
          </a:p>
          <a:p>
            <a:endParaRPr lang="en-US" sz="1100" b="1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b="1" dirty="0" smtClean="0">
                <a:ea typeface="ＭＳ Ｐゴシック" pitchFamily="34" charset="-128"/>
              </a:rPr>
              <a:t>				</a:t>
            </a:r>
            <a:r>
              <a:rPr lang="en-US" dirty="0" smtClean="0">
                <a:ea typeface="ＭＳ Ｐゴシック" pitchFamily="34" charset="-128"/>
              </a:rPr>
              <a:t>analytical proxies for sparse signals</a:t>
            </a:r>
          </a:p>
          <a:p>
            <a:pPr>
              <a:buNone/>
            </a:pPr>
            <a:r>
              <a:rPr lang="en-US" sz="300" b="1" dirty="0" smtClean="0">
                <a:ea typeface="ＭＳ Ｐゴシック" pitchFamily="34" charset="-128"/>
              </a:rPr>
              <a:t>				</a:t>
            </a:r>
            <a:endParaRPr lang="en-US" sz="100" b="1" dirty="0" smtClean="0">
              <a:ea typeface="ＭＳ Ｐゴシック" pitchFamily="34" charset="-128"/>
            </a:endParaRPr>
          </a:p>
          <a:p>
            <a:pPr marL="3425825" lvl="1" indent="-341313"/>
            <a:r>
              <a:rPr lang="en-US" dirty="0" smtClean="0">
                <a:ea typeface="ＭＳ Ｐゴシック" pitchFamily="34" charset="-128"/>
              </a:rPr>
              <a:t>learning 	     (e.g., dim. reduced data)</a:t>
            </a:r>
          </a:p>
          <a:p>
            <a:pPr marL="3425825" lvl="1" indent="-341313"/>
            <a:r>
              <a:rPr lang="en-US" dirty="0" smtClean="0">
                <a:ea typeface="ＭＳ Ｐゴシック" pitchFamily="34" charset="-128"/>
              </a:rPr>
              <a:t>algorithms   (e.g., structured sparse)</a:t>
            </a:r>
            <a:endParaRPr lang="en-US" sz="1200" b="1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800" dirty="0" smtClean="0">
                <a:ea typeface="ＭＳ Ｐゴシック" pitchFamily="34" charset="-128"/>
              </a:rPr>
              <a:t>	</a:t>
            </a:r>
          </a:p>
          <a:p>
            <a:pPr>
              <a:buNone/>
            </a:pPr>
            <a:r>
              <a:rPr lang="en-US" b="1" dirty="0" smtClean="0">
                <a:ea typeface="ＭＳ Ｐゴシック" pitchFamily="34" charset="-128"/>
              </a:rPr>
              <a:t>				</a:t>
            </a:r>
            <a:r>
              <a:rPr lang="en-US" dirty="0" smtClean="0">
                <a:ea typeface="ＭＳ Ｐゴシック" pitchFamily="34" charset="-128"/>
              </a:rPr>
              <a:t>information theoretic (e.g., coding)</a:t>
            </a:r>
          </a:p>
          <a:p>
            <a:endParaRPr lang="en-US" sz="1200" b="1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Main concept:</a:t>
            </a:r>
            <a:r>
              <a:rPr lang="en-US" b="1" dirty="0" smtClean="0">
                <a:ea typeface="ＭＳ Ｐゴシック" pitchFamily="34" charset="-128"/>
              </a:rPr>
              <a:t>	</a:t>
            </a:r>
            <a:r>
              <a:rPr lang="en-US" b="1" i="1" dirty="0" smtClean="0">
                <a:solidFill>
                  <a:srgbClr val="FF0000"/>
                </a:solidFill>
                <a:ea typeface="ＭＳ Ｐゴシック" pitchFamily="34" charset="-128"/>
              </a:rPr>
              <a:t>order statistics 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Key Proposition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endParaRPr lang="en-US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16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0993" y="890958"/>
            <a:ext cx="8558462" cy="57387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 1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Consider the </a:t>
            </a:r>
            <a:r>
              <a:rPr lang="en-US" dirty="0" err="1" smtClean="0">
                <a:ea typeface="ＭＳ Ｐゴシック" pitchFamily="34" charset="-128"/>
              </a:rPr>
              <a:t>Laplacian</a:t>
            </a:r>
            <a:r>
              <a:rPr lang="en-US" dirty="0" smtClean="0">
                <a:ea typeface="ＭＳ Ｐゴシック" pitchFamily="34" charset="-128"/>
              </a:rPr>
              <a:t> distribution</a:t>
            </a:r>
            <a:r>
              <a:rPr lang="en-US" sz="1600" dirty="0" smtClean="0">
                <a:ea typeface="ＭＳ Ｐゴシック" pitchFamily="34" charset="-128"/>
              </a:rPr>
              <a:t> (with scale parameter 1)</a:t>
            </a:r>
            <a:endParaRPr lang="en-US" dirty="0" smtClean="0">
              <a:ea typeface="ＭＳ Ｐゴシック" pitchFamily="34" charset="-128"/>
            </a:endParaRPr>
          </a:p>
          <a:p>
            <a:endParaRPr lang="en-US" sz="1600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The G-function is straightforward to derive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r>
              <a:rPr lang="en-US" dirty="0" err="1" smtClean="0">
                <a:ea typeface="ＭＳ Ｐゴシック" pitchFamily="34" charset="-128"/>
              </a:rPr>
              <a:t>Laplacian</a:t>
            </a:r>
            <a:r>
              <a:rPr lang="en-US" dirty="0" smtClean="0">
                <a:ea typeface="ＭＳ Ｐゴシック" pitchFamily="34" charset="-128"/>
              </a:rPr>
              <a:t> distribution	   &lt;&gt;	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NOT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i="1" dirty="0" smtClean="0">
                <a:ea typeface="ＭＳ Ｐゴシック" pitchFamily="34" charset="-128"/>
              </a:rPr>
              <a:t>1 or 2-compressible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200400" y="1600200"/>
            <a:ext cx="2362200" cy="527615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044440" y="3048000"/>
            <a:ext cx="5055118" cy="1092710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58960" y="5410200"/>
            <a:ext cx="6304306" cy="762000"/>
          </a:xfrm>
          <a:prstGeom prst="rect">
            <a:avLst/>
          </a:prstGeom>
          <a:noFill/>
          <a:ln/>
          <a:effectLst/>
        </p:spPr>
      </p:pic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1295400" y="6246813"/>
            <a:ext cx="6400800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 1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Consider the </a:t>
            </a:r>
            <a:r>
              <a:rPr lang="en-US" dirty="0" err="1" smtClean="0">
                <a:ea typeface="ＭＳ Ｐゴシック" pitchFamily="34" charset="-128"/>
              </a:rPr>
              <a:t>Laplacian</a:t>
            </a:r>
            <a:r>
              <a:rPr lang="en-US" dirty="0" smtClean="0">
                <a:ea typeface="ＭＳ Ｐゴシック" pitchFamily="34" charset="-128"/>
              </a:rPr>
              <a:t> distribution</a:t>
            </a:r>
            <a:r>
              <a:rPr lang="en-US" sz="1600" dirty="0" smtClean="0">
                <a:ea typeface="ＭＳ Ｐゴシック" pitchFamily="34" charset="-128"/>
              </a:rPr>
              <a:t> (with scale parameter 1)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r>
              <a:rPr lang="en-US" dirty="0" err="1" smtClean="0">
                <a:ea typeface="ＭＳ Ｐゴシック" pitchFamily="34" charset="-128"/>
              </a:rPr>
              <a:t>Laplacian</a:t>
            </a:r>
            <a:r>
              <a:rPr lang="en-US" dirty="0" smtClean="0">
                <a:ea typeface="ＭＳ Ｐゴシック" pitchFamily="34" charset="-128"/>
              </a:rPr>
              <a:t> distribution	   &lt;&gt;	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NOT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i="1" dirty="0" smtClean="0">
                <a:ea typeface="ＭＳ Ｐゴシック" pitchFamily="34" charset="-128"/>
              </a:rPr>
              <a:t>1 or 2-compressible</a:t>
            </a:r>
          </a:p>
          <a:p>
            <a:endParaRPr lang="en-US" i="1" dirty="0" smtClean="0">
              <a:ea typeface="ＭＳ Ｐゴシック" pitchFamily="34" charset="-128"/>
            </a:endParaRPr>
          </a:p>
          <a:p>
            <a:r>
              <a:rPr lang="en-US" b="1" dirty="0" smtClean="0">
                <a:ea typeface="ＭＳ Ｐゴシック" pitchFamily="34" charset="-128"/>
              </a:rPr>
              <a:t>Why does      minimization work for sparse recovery then?</a:t>
            </a:r>
          </a:p>
          <a:p>
            <a:pPr lvl="1"/>
            <a:endParaRPr lang="en-US" i="1" dirty="0" smtClean="0">
              <a:ea typeface="ＭＳ Ｐゴシック" pitchFamily="34" charset="-128"/>
            </a:endParaRPr>
          </a:p>
          <a:p>
            <a:pPr lvl="1"/>
            <a:r>
              <a:rPr lang="en-IE" dirty="0" smtClean="0"/>
              <a:t>The </a:t>
            </a:r>
            <a:r>
              <a:rPr lang="en-IE" dirty="0" err="1" smtClean="0"/>
              <a:t>sparsity</a:t>
            </a:r>
            <a:r>
              <a:rPr lang="en-IE" dirty="0" smtClean="0"/>
              <a:t> enforcing nature of the       cost function</a:t>
            </a:r>
          </a:p>
          <a:p>
            <a:pPr lvl="1"/>
            <a:endParaRPr lang="en-IE" i="1" dirty="0" smtClean="0">
              <a:ea typeface="ＭＳ Ｐゴシック" pitchFamily="34" charset="-128"/>
            </a:endParaRPr>
          </a:p>
          <a:p>
            <a:pPr lvl="1"/>
            <a:r>
              <a:rPr lang="en-IE" dirty="0" smtClean="0"/>
              <a:t>The compressible nature of the unknown vector x</a:t>
            </a:r>
          </a:p>
          <a:p>
            <a:pPr lvl="1"/>
            <a:endParaRPr lang="en-IE" i="1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i="1" dirty="0" smtClean="0">
              <a:ea typeface="ＭＳ Ｐゴシック" pitchFamily="34" charset="-128"/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200400" y="1600200"/>
            <a:ext cx="2362200" cy="527615"/>
          </a:xfrm>
          <a:prstGeom prst="rect">
            <a:avLst/>
          </a:prstGeom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879352" y="4419600"/>
            <a:ext cx="292848" cy="314215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514600" y="3276600"/>
            <a:ext cx="365760" cy="36576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200" dirty="0" smtClean="0"/>
              <a:t>Sparse Modeling vs. </a:t>
            </a:r>
            <a:r>
              <a:rPr lang="en-US" sz="3200" dirty="0" err="1" smtClean="0"/>
              <a:t>Sparsity</a:t>
            </a:r>
            <a:r>
              <a:rPr lang="en-US" sz="3200" dirty="0" smtClean="0"/>
              <a:t> Promotion</a:t>
            </a:r>
            <a:endParaRPr lang="en-US" sz="3200" dirty="0" smtClean="0">
              <a:ea typeface="ＭＳ Ｐゴシック" pitchFamily="34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Bayesian interpretation 	  &lt;&gt;	      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inconsistent</a:t>
            </a:r>
            <a:b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of sparse recovery</a:t>
            </a:r>
          </a:p>
          <a:p>
            <a:endParaRPr lang="en-US" sz="1050" dirty="0" smtClean="0">
              <a:ea typeface="ＭＳ Ｐゴシック" pitchFamily="34" charset="-128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four decoding algorithms:</a:t>
            </a: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445799" y="1549396"/>
            <a:ext cx="4698201" cy="1803404"/>
          </a:xfrm>
          <a:prstGeom prst="rect">
            <a:avLst/>
          </a:prstGeom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78027" y="3707889"/>
            <a:ext cx="8787941" cy="2844995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781800" y="6579108"/>
            <a:ext cx="2336295" cy="27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Dimensionality Reduction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Challenge:</a:t>
            </a:r>
            <a:r>
              <a:rPr lang="en-US" sz="2000" dirty="0" smtClean="0">
                <a:ea typeface="ＭＳ Ｐゴシック" pitchFamily="34" charset="-128"/>
              </a:rPr>
              <a:t>	</a:t>
            </a:r>
          </a:p>
        </p:txBody>
      </p:sp>
      <p:pic>
        <p:nvPicPr>
          <p:cNvPr id="368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80200" y="13208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00200" y="1219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21200" y="12192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33600" y="2552700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phir"/>
          <p:cNvPicPr>
            <a:picLocks noChangeAspect="1" noChangeArrowheads="1"/>
          </p:cNvPicPr>
          <p:nvPr/>
        </p:nvPicPr>
        <p:blipFill>
          <a:blip r:embed="rId18" cstate="print"/>
          <a:srcRect l="13036" t="4639" r="8690" b="9869"/>
          <a:stretch>
            <a:fillRect/>
          </a:stretch>
        </p:blipFill>
        <p:spPr bwMode="auto">
          <a:xfrm>
            <a:off x="2819400" y="1676400"/>
            <a:ext cx="35760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5"/>
          <p:cNvGrpSpPr/>
          <p:nvPr/>
        </p:nvGrpSpPr>
        <p:grpSpPr>
          <a:xfrm>
            <a:off x="1600200" y="1676400"/>
            <a:ext cx="182880" cy="1828800"/>
            <a:chOff x="1676400" y="1676400"/>
            <a:chExt cx="152400" cy="1920240"/>
          </a:xfrm>
        </p:grpSpPr>
        <p:sp>
          <p:nvSpPr>
            <p:cNvPr id="10277" name="Rectangle 10"/>
            <p:cNvSpPr>
              <a:spLocks noChangeArrowheads="1"/>
            </p:cNvSpPr>
            <p:nvPr/>
          </p:nvSpPr>
          <p:spPr bwMode="auto">
            <a:xfrm>
              <a:off x="1676400" y="3356610"/>
              <a:ext cx="152400" cy="24003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8" name="Rectangle 11"/>
            <p:cNvSpPr>
              <a:spLocks noChangeArrowheads="1"/>
            </p:cNvSpPr>
            <p:nvPr/>
          </p:nvSpPr>
          <p:spPr bwMode="auto">
            <a:xfrm>
              <a:off x="1676400" y="3116580"/>
              <a:ext cx="152400" cy="24003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9" name="Rectangle 12"/>
            <p:cNvSpPr>
              <a:spLocks noChangeArrowheads="1"/>
            </p:cNvSpPr>
            <p:nvPr/>
          </p:nvSpPr>
          <p:spPr bwMode="auto">
            <a:xfrm>
              <a:off x="1676400" y="2876550"/>
              <a:ext cx="152400" cy="240030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0" name="Rectangle 13"/>
            <p:cNvSpPr>
              <a:spLocks noChangeArrowheads="1"/>
            </p:cNvSpPr>
            <p:nvPr/>
          </p:nvSpPr>
          <p:spPr bwMode="auto">
            <a:xfrm>
              <a:off x="1676400" y="2636520"/>
              <a:ext cx="152400" cy="24003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1" name="Rectangle 14"/>
            <p:cNvSpPr>
              <a:spLocks noChangeArrowheads="1"/>
            </p:cNvSpPr>
            <p:nvPr/>
          </p:nvSpPr>
          <p:spPr bwMode="auto">
            <a:xfrm>
              <a:off x="1676400" y="2396490"/>
              <a:ext cx="152400" cy="240030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2" name="Rectangle 15"/>
            <p:cNvSpPr>
              <a:spLocks noChangeArrowheads="1"/>
            </p:cNvSpPr>
            <p:nvPr/>
          </p:nvSpPr>
          <p:spPr bwMode="auto">
            <a:xfrm>
              <a:off x="1676400" y="2156460"/>
              <a:ext cx="152400" cy="24003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3" name="Rectangle 16"/>
            <p:cNvSpPr>
              <a:spLocks noChangeArrowheads="1"/>
            </p:cNvSpPr>
            <p:nvPr/>
          </p:nvSpPr>
          <p:spPr bwMode="auto">
            <a:xfrm>
              <a:off x="1676400" y="1916430"/>
              <a:ext cx="152400" cy="2400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84" name="Rectangle 17"/>
            <p:cNvSpPr>
              <a:spLocks noChangeArrowheads="1"/>
            </p:cNvSpPr>
            <p:nvPr/>
          </p:nvSpPr>
          <p:spPr bwMode="auto">
            <a:xfrm>
              <a:off x="1676400" y="1676400"/>
              <a:ext cx="152400" cy="240030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6705600" y="1676400"/>
            <a:ext cx="182880" cy="3200400"/>
            <a:chOff x="7240587" y="1600200"/>
            <a:chExt cx="152400" cy="2438400"/>
          </a:xfrm>
        </p:grpSpPr>
        <p:sp>
          <p:nvSpPr>
            <p:cNvPr id="10258" name="Rectangle 19"/>
            <p:cNvSpPr>
              <a:spLocks noChangeArrowheads="1"/>
            </p:cNvSpPr>
            <p:nvPr/>
          </p:nvSpPr>
          <p:spPr bwMode="auto">
            <a:xfrm>
              <a:off x="7240587" y="2514600"/>
              <a:ext cx="152400" cy="1524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59" name="Rectangle 20"/>
            <p:cNvSpPr>
              <a:spLocks noChangeArrowheads="1"/>
            </p:cNvSpPr>
            <p:nvPr/>
          </p:nvSpPr>
          <p:spPr bwMode="auto">
            <a:xfrm>
              <a:off x="7240587" y="3427413"/>
              <a:ext cx="152400" cy="152400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0" name="Rectangle 21"/>
            <p:cNvSpPr>
              <a:spLocks noChangeArrowheads="1"/>
            </p:cNvSpPr>
            <p:nvPr/>
          </p:nvSpPr>
          <p:spPr bwMode="auto">
            <a:xfrm>
              <a:off x="7240587" y="2057400"/>
              <a:ext cx="152400" cy="152400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1" name="Rectangle 22"/>
            <p:cNvSpPr>
              <a:spLocks noChangeArrowheads="1"/>
            </p:cNvSpPr>
            <p:nvPr/>
          </p:nvSpPr>
          <p:spPr bwMode="auto">
            <a:xfrm>
              <a:off x="7240587" y="1600200"/>
              <a:ext cx="152400" cy="2438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2" name="Line 23"/>
            <p:cNvSpPr>
              <a:spLocks noChangeShapeType="1"/>
            </p:cNvSpPr>
            <p:nvPr/>
          </p:nvSpPr>
          <p:spPr bwMode="auto">
            <a:xfrm>
              <a:off x="7240587" y="1752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3" name="Line 24"/>
            <p:cNvSpPr>
              <a:spLocks noChangeShapeType="1"/>
            </p:cNvSpPr>
            <p:nvPr/>
          </p:nvSpPr>
          <p:spPr bwMode="auto">
            <a:xfrm>
              <a:off x="7240587" y="1905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4" name="Line 25"/>
            <p:cNvSpPr>
              <a:spLocks noChangeShapeType="1"/>
            </p:cNvSpPr>
            <p:nvPr/>
          </p:nvSpPr>
          <p:spPr bwMode="auto">
            <a:xfrm>
              <a:off x="7240587" y="20574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5" name="Line 26"/>
            <p:cNvSpPr>
              <a:spLocks noChangeShapeType="1"/>
            </p:cNvSpPr>
            <p:nvPr/>
          </p:nvSpPr>
          <p:spPr bwMode="auto">
            <a:xfrm>
              <a:off x="7240587" y="2209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6" name="Line 27"/>
            <p:cNvSpPr>
              <a:spLocks noChangeShapeType="1"/>
            </p:cNvSpPr>
            <p:nvPr/>
          </p:nvSpPr>
          <p:spPr bwMode="auto">
            <a:xfrm>
              <a:off x="7240587" y="2362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7" name="Line 28"/>
            <p:cNvSpPr>
              <a:spLocks noChangeShapeType="1"/>
            </p:cNvSpPr>
            <p:nvPr/>
          </p:nvSpPr>
          <p:spPr bwMode="auto">
            <a:xfrm>
              <a:off x="7240587" y="2514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8" name="Line 29"/>
            <p:cNvSpPr>
              <a:spLocks noChangeShapeType="1"/>
            </p:cNvSpPr>
            <p:nvPr/>
          </p:nvSpPr>
          <p:spPr bwMode="auto">
            <a:xfrm>
              <a:off x="7240587" y="2667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69" name="Line 30"/>
            <p:cNvSpPr>
              <a:spLocks noChangeShapeType="1"/>
            </p:cNvSpPr>
            <p:nvPr/>
          </p:nvSpPr>
          <p:spPr bwMode="auto">
            <a:xfrm>
              <a:off x="7240587" y="28194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0" name="Line 31"/>
            <p:cNvSpPr>
              <a:spLocks noChangeShapeType="1"/>
            </p:cNvSpPr>
            <p:nvPr/>
          </p:nvSpPr>
          <p:spPr bwMode="auto">
            <a:xfrm>
              <a:off x="7240587" y="2971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1" name="Line 32"/>
            <p:cNvSpPr>
              <a:spLocks noChangeShapeType="1"/>
            </p:cNvSpPr>
            <p:nvPr/>
          </p:nvSpPr>
          <p:spPr bwMode="auto">
            <a:xfrm>
              <a:off x="7240587" y="3124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2" name="Line 33"/>
            <p:cNvSpPr>
              <a:spLocks noChangeShapeType="1"/>
            </p:cNvSpPr>
            <p:nvPr/>
          </p:nvSpPr>
          <p:spPr bwMode="auto">
            <a:xfrm>
              <a:off x="7240587" y="32766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3" name="Line 34"/>
            <p:cNvSpPr>
              <a:spLocks noChangeShapeType="1"/>
            </p:cNvSpPr>
            <p:nvPr/>
          </p:nvSpPr>
          <p:spPr bwMode="auto">
            <a:xfrm>
              <a:off x="7240587" y="34290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4" name="Line 35"/>
            <p:cNvSpPr>
              <a:spLocks noChangeShapeType="1"/>
            </p:cNvSpPr>
            <p:nvPr/>
          </p:nvSpPr>
          <p:spPr bwMode="auto">
            <a:xfrm>
              <a:off x="7240587" y="357505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5" name="Line 36"/>
            <p:cNvSpPr>
              <a:spLocks noChangeShapeType="1"/>
            </p:cNvSpPr>
            <p:nvPr/>
          </p:nvSpPr>
          <p:spPr bwMode="auto">
            <a:xfrm>
              <a:off x="7240587" y="37338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76" name="Line 37"/>
            <p:cNvSpPr>
              <a:spLocks noChangeShapeType="1"/>
            </p:cNvSpPr>
            <p:nvPr/>
          </p:nvSpPr>
          <p:spPr bwMode="auto">
            <a:xfrm>
              <a:off x="7240587" y="3886200"/>
              <a:ext cx="152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36878" name="Picture 4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24600" y="50292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4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95400" y="3733800"/>
            <a:ext cx="882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48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352800" y="3733800"/>
            <a:ext cx="245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676400" y="6172200"/>
            <a:ext cx="4114739" cy="373325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05600" y="4840287"/>
            <a:ext cx="2362200" cy="1941513"/>
            <a:chOff x="5543550" y="1125538"/>
            <a:chExt cx="2924175" cy="2627312"/>
          </a:xfrm>
        </p:grpSpPr>
        <p:sp>
          <p:nvSpPr>
            <p:cNvPr id="54" name="AutoShape 14"/>
            <p:cNvSpPr>
              <a:spLocks noChangeArrowheads="1"/>
            </p:cNvSpPr>
            <p:nvPr/>
          </p:nvSpPr>
          <p:spPr bwMode="auto">
            <a:xfrm rot="-2501194">
              <a:off x="6681788" y="1125538"/>
              <a:ext cx="1468437" cy="2386012"/>
            </a:xfrm>
            <a:prstGeom prst="parallelogram">
              <a:avLst>
                <a:gd name="adj" fmla="val 57440"/>
              </a:avLst>
            </a:prstGeom>
            <a:solidFill>
              <a:srgbClr val="006600">
                <a:alpha val="50195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 flipV="1">
              <a:off x="6634163" y="1136650"/>
              <a:ext cx="0" cy="148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H="1">
              <a:off x="5543550" y="2625725"/>
              <a:ext cx="1090613" cy="1127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V="1">
              <a:off x="6634163" y="2624138"/>
              <a:ext cx="1833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" name="Picture 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73938" y="4383087"/>
            <a:ext cx="1770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Straight Arrow Connector 32"/>
          <p:cNvCxnSpPr>
            <a:cxnSpLocks noChangeShapeType="1"/>
          </p:cNvCxnSpPr>
          <p:nvPr/>
        </p:nvCxnSpPr>
        <p:spPr bwMode="auto">
          <a:xfrm rot="5400000">
            <a:off x="8115300" y="4725987"/>
            <a:ext cx="3810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8" name="Picture 57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2387005" y="5564814"/>
            <a:ext cx="3379389" cy="378706"/>
          </a:xfrm>
          <a:prstGeom prst="rect">
            <a:avLst/>
          </a:prstGeom>
          <a:noFill/>
          <a:ln/>
          <a:effectLst/>
        </p:spPr>
      </p:pic>
      <p:sp>
        <p:nvSpPr>
          <p:cNvPr id="64" name="Oval 25"/>
          <p:cNvSpPr>
            <a:spLocks noChangeArrowheads="1"/>
          </p:cNvSpPr>
          <p:nvPr/>
        </p:nvSpPr>
        <p:spPr bwMode="auto">
          <a:xfrm>
            <a:off x="8412480" y="589788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3600" dirty="0" smtClean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`</a:t>
            </a:r>
            <a:endParaRPr lang="en-US" sz="3600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65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509000" y="56388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 2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236833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512" y="1676400"/>
            <a:ext cx="4127088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Approximation Heuristic for Compressible Priors via Order Statistics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pPr>
              <a:buNone/>
            </a:pPr>
            <a:endParaRPr lang="en-US" b="1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Probabilistic</a:t>
            </a:r>
            <a:r>
              <a:rPr lang="en-US" b="1" dirty="0" smtClean="0">
                <a:ea typeface="ＭＳ Ｐゴシック" pitchFamily="34" charset="-128"/>
              </a:rPr>
              <a:t>			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&lt;&gt;</a:t>
            </a:r>
            <a:r>
              <a:rPr lang="en-US" dirty="0" smtClean="0">
                <a:ea typeface="ＭＳ Ｐゴシック" pitchFamily="34" charset="-128"/>
              </a:rPr>
              <a:t>				      signal model</a:t>
            </a:r>
          </a:p>
          <a:p>
            <a:endParaRPr lang="en-US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16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124200" y="1498600"/>
            <a:ext cx="1399085" cy="365760"/>
          </a:xfrm>
          <a:prstGeom prst="rect">
            <a:avLst/>
          </a:prstGeom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680265" y="1498600"/>
            <a:ext cx="3463735" cy="3657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456485" y="129540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iid</a:t>
            </a:r>
            <a:endParaRPr lang="en-US" sz="20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8892" y="1905000"/>
            <a:ext cx="2555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order statistics of </a:t>
            </a: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867400" y="2377440"/>
            <a:ext cx="2774293" cy="365760"/>
          </a:xfrm>
          <a:prstGeom prst="rect">
            <a:avLst/>
          </a:prstGeom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200400" y="2057400"/>
            <a:ext cx="1281913" cy="3200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pPr>
              <a:buNone/>
            </a:pPr>
            <a:endParaRPr lang="en-US" b="1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Probabilistic</a:t>
            </a:r>
            <a:r>
              <a:rPr lang="en-US" b="1" dirty="0" smtClean="0">
                <a:ea typeface="ＭＳ Ｐゴシック" pitchFamily="34" charset="-128"/>
              </a:rPr>
              <a:t>			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&lt;&gt;</a:t>
            </a:r>
            <a:r>
              <a:rPr lang="en-US" dirty="0" smtClean="0">
                <a:ea typeface="ＭＳ Ｐゴシック" pitchFamily="34" charset="-128"/>
              </a:rPr>
              <a:t>				      signal model</a:t>
            </a:r>
          </a:p>
          <a:p>
            <a:endParaRPr lang="en-US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16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Deterministic					             signal model </a:t>
            </a:r>
            <a:r>
              <a:rPr lang="en-US" b="1" dirty="0" smtClean="0">
                <a:ea typeface="ＭＳ Ｐゴシック" pitchFamily="34" charset="-128"/>
              </a:rPr>
              <a:t>			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&lt;&gt;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ea typeface="ＭＳ Ｐゴシック" pitchFamily="34" charset="-128"/>
              </a:rPr>
              <a:t>   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124200" y="1498600"/>
            <a:ext cx="1399085" cy="365760"/>
          </a:xfrm>
          <a:prstGeom prst="rect">
            <a:avLst/>
          </a:prstGeom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680265" y="1498600"/>
            <a:ext cx="3463735" cy="3657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456485" y="129540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iid</a:t>
            </a:r>
            <a:endParaRPr lang="en-US" sz="20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8892" y="1905000"/>
            <a:ext cx="2555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order statistics of </a:t>
            </a: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867400" y="2377440"/>
            <a:ext cx="2774293" cy="365760"/>
          </a:xfrm>
          <a:prstGeom prst="rect">
            <a:avLst/>
          </a:prstGeom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200400" y="2057400"/>
            <a:ext cx="1281913" cy="320040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114955" y="3368040"/>
            <a:ext cx="1664912" cy="365760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791197" y="3276600"/>
            <a:ext cx="2158465" cy="457201"/>
          </a:xfrm>
          <a:prstGeom prst="rect">
            <a:avLst/>
          </a:prstGeom>
          <a:noFill/>
          <a:ln/>
          <a:effectLst/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Approximation Heuristic for Compressible Priors via Order Statistics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pPr>
              <a:buNone/>
            </a:pPr>
            <a:endParaRPr lang="en-US" b="1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Probabilistic</a:t>
            </a:r>
            <a:r>
              <a:rPr lang="en-US" b="1" dirty="0" smtClean="0">
                <a:ea typeface="ＭＳ Ｐゴシック" pitchFamily="34" charset="-128"/>
              </a:rPr>
              <a:t>			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&lt;&gt;</a:t>
            </a:r>
            <a:r>
              <a:rPr lang="en-US" dirty="0" smtClean="0">
                <a:ea typeface="ＭＳ Ｐゴシック" pitchFamily="34" charset="-128"/>
              </a:rPr>
              <a:t>				      signal model</a:t>
            </a:r>
          </a:p>
          <a:p>
            <a:endParaRPr lang="en-US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16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Deterministic  </a:t>
            </a:r>
            <a:r>
              <a:rPr lang="en-US" b="1" dirty="0" smtClean="0">
                <a:ea typeface="ＭＳ Ｐゴシック" pitchFamily="34" charset="-128"/>
              </a:rPr>
              <a:t>			</a:t>
            </a:r>
            <a:r>
              <a:rPr lang="en-US" dirty="0" smtClean="0">
                <a:ea typeface="ＭＳ Ｐゴシック" pitchFamily="34" charset="-128"/>
              </a:rPr>
              <a:t>				             signal model </a:t>
            </a:r>
            <a:r>
              <a:rPr lang="en-US" b="1" dirty="0" smtClean="0">
                <a:ea typeface="ＭＳ Ｐゴシック" pitchFamily="34" charset="-128"/>
              </a:rPr>
              <a:t>			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&lt;&gt;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err="1" smtClean="0">
                <a:ea typeface="ＭＳ Ｐゴシック" pitchFamily="34" charset="-128"/>
              </a:rPr>
              <a:t>Quantile</a:t>
            </a:r>
            <a:r>
              <a:rPr lang="en-US" dirty="0" smtClean="0">
                <a:ea typeface="ＭＳ Ｐゴシック" pitchFamily="34" charset="-128"/>
              </a:rPr>
              <a:t> 					          approximation </a:t>
            </a:r>
            <a:r>
              <a:rPr lang="en-US" b="1" dirty="0" smtClean="0">
                <a:ea typeface="ＭＳ Ｐゴシック" pitchFamily="34" charset="-128"/>
              </a:rPr>
              <a:t>   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124200" y="1498600"/>
            <a:ext cx="1399085" cy="365760"/>
          </a:xfrm>
          <a:prstGeom prst="rect">
            <a:avLst/>
          </a:prstGeom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5680265" y="1498600"/>
            <a:ext cx="3463735" cy="3657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456485" y="1295400"/>
            <a:ext cx="486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iid</a:t>
            </a:r>
            <a:endParaRPr lang="en-US" sz="20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8892" y="1905000"/>
            <a:ext cx="2555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order statistics of </a:t>
            </a: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5867400" y="2377440"/>
            <a:ext cx="2774293" cy="365760"/>
          </a:xfrm>
          <a:prstGeom prst="rect">
            <a:avLst/>
          </a:prstGeom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200400" y="2057400"/>
            <a:ext cx="1281913" cy="320040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3086262" y="5449669"/>
            <a:ext cx="3466938" cy="640080"/>
          </a:xfrm>
          <a:prstGeom prst="rect">
            <a:avLst/>
          </a:prstGeom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7162800" y="5602069"/>
            <a:ext cx="1778511" cy="304800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048000" y="4201236"/>
            <a:ext cx="4267200" cy="7517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077200" y="5800189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cdf</a:t>
            </a:r>
            <a:endParaRPr lang="en-US" sz="20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41693" y="6135469"/>
            <a:ext cx="2768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Magnitude </a:t>
            </a:r>
            <a:r>
              <a:rPr lang="en-US" b="1" dirty="0" err="1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quantile</a:t>
            </a: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function  (MQF)</a:t>
            </a: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Approximation Heuristic for Compressible Priors via Order Statistics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381000" y="5486400"/>
            <a:ext cx="2259195" cy="1016105"/>
          </a:xfrm>
          <a:prstGeom prst="rect">
            <a:avLst/>
          </a:prstGeom>
          <a:noFill/>
          <a:ln w="34925">
            <a:solidFill>
              <a:schemeClr val="tx1"/>
            </a:solidFill>
          </a:ln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3114955" y="3368040"/>
            <a:ext cx="1664912" cy="365760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791197" y="3276600"/>
            <a:ext cx="2158465" cy="4572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Compressible Priors w/ Examples</a:t>
            </a:r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04800" y="3505200"/>
            <a:ext cx="8632506" cy="3108960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848600" y="3429000"/>
            <a:ext cx="1016510" cy="27889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762000"/>
            <a:ext cx="9144000" cy="293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62000" y="2133600"/>
            <a:ext cx="559309" cy="228600"/>
          </a:xfrm>
          <a:prstGeom prst="rect">
            <a:avLst/>
          </a:prstGeom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886200" y="2133600"/>
            <a:ext cx="559309" cy="228600"/>
          </a:xfrm>
          <a:prstGeom prst="rect">
            <a:avLst/>
          </a:prstGeom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010400" y="2133600"/>
            <a:ext cx="559309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Compressible Priors w/ Examples</a:t>
            </a:r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04800" y="3505200"/>
            <a:ext cx="8632506" cy="3108960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848600" y="3429000"/>
            <a:ext cx="1016510" cy="27889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762000"/>
            <a:ext cx="9144000" cy="293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62000" y="2133600"/>
            <a:ext cx="559309" cy="228600"/>
          </a:xfrm>
          <a:prstGeom prst="rect">
            <a:avLst/>
          </a:prstGeom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886200" y="2133600"/>
            <a:ext cx="559309" cy="228600"/>
          </a:xfrm>
          <a:prstGeom prst="rect">
            <a:avLst/>
          </a:prstGeom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010400" y="2133600"/>
            <a:ext cx="559309" cy="228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2286000" y="3733800"/>
            <a:ext cx="5486400" cy="281940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72400" y="3733800"/>
            <a:ext cx="1143000" cy="28194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Dimensional (in)Dependence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endParaRPr lang="en-US" b="1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Dimensional 					  independence</a:t>
            </a:r>
            <a:r>
              <a:rPr lang="en-US" b="1" dirty="0" smtClean="0">
                <a:ea typeface="ＭＳ Ｐゴシック" pitchFamily="34" charset="-128"/>
              </a:rPr>
              <a:t>		       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&lt;&gt;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>
              <a:buNone/>
            </a:pPr>
            <a:endParaRPr lang="en-US" b="1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b="1" dirty="0" smtClean="0">
                <a:ea typeface="ＭＳ Ｐゴシック" pitchFamily="34" charset="-128"/>
              </a:rPr>
              <a:t>						&lt;&gt;</a:t>
            </a: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sz="2000" dirty="0" smtClean="0">
                <a:ea typeface="ＭＳ Ｐゴシック" pitchFamily="34" charset="-128"/>
              </a:rPr>
              <a:t>unbounded moments</a:t>
            </a:r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b="1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b="1" dirty="0" smtClean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example:</a:t>
            </a: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lvl="0">
              <a:buNone/>
            </a:pP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		</a:t>
            </a:r>
            <a:endParaRPr lang="en-US" b="1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276600" y="1828800"/>
            <a:ext cx="1199216" cy="365760"/>
          </a:xfrm>
          <a:prstGeom prst="rect">
            <a:avLst/>
          </a:prstGeom>
        </p:spPr>
      </p:pic>
      <p:pic>
        <p:nvPicPr>
          <p:cNvPr id="24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8637" y="1847850"/>
            <a:ext cx="30781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302540" y="3496591"/>
            <a:ext cx="5231860" cy="465809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701755" y="4194175"/>
            <a:ext cx="5886539" cy="808677"/>
          </a:xfrm>
          <a:prstGeom prst="rect">
            <a:avLst/>
          </a:prstGeom>
          <a:noFill/>
          <a:ln/>
          <a:effectLst/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622425" y="5054600"/>
            <a:ext cx="1403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524000" y="5091113"/>
            <a:ext cx="1585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CS recovery</a:t>
            </a:r>
            <a:br>
              <a:rPr lang="en-US" dirty="0">
                <a:solidFill>
                  <a:srgbClr val="0000FF"/>
                </a:solidFill>
                <a:cs typeface="Arial" pitchFamily="34" charset="0"/>
              </a:rPr>
            </a:b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error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183062" y="5084763"/>
            <a:ext cx="1511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114800" y="5127625"/>
            <a:ext cx="1746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signal K-term</a:t>
            </a:r>
            <a:br>
              <a:rPr lang="en-US" dirty="0">
                <a:solidFill>
                  <a:srgbClr val="FF0000"/>
                </a:solidFill>
                <a:cs typeface="Arial" pitchFamily="34" charset="0"/>
              </a:rPr>
            </a:b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approx error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669088" y="5072063"/>
            <a:ext cx="685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634163" y="5114925"/>
            <a:ext cx="785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6600"/>
                </a:solidFill>
                <a:cs typeface="Arial" pitchFamily="34" charset="0"/>
              </a:rPr>
              <a:t>noise</a:t>
            </a:r>
          </a:p>
        </p:txBody>
      </p:sp>
      <p:pic>
        <p:nvPicPr>
          <p:cNvPr id="16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41637" y="5886450"/>
            <a:ext cx="30781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4"/>
          <p:cNvCxnSpPr>
            <a:cxnSpLocks noChangeShapeType="1"/>
          </p:cNvCxnSpPr>
          <p:nvPr/>
        </p:nvCxnSpPr>
        <p:spPr bwMode="auto">
          <a:xfrm>
            <a:off x="2905125" y="6246813"/>
            <a:ext cx="3103562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Dimensional (in)Dependence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endParaRPr lang="en-US" b="1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Dimensional 					  independence</a:t>
            </a:r>
            <a:r>
              <a:rPr lang="en-US" b="1" dirty="0" smtClean="0">
                <a:ea typeface="ＭＳ Ｐゴシック" pitchFamily="34" charset="-128"/>
              </a:rPr>
              <a:t>		          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&lt;&gt;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endParaRPr lang="en-US" b="1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b="1" dirty="0" smtClean="0">
                <a:ea typeface="ＭＳ Ｐゴシック" pitchFamily="34" charset="-128"/>
              </a:rPr>
              <a:t>				</a:t>
            </a: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			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truly logarithmic embedding</a:t>
            </a: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Dimensional 					  dependence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		            </a:t>
            </a:r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&lt;&gt;</a:t>
            </a:r>
          </a:p>
          <a:p>
            <a:endParaRPr lang="en-US" sz="110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					   &lt;&gt; bounded moments</a:t>
            </a:r>
            <a:br>
              <a:rPr lang="en-US" dirty="0" smtClean="0">
                <a:ea typeface="ＭＳ Ｐゴシック" pitchFamily="34" charset="-128"/>
              </a:rPr>
            </a:br>
            <a:endParaRPr lang="en-US" sz="11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example:		   </a:t>
            </a:r>
            <a:r>
              <a:rPr lang="en-US" dirty="0" err="1" smtClean="0">
                <a:ea typeface="ＭＳ Ｐゴシック" pitchFamily="34" charset="-128"/>
              </a:rPr>
              <a:t>iid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Laplacian</a:t>
            </a:r>
            <a:endParaRPr lang="en-US" b="1" dirty="0" smtClean="0">
              <a:ea typeface="ＭＳ Ｐゴシック" pitchFamily="34" charset="-128"/>
            </a:endParaRP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not so much! / same result can be obtained via the G-function</a:t>
            </a:r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18436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1828800"/>
            <a:ext cx="1198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1847850"/>
            <a:ext cx="21066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63913" y="3902075"/>
            <a:ext cx="16652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94400" y="3960813"/>
            <a:ext cx="14954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5963" y="5181600"/>
            <a:ext cx="2738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11363" y="5807075"/>
            <a:ext cx="5532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5000" y="2438400"/>
            <a:ext cx="5232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should we care?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Natural images</a:t>
            </a:r>
            <a:r>
              <a:rPr lang="en-US" dirty="0" smtClean="0"/>
              <a:t>		</a:t>
            </a:r>
          </a:p>
          <a:p>
            <a:endParaRPr lang="en-US" sz="1600" dirty="0" smtClean="0"/>
          </a:p>
          <a:p>
            <a:pPr lvl="1"/>
            <a:r>
              <a:rPr lang="en-US" dirty="0" smtClean="0"/>
              <a:t>wavelet coefficients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>
                <a:solidFill>
                  <a:srgbClr val="0000FF"/>
                </a:solidFill>
              </a:rPr>
              <a:t>deterministic view</a:t>
            </a:r>
            <a:r>
              <a:rPr lang="en-US" dirty="0" smtClean="0"/>
              <a:t>	   vs.	   </a:t>
            </a:r>
            <a:r>
              <a:rPr lang="en-US" b="1" dirty="0" smtClean="0">
                <a:solidFill>
                  <a:srgbClr val="0000FF"/>
                </a:solidFill>
              </a:rPr>
              <a:t>probabilistic view</a:t>
            </a:r>
          </a:p>
          <a:p>
            <a:pPr lvl="1"/>
            <a:endParaRPr lang="en-US" sz="1000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Besov</a:t>
            </a:r>
            <a:r>
              <a:rPr lang="en-US" dirty="0" smtClean="0"/>
              <a:t> spaces			      GGD, scale mixtures	 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sz="2000" dirty="0" smtClean="0"/>
              <a:t>wavelet </a:t>
            </a:r>
            <a:r>
              <a:rPr lang="en-US" sz="2000" dirty="0" err="1" smtClean="0"/>
              <a:t>tresholding</a:t>
            </a:r>
            <a:r>
              <a:rPr lang="en-US" sz="2000" dirty="0" smtClean="0"/>
              <a:t>		     Shannon source coding	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	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4" name="Picture 8" descr="http://show.docjava.com/book/dsp/data/images/cameram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0668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3810000"/>
            <a:ext cx="4265191" cy="299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should we care?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Natural images</a:t>
            </a:r>
            <a:r>
              <a:rPr lang="en-US" dirty="0" smtClean="0"/>
              <a:t>		</a:t>
            </a:r>
          </a:p>
          <a:p>
            <a:endParaRPr lang="en-US" sz="1600" dirty="0" smtClean="0"/>
          </a:p>
          <a:p>
            <a:pPr lvl="1"/>
            <a:r>
              <a:rPr lang="en-US" dirty="0" smtClean="0"/>
              <a:t>wavelet coefficients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>
                <a:solidFill>
                  <a:srgbClr val="0000FF"/>
                </a:solidFill>
              </a:rPr>
              <a:t>deterministic view</a:t>
            </a:r>
            <a:r>
              <a:rPr lang="en-US" dirty="0" smtClean="0"/>
              <a:t>	   vs.	   </a:t>
            </a:r>
            <a:r>
              <a:rPr lang="en-US" b="1" dirty="0" smtClean="0">
                <a:solidFill>
                  <a:srgbClr val="0000FF"/>
                </a:solidFill>
              </a:rPr>
              <a:t>probabilistic view</a:t>
            </a:r>
          </a:p>
          <a:p>
            <a:pPr lvl="1"/>
            <a:endParaRPr lang="en-US" sz="1000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Besov</a:t>
            </a:r>
            <a:r>
              <a:rPr lang="en-US" dirty="0" smtClean="0"/>
              <a:t> spaces			      GGD, scale mixtures	 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sz="2000" dirty="0" smtClean="0"/>
              <a:t>wavelet </a:t>
            </a:r>
            <a:r>
              <a:rPr lang="en-US" sz="2000" dirty="0" err="1" smtClean="0"/>
              <a:t>tresholding</a:t>
            </a:r>
            <a:r>
              <a:rPr lang="en-US" sz="2000" dirty="0" smtClean="0"/>
              <a:t>		     Shannon source coding	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	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3971925"/>
            <a:ext cx="2438400" cy="244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6488668"/>
            <a:ext cx="4587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Baraniuk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Wainwright,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Simoncelli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…]</a:t>
            </a:r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705910" y="4572000"/>
            <a:ext cx="2338028" cy="318821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200400" y="4114800"/>
            <a:ext cx="2033828" cy="381342"/>
          </a:xfrm>
          <a:prstGeom prst="rect">
            <a:avLst/>
          </a:prstGeom>
          <a:noFill/>
          <a:ln/>
          <a:effectLst/>
        </p:spPr>
      </p:pic>
      <p:pic>
        <p:nvPicPr>
          <p:cNvPr id="2056" name="Picture 8" descr="http://show.docjava.com/book/dsp/data/images/cameraman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9800" y="1066800"/>
            <a:ext cx="1143000" cy="114300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 bwMode="auto">
          <a:xfrm>
            <a:off x="3048000" y="4800600"/>
            <a:ext cx="685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048000" y="6400800"/>
            <a:ext cx="685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6200000">
            <a:off x="7429500" y="6057900"/>
            <a:ext cx="685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6200000">
            <a:off x="5448300" y="6057900"/>
            <a:ext cx="685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172200" y="6019800"/>
            <a:ext cx="1245110" cy="228600"/>
          </a:xfrm>
          <a:prstGeom prst="rect">
            <a:avLst/>
          </a:prstGeom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421890" y="4572000"/>
            <a:ext cx="1245110" cy="2286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 rot="16200000">
            <a:off x="2628900" y="4381500"/>
            <a:ext cx="685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657600" y="5410200"/>
            <a:ext cx="1245110" cy="2286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 bwMode="auto">
          <a:xfrm rot="16200000">
            <a:off x="723901" y="4381500"/>
            <a:ext cx="6858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			  Deterministic 	      Probabilistic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b="1" dirty="0" smtClean="0"/>
              <a:t>Prior</a:t>
            </a:r>
            <a:r>
              <a:rPr lang="en-US" dirty="0" smtClean="0"/>
              <a:t> 			</a:t>
            </a:r>
            <a:r>
              <a:rPr lang="en-US" dirty="0" err="1" smtClean="0"/>
              <a:t>sparsity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    compressibility				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r>
              <a:rPr lang="en-US" b="1" dirty="0" smtClean="0"/>
              <a:t>Metric</a:t>
            </a:r>
            <a:r>
              <a:rPr lang="en-US" dirty="0" smtClean="0"/>
              <a:t>			     		   	likelihood 							function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162800" y="3124200"/>
            <a:ext cx="633584" cy="365760"/>
          </a:xfrm>
          <a:prstGeom prst="rect">
            <a:avLst/>
          </a:prstGeom>
        </p:spPr>
      </p:pic>
      <p:pic>
        <p:nvPicPr>
          <p:cNvPr id="1026" name="Picture 2" descr="http://www.campingwomen.org/BorderImages/tent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1165225"/>
            <a:ext cx="1188572" cy="739775"/>
          </a:xfrm>
          <a:prstGeom prst="rect">
            <a:avLst/>
          </a:prstGeom>
          <a:noFill/>
        </p:spPr>
      </p:pic>
      <p:pic>
        <p:nvPicPr>
          <p:cNvPr id="1028" name="Picture 4" descr="http://nyenightguide.com/images/35264962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914400"/>
            <a:ext cx="1066800" cy="1066800"/>
          </a:xfrm>
          <a:prstGeom prst="rect">
            <a:avLst/>
          </a:prstGeom>
          <a:noFill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932411" y="4587237"/>
            <a:ext cx="1299157" cy="365762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941923" y="5791200"/>
            <a:ext cx="3077280" cy="457111"/>
          </a:xfrm>
          <a:prstGeom prst="rect">
            <a:avLst/>
          </a:prstGeom>
          <a:noFill/>
          <a:ln/>
          <a:effectLst/>
        </p:spPr>
      </p:pic>
      <p:cxnSp>
        <p:nvCxnSpPr>
          <p:cNvPr id="14" name="Straight Connector 13"/>
          <p:cNvCxnSpPr/>
          <p:nvPr/>
        </p:nvCxnSpPr>
        <p:spPr bwMode="auto">
          <a:xfrm>
            <a:off x="304800" y="2667000"/>
            <a:ext cx="853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4191000" y="3886200"/>
            <a:ext cx="365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04800" y="4114800"/>
            <a:ext cx="853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5486400"/>
            <a:ext cx="853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1143000" y="3886200"/>
            <a:ext cx="365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5200" y="3048000"/>
            <a:ext cx="635000" cy="482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05800" cy="1143000"/>
          </a:xfrm>
        </p:spPr>
        <p:txBody>
          <a:bodyPr/>
          <a:lstStyle/>
          <a:p>
            <a:r>
              <a:rPr lang="en-US" smtClean="0"/>
              <a:t>Berkeley Natural Images Database</a:t>
            </a:r>
          </a:p>
        </p:txBody>
      </p:sp>
      <p:pic>
        <p:nvPicPr>
          <p:cNvPr id="8" name="Picture 7" descr="ggd_wavelet_o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676400"/>
            <a:ext cx="6553208" cy="4914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05800" cy="1143000"/>
          </a:xfrm>
        </p:spPr>
        <p:txBody>
          <a:bodyPr/>
          <a:lstStyle/>
          <a:p>
            <a:r>
              <a:rPr lang="en-US" dirty="0" smtClean="0"/>
              <a:t>Berkeley Natural Images Database</a:t>
            </a:r>
          </a:p>
        </p:txBody>
      </p:sp>
      <p:pic>
        <p:nvPicPr>
          <p:cNvPr id="5" name="Picture 4" descr="Waveletcoefficie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4634246" cy="347472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097" y="1981200"/>
            <a:ext cx="454250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626060" y="5714528"/>
            <a:ext cx="4316602" cy="4576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05800" cy="1143000"/>
          </a:xfrm>
        </p:spPr>
        <p:txBody>
          <a:bodyPr/>
          <a:lstStyle/>
          <a:p>
            <a:r>
              <a:rPr lang="en-US" smtClean="0"/>
              <a:t>Berkeley Natural Images Database</a:t>
            </a:r>
          </a:p>
        </p:txBody>
      </p:sp>
      <p:pic>
        <p:nvPicPr>
          <p:cNvPr id="6" name="Picture 5" descr="ggd_dct_M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7240" y="1935480"/>
            <a:ext cx="4632960" cy="3474720"/>
          </a:xfrm>
          <a:prstGeom prst="rect">
            <a:avLst/>
          </a:prstGeom>
        </p:spPr>
      </p:pic>
      <p:pic>
        <p:nvPicPr>
          <p:cNvPr id="7" name="Picture 6" descr="ggd_wavelet_M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35480"/>
            <a:ext cx="4632960" cy="3474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601980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Learned parameters depend on the dimension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should we care?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Natural images</a:t>
            </a:r>
            <a:r>
              <a:rPr lang="en-US" dirty="0" smtClean="0"/>
              <a:t>		  (coding / quantization)</a:t>
            </a:r>
          </a:p>
          <a:p>
            <a:endParaRPr lang="en-US" sz="1600" dirty="0" smtClean="0"/>
          </a:p>
          <a:p>
            <a:pPr lvl="1"/>
            <a:r>
              <a:rPr lang="en-US" dirty="0" smtClean="0"/>
              <a:t>wavelet coefficients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>
                <a:solidFill>
                  <a:srgbClr val="0000FF"/>
                </a:solidFill>
              </a:rPr>
              <a:t>deterministic view</a:t>
            </a:r>
            <a:r>
              <a:rPr lang="en-US" dirty="0" smtClean="0"/>
              <a:t>	   vs.	   </a:t>
            </a:r>
            <a:r>
              <a:rPr lang="en-US" b="1" dirty="0" smtClean="0">
                <a:solidFill>
                  <a:srgbClr val="0000FF"/>
                </a:solidFill>
              </a:rPr>
              <a:t>probabilistic view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Besov</a:t>
            </a:r>
            <a:r>
              <a:rPr lang="en-US" dirty="0" smtClean="0"/>
              <a:t> spaces			      GGD, scale mixtures	 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sz="2000" dirty="0" smtClean="0"/>
              <a:t>wavelet </a:t>
            </a:r>
            <a:r>
              <a:rPr lang="en-US" sz="2000" dirty="0" err="1" smtClean="0"/>
              <a:t>tresholding</a:t>
            </a:r>
            <a:r>
              <a:rPr lang="en-US" sz="2000" dirty="0" smtClean="0"/>
              <a:t>		     Shannon source coding	</a:t>
            </a:r>
          </a:p>
          <a:p>
            <a:pPr>
              <a:buNone/>
            </a:pPr>
            <a:r>
              <a:rPr lang="en-US" sz="2000" dirty="0" smtClean="0"/>
              <a:t>						(histogram fits, KL divergence)						  [bad ideas]</a:t>
            </a:r>
          </a:p>
          <a:p>
            <a:pPr>
              <a:buNone/>
            </a:pPr>
            <a:r>
              <a:rPr lang="en-US" sz="2000" dirty="0" smtClean="0"/>
              <a:t>	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Conjecture:</a:t>
            </a:r>
            <a:r>
              <a:rPr lang="en-US" sz="2000" b="1" dirty="0" smtClean="0"/>
              <a:t>	</a:t>
            </a:r>
            <a:r>
              <a:rPr lang="en-US" sz="2000" dirty="0" smtClean="0"/>
              <a:t>Wavelet coefficients of natural images 				belong to a dimension independent 				(non-</a:t>
            </a:r>
            <a:r>
              <a:rPr lang="en-US" sz="2000" dirty="0" err="1" smtClean="0"/>
              <a:t>iid</a:t>
            </a:r>
            <a:r>
              <a:rPr lang="en-US" sz="2000" dirty="0" smtClean="0"/>
              <a:t>) compressible prior			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7424382" y="4667534"/>
            <a:ext cx="518615" cy="136478"/>
          </a:xfrm>
          <a:custGeom>
            <a:avLst/>
            <a:gdLst>
              <a:gd name="connsiteX0" fmla="*/ 0 w 518615"/>
              <a:gd name="connsiteY0" fmla="*/ 136478 h 136478"/>
              <a:gd name="connsiteX1" fmla="*/ 259308 w 518615"/>
              <a:gd name="connsiteY1" fmla="*/ 122830 h 136478"/>
              <a:gd name="connsiteX2" fmla="*/ 518615 w 518615"/>
              <a:gd name="connsiteY2" fmla="*/ 0 h 1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615" h="136478">
                <a:moveTo>
                  <a:pt x="0" y="136478"/>
                </a:moveTo>
                <a:lnTo>
                  <a:pt x="259308" y="122830"/>
                </a:lnTo>
                <a:cubicBezTo>
                  <a:pt x="345744" y="100084"/>
                  <a:pt x="432179" y="50042"/>
                  <a:pt x="518615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 flipH="1">
            <a:off x="5424985" y="4648200"/>
            <a:ext cx="518615" cy="136478"/>
          </a:xfrm>
          <a:custGeom>
            <a:avLst/>
            <a:gdLst>
              <a:gd name="connsiteX0" fmla="*/ 0 w 518615"/>
              <a:gd name="connsiteY0" fmla="*/ 136478 h 136478"/>
              <a:gd name="connsiteX1" fmla="*/ 259308 w 518615"/>
              <a:gd name="connsiteY1" fmla="*/ 122830 h 136478"/>
              <a:gd name="connsiteX2" fmla="*/ 518615 w 518615"/>
              <a:gd name="connsiteY2" fmla="*/ 0 h 1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615" h="136478">
                <a:moveTo>
                  <a:pt x="0" y="136478"/>
                </a:moveTo>
                <a:lnTo>
                  <a:pt x="259308" y="122830"/>
                </a:lnTo>
                <a:cubicBezTo>
                  <a:pt x="345744" y="100084"/>
                  <a:pt x="432179" y="50042"/>
                  <a:pt x="518615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Incompressibility of Natural Images </a:t>
            </a:r>
            <a:endParaRPr lang="en-US" dirty="0"/>
          </a:p>
        </p:txBody>
      </p:sp>
      <p:pic>
        <p:nvPicPr>
          <p:cNvPr id="5" name="Picture 4" descr="Waveletcoefficien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28800"/>
            <a:ext cx="4634246" cy="34747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371600" y="4419600"/>
            <a:ext cx="990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724400" y="1881141"/>
            <a:ext cx="4159294" cy="571392"/>
          </a:xfrm>
          <a:prstGeom prst="rect">
            <a:avLst/>
          </a:prstGeom>
          <a:noFill/>
          <a:ln/>
          <a:effectLst/>
        </p:spPr>
      </p:pic>
      <p:sp>
        <p:nvSpPr>
          <p:cNvPr id="8" name="Rectangle 7"/>
          <p:cNvSpPr/>
          <p:nvPr/>
        </p:nvSpPr>
        <p:spPr>
          <a:xfrm>
            <a:off x="4587496" y="1371600"/>
            <a:ext cx="455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1-norm instance optimality blows up:</a:t>
            </a:r>
            <a:endParaRPr lang="en-US" dirty="0"/>
          </a:p>
        </p:txBody>
      </p:sp>
      <p:pic>
        <p:nvPicPr>
          <p:cNvPr id="9" name="Picture 2" descr="http://images3.wikia.nocookie.net/fci/images/thumb/a/a2/X_mark.svg/525px-X_mark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4905" y="1066800"/>
            <a:ext cx="853295" cy="97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Incompressibility of Natural Images </a:t>
            </a:r>
            <a:endParaRPr lang="en-US" dirty="0"/>
          </a:p>
        </p:txBody>
      </p:sp>
      <p:pic>
        <p:nvPicPr>
          <p:cNvPr id="5" name="Picture 4" descr="Waveletcoefficien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28800"/>
            <a:ext cx="4634246" cy="34747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371600" y="4419600"/>
            <a:ext cx="990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724400" y="1881141"/>
            <a:ext cx="4159294" cy="571392"/>
          </a:xfrm>
          <a:prstGeom prst="rect">
            <a:avLst/>
          </a:prstGeom>
          <a:noFill/>
          <a:ln/>
          <a:effectLst/>
        </p:spPr>
      </p:pic>
      <p:sp>
        <p:nvSpPr>
          <p:cNvPr id="8" name="Rectangle 7"/>
          <p:cNvSpPr/>
          <p:nvPr/>
        </p:nvSpPr>
        <p:spPr>
          <a:xfrm>
            <a:off x="4587496" y="1371600"/>
            <a:ext cx="455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1-norm instance optimality blows up:</a:t>
            </a:r>
            <a:endParaRPr lang="en-US" dirty="0"/>
          </a:p>
        </p:txBody>
      </p:sp>
      <p:pic>
        <p:nvPicPr>
          <p:cNvPr id="9" name="Picture 2" descr="http://images3.wikia.nocookie.net/fci/images/thumb/a/a2/X_mark.svg/525px-X_mark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4905" y="1066800"/>
            <a:ext cx="853295" cy="9747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495800" y="3505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Is compressive sensing </a:t>
            </a:r>
            <a:r>
              <a:rPr lang="en-US" sz="2400" b="1" dirty="0" smtClean="0">
                <a:solidFill>
                  <a:srgbClr val="FF0000"/>
                </a:solidFill>
              </a:rPr>
              <a:t>USELESS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for natural images?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r>
              <a:rPr lang="en-US" dirty="0" smtClean="0"/>
              <a:t>Instance Optimality in Probability </a:t>
            </a:r>
            <a:br>
              <a:rPr lang="en-US" dirty="0" smtClean="0"/>
            </a:br>
            <a:r>
              <a:rPr lang="en-US" dirty="0" smtClean="0"/>
              <a:t>to the Rescue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52391" y="2133582"/>
            <a:ext cx="8763068" cy="3022115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409727" y="2133600"/>
            <a:ext cx="136222" cy="192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Incompressibility of Natural Images </a:t>
            </a:r>
            <a:endParaRPr lang="en-US" dirty="0"/>
          </a:p>
        </p:txBody>
      </p:sp>
      <p:pic>
        <p:nvPicPr>
          <p:cNvPr id="5" name="Picture 4" descr="Waveletcoefficie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4634246" cy="34747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371600" y="4419600"/>
            <a:ext cx="990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121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Is compressive sensing </a:t>
            </a:r>
            <a:r>
              <a:rPr lang="en-US" sz="2400" b="1" dirty="0" smtClean="0">
                <a:solidFill>
                  <a:srgbClr val="FF0000"/>
                </a:solidFill>
              </a:rPr>
              <a:t>USELESS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for natural images?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153975" y="3124200"/>
            <a:ext cx="3151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Not according to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Theorem 2!!!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41910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 large </a:t>
            </a:r>
            <a:r>
              <a:rPr lang="en-US" i="1" dirty="0" smtClean="0"/>
              <a:t>N</a:t>
            </a:r>
            <a:r>
              <a:rPr lang="en-US" dirty="0" smtClean="0"/>
              <a:t>, 1-norm </a:t>
            </a:r>
            <a:br>
              <a:rPr lang="en-US" dirty="0" smtClean="0"/>
            </a:br>
            <a:r>
              <a:rPr lang="en-US" dirty="0" smtClean="0"/>
              <a:t>minimization is still near-optimal.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Incompressibility of Natural Images </a:t>
            </a:r>
            <a:endParaRPr lang="en-US" dirty="0"/>
          </a:p>
        </p:txBody>
      </p:sp>
      <p:pic>
        <p:nvPicPr>
          <p:cNvPr id="5" name="Picture 4" descr="Waveletcoefficie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4634246" cy="34747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371600" y="4419600"/>
            <a:ext cx="990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121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Is compressive sensing </a:t>
            </a:r>
            <a:r>
              <a:rPr lang="en-US" sz="2400" b="1" dirty="0" smtClean="0">
                <a:solidFill>
                  <a:srgbClr val="FF0000"/>
                </a:solidFill>
              </a:rPr>
              <a:t>USELESS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for natural images?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153975" y="3124200"/>
            <a:ext cx="3151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Not according to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Theorem 2!!!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45908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But, are we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b="1" dirty="0" smtClean="0"/>
              <a:t> missing something practical?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Incompressibility of Natural Images </a:t>
            </a:r>
            <a:endParaRPr lang="en-US" dirty="0"/>
          </a:p>
        </p:txBody>
      </p:sp>
      <p:pic>
        <p:nvPicPr>
          <p:cNvPr id="5" name="Picture 4" descr="Waveletcoefficie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4634246" cy="34747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371600" y="4419600"/>
            <a:ext cx="990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1143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But, are we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b="1" dirty="0" smtClean="0"/>
              <a:t> missing something practical?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4495800" y="2514600"/>
            <a:ext cx="472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Natural images have finite energy since we have finite dynamic range.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While the resolution of the images are currently ever-increasing, their dynamic range is not.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this setting, compressive sensing using naïve </a:t>
            </a:r>
            <a:r>
              <a:rPr lang="en-US" dirty="0" err="1" smtClean="0"/>
              <a:t>sparsity</a:t>
            </a:r>
            <a:r>
              <a:rPr lang="en-US" dirty="0" smtClean="0"/>
              <a:t> will not be useful.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39713"/>
            <a:ext cx="7848600" cy="3951287"/>
          </a:xfrm>
        </p:spPr>
        <p:txBody>
          <a:bodyPr/>
          <a:lstStyle/>
          <a:p>
            <a:r>
              <a:rPr lang="en-US" b="1" dirty="0" smtClean="0"/>
              <a:t>Deterministic View</a:t>
            </a:r>
            <a:endParaRPr lang="en-US" dirty="0" smtClean="0"/>
          </a:p>
        </p:txBody>
      </p:sp>
      <p:pic>
        <p:nvPicPr>
          <p:cNvPr id="4" name="Picture 3" descr="introspectionandfreew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743200"/>
            <a:ext cx="2743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724400" y="1219200"/>
            <a:ext cx="4301164" cy="530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Other Bayesian Interpretations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Multivariate Lomax dist.</a:t>
            </a:r>
            <a:r>
              <a:rPr lang="en-US" dirty="0" smtClean="0"/>
              <a:t>				      </a:t>
            </a:r>
            <a:r>
              <a:rPr lang="en-US" sz="1800" dirty="0" smtClean="0"/>
              <a:t>(non-</a:t>
            </a:r>
            <a:r>
              <a:rPr lang="en-US" sz="1800" dirty="0" err="1" smtClean="0"/>
              <a:t>iid</a:t>
            </a:r>
            <a:r>
              <a:rPr lang="en-US" sz="1800" dirty="0" smtClean="0"/>
              <a:t>, compressible w/ r=1)</a:t>
            </a:r>
          </a:p>
          <a:p>
            <a:endParaRPr lang="en-US" sz="1800" dirty="0" smtClean="0"/>
          </a:p>
          <a:p>
            <a:pPr lvl="1"/>
            <a:r>
              <a:rPr lang="en-US" dirty="0" smtClean="0">
                <a:ea typeface="ＭＳ Ｐゴシック" pitchFamily="34" charset="-128"/>
              </a:rPr>
              <a:t>maximize  						        prior</a:t>
            </a:r>
          </a:p>
          <a:p>
            <a:pPr lvl="1"/>
            <a:endParaRPr lang="en-US" sz="12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prior 							   	   </a:t>
            </a:r>
            <a:r>
              <a:rPr lang="en-US" dirty="0" err="1" smtClean="0">
                <a:ea typeface="ＭＳ Ｐゴシック" pitchFamily="34" charset="-128"/>
              </a:rPr>
              <a:t>thresholding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maximum a						  posteriori 							(MAP)</a:t>
            </a:r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r>
              <a:rPr lang="en-US" dirty="0" smtClean="0"/>
              <a:t>Interactions of Gamma and GGD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iterative re-weighted       algorithms</a:t>
            </a:r>
            <a:endParaRPr lang="en-US" dirty="0"/>
          </a:p>
        </p:txBody>
      </p:sp>
      <p:pic>
        <p:nvPicPr>
          <p:cNvPr id="6" name="Picture 3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69489" y="2362200"/>
            <a:ext cx="4733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069489" y="3192170"/>
            <a:ext cx="5769711" cy="365711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120098" y="4022725"/>
            <a:ext cx="5871710" cy="426635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721449" y="4661941"/>
            <a:ext cx="6352675" cy="351935"/>
          </a:xfrm>
          <a:prstGeom prst="rect">
            <a:avLst/>
          </a:prstGeom>
          <a:noFill/>
          <a:ln/>
          <a:effectLst/>
        </p:spPr>
      </p:pic>
      <p:sp>
        <p:nvSpPr>
          <p:cNvPr id="13" name="Rectangle 12"/>
          <p:cNvSpPr/>
          <p:nvPr/>
        </p:nvSpPr>
        <p:spPr>
          <a:xfrm>
            <a:off x="4191000" y="5074211"/>
            <a:ext cx="3347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n-cs"/>
              </a:rPr>
              <a:t>fixed point continuation</a:t>
            </a:r>
          </a:p>
        </p:txBody>
      </p:sp>
      <p:pic>
        <p:nvPicPr>
          <p:cNvPr id="17" name="Picture 16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896464" y="6248400"/>
            <a:ext cx="272738" cy="292848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189467" y="5718119"/>
            <a:ext cx="2682030" cy="530394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066800" y="1905000"/>
            <a:ext cx="711709" cy="25450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115568" y="1752600"/>
            <a:ext cx="352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(has GPD(</a:t>
            </a:r>
            <a:r>
              <a:rPr lang="en-US" dirty="0" err="1" smtClean="0">
                <a:latin typeface="+mj-lt"/>
              </a:rPr>
              <a:t>x</a:t>
            </a:r>
            <a:r>
              <a:rPr lang="en-US" baseline="-25000" dirty="0" err="1" smtClean="0">
                <a:latin typeface="+mj-lt"/>
              </a:rPr>
              <a:t>i</a:t>
            </a:r>
            <a:r>
              <a:rPr lang="en-US" dirty="0" err="1" smtClean="0">
                <a:latin typeface="+mj-lt"/>
              </a:rPr>
              <a:t>;q,</a:t>
            </a:r>
            <a:r>
              <a:rPr lang="en-US" dirty="0" err="1" smtClean="0">
                <a:latin typeface="+mj-lt"/>
                <a:sym typeface="Symbol"/>
              </a:rPr>
              <a:t></a:t>
            </a:r>
            <a:r>
              <a:rPr lang="en-US" baseline="-25000" dirty="0" err="1" smtClean="0">
                <a:latin typeface="+mj-lt"/>
                <a:sym typeface="Symbol"/>
              </a:rPr>
              <a:t>i</a:t>
            </a:r>
            <a:r>
              <a:rPr lang="en-US" dirty="0" smtClean="0">
                <a:latin typeface="+mj-lt"/>
              </a:rPr>
              <a:t>) </a:t>
            </a:r>
            <a:r>
              <a:rPr lang="en-US" dirty="0" err="1" smtClean="0">
                <a:latin typeface="+mj-lt"/>
              </a:rPr>
              <a:t>marginals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-213" y="1600200"/>
            <a:ext cx="9145284" cy="4089916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8600" y="6400800"/>
            <a:ext cx="1066802" cy="27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60463"/>
            <a:ext cx="8915400" cy="662463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Compressible priors</a:t>
            </a:r>
            <a:r>
              <a:rPr lang="en-US" dirty="0" smtClean="0"/>
              <a:t>	&lt;&gt;	probabilistic models for 					compressible signals 					            (deterministic view)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q-parameter 		</a:t>
            </a:r>
            <a:r>
              <a:rPr lang="en-US" dirty="0" smtClean="0"/>
              <a:t>&lt;&gt;	(un)bounded moments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independent of N		truly logarithmic embedding 					with tractable recovery</a:t>
            </a:r>
            <a:r>
              <a:rPr lang="en-US" sz="600" dirty="0" smtClean="0"/>
              <a:t>									</a:t>
            </a:r>
            <a:r>
              <a:rPr lang="en-US" sz="1000" dirty="0" smtClean="0"/>
              <a:t>	</a:t>
            </a:r>
            <a:r>
              <a:rPr lang="en-US" dirty="0" smtClean="0"/>
              <a:t>				dimension agnostic learning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not independent of N		many restrictions (embedding, 					recovery, learning)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Natural images </a:t>
            </a:r>
            <a:r>
              <a:rPr lang="en-US" dirty="0" smtClean="0"/>
              <a:t>	&lt;&gt;	CS is not a good idea w/					naïve </a:t>
            </a:r>
            <a:r>
              <a:rPr lang="en-US" dirty="0" err="1" smtClean="0"/>
              <a:t>sparsity</a:t>
            </a:r>
            <a:endParaRPr lang="en-US" dirty="0" smtClean="0"/>
          </a:p>
          <a:p>
            <a:endParaRPr lang="en-US" sz="500" dirty="0" smtClean="0"/>
          </a:p>
          <a:p>
            <a:r>
              <a:rPr lang="en-IE" i="1" dirty="0" smtClean="0">
                <a:ea typeface="ＭＳ Ｐゴシック" pitchFamily="34" charset="-128"/>
              </a:rPr>
              <a:t>Why would compressible priors be more useful vs.    ?</a:t>
            </a:r>
          </a:p>
          <a:p>
            <a:pPr lvl="1"/>
            <a:r>
              <a:rPr lang="en-IE" i="1" dirty="0" smtClean="0">
                <a:ea typeface="ＭＳ Ｐゴシック" pitchFamily="34" charset="-128"/>
              </a:rPr>
              <a:t>Ability to determine the goodness or confidence of estimates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470152" y="6019800"/>
            <a:ext cx="292848" cy="31421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http://www.hetemeel.com/einsteinshow.php?text=+++++%0D%0A%0D%0AIn+theory%2C+theory+and+practice+are+%0D%0Athe+same.+In+practice%2C+they+are+not.++%0D%0A%0D%0A++++++++++++++++++++++++++++++Questions%3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13419" r="-13419"/>
          <a:stretch>
            <a:fillRect/>
          </a:stretch>
        </p:blipFill>
        <p:spPr>
          <a:xfrm>
            <a:off x="-1447800" y="-152903"/>
            <a:ext cx="11887200" cy="7028953"/>
          </a:xfrm>
        </p:spPr>
      </p:pic>
    </p:spTree>
    <p:extLst>
      <p:ext uri="{BB962C8B-B14F-4D97-AF65-F5344CB8AC3E}">
        <p14:creationId xmlns:p14="http://schemas.microsoft.com/office/powerpoint/2010/main" val="185220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2370757"/>
            <a:ext cx="6400800" cy="448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Pathology of Dimensional Dependence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 learning    &lt;&gt;   dimension dependent 		 							</a:t>
            </a:r>
            <a:endParaRPr lang="en-US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247896" y="1752600"/>
            <a:ext cx="4457704" cy="457200"/>
          </a:xfrm>
          <a:prstGeom prst="rect">
            <a:avLst/>
          </a:prstGeom>
          <a:noFill/>
          <a:ln/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609600" y="2362200"/>
            <a:ext cx="641300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934200" y="3276600"/>
            <a:ext cx="1016002" cy="381000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010400" y="3733800"/>
            <a:ext cx="2115827" cy="381001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781800" y="2743200"/>
            <a:ext cx="1524006" cy="381001"/>
          </a:xfrm>
          <a:prstGeom prst="rect">
            <a:avLst/>
          </a:prstGeom>
          <a:noFill/>
          <a:ln/>
          <a:effectLst/>
        </p:spPr>
      </p:pic>
      <p:sp>
        <p:nvSpPr>
          <p:cNvPr id="14" name="Freeform 13"/>
          <p:cNvSpPr/>
          <p:nvPr/>
        </p:nvSpPr>
        <p:spPr bwMode="auto">
          <a:xfrm>
            <a:off x="990600" y="3124200"/>
            <a:ext cx="1323833" cy="545910"/>
          </a:xfrm>
          <a:custGeom>
            <a:avLst/>
            <a:gdLst>
              <a:gd name="connsiteX0" fmla="*/ 1323833 w 1323833"/>
              <a:gd name="connsiteY0" fmla="*/ 0 h 545910"/>
              <a:gd name="connsiteX1" fmla="*/ 368490 w 1323833"/>
              <a:gd name="connsiteY1" fmla="*/ 163773 h 545910"/>
              <a:gd name="connsiteX2" fmla="*/ 0 w 1323833"/>
              <a:gd name="connsiteY2" fmla="*/ 545910 h 54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833" h="545910">
                <a:moveTo>
                  <a:pt x="1323833" y="0"/>
                </a:moveTo>
                <a:cubicBezTo>
                  <a:pt x="956481" y="36394"/>
                  <a:pt x="589129" y="72788"/>
                  <a:pt x="368490" y="163773"/>
                </a:cubicBezTo>
                <a:cubicBezTo>
                  <a:pt x="147851" y="254758"/>
                  <a:pt x="73925" y="400334"/>
                  <a:pt x="0" y="545910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438400" y="2971800"/>
            <a:ext cx="762001" cy="278892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 bwMode="auto">
          <a:xfrm>
            <a:off x="990600" y="3429000"/>
            <a:ext cx="1371600" cy="393510"/>
          </a:xfrm>
          <a:custGeom>
            <a:avLst/>
            <a:gdLst>
              <a:gd name="connsiteX0" fmla="*/ 1323833 w 1323833"/>
              <a:gd name="connsiteY0" fmla="*/ 0 h 545910"/>
              <a:gd name="connsiteX1" fmla="*/ 368490 w 1323833"/>
              <a:gd name="connsiteY1" fmla="*/ 163773 h 545910"/>
              <a:gd name="connsiteX2" fmla="*/ 0 w 1323833"/>
              <a:gd name="connsiteY2" fmla="*/ 545910 h 54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833" h="545910">
                <a:moveTo>
                  <a:pt x="1323833" y="0"/>
                </a:moveTo>
                <a:cubicBezTo>
                  <a:pt x="956481" y="36394"/>
                  <a:pt x="589129" y="72788"/>
                  <a:pt x="368490" y="163773"/>
                </a:cubicBezTo>
                <a:cubicBezTo>
                  <a:pt x="147851" y="254758"/>
                  <a:pt x="73925" y="400334"/>
                  <a:pt x="0" y="545910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438400" y="3302508"/>
            <a:ext cx="1092711" cy="2788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Sparse or compressible</a:t>
            </a:r>
          </a:p>
          <a:p>
            <a:pPr>
              <a:spcBef>
                <a:spcPct val="0"/>
              </a:spcBef>
              <a:buNone/>
            </a:pPr>
            <a:r>
              <a:rPr lang="en-US" sz="1200" dirty="0" smtClean="0">
                <a:ea typeface="ＭＳ Ｐゴシック" pitchFamily="34" charset="-128"/>
              </a:rPr>
              <a:t>	</a:t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  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not sufficient alone</a:t>
            </a: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	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ea typeface="ＭＳ Ｐゴシック" pitchFamily="34" charset="-128"/>
              </a:rPr>
              <a:t>Projection</a:t>
            </a:r>
          </a:p>
          <a:p>
            <a:pPr>
              <a:buNone/>
            </a:pPr>
            <a:r>
              <a:rPr lang="en-US" sz="1200" dirty="0" smtClean="0">
                <a:ea typeface="ＭＳ Ｐゴシック" pitchFamily="34" charset="-128"/>
              </a:rPr>
              <a:t/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  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information preserving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	(stable embedding / special null space)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ea typeface="ＭＳ Ｐゴシック" pitchFamily="34" charset="-128"/>
              </a:rPr>
              <a:t>Decoding algorithms</a:t>
            </a:r>
          </a:p>
          <a:p>
            <a:pPr>
              <a:buNone/>
            </a:pPr>
            <a:r>
              <a:rPr lang="en-US" sz="1200" dirty="0" smtClean="0">
                <a:ea typeface="ＭＳ Ｐゴシック" pitchFamily="34" charset="-128"/>
              </a:rPr>
              <a:t>	</a:t>
            </a: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 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tractable 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789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74100" y="11938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56200" y="11430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75500" y="11430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49900" y="2006600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 descr="phir"/>
          <p:cNvPicPr>
            <a:picLocks noChangeAspect="1" noChangeArrowheads="1"/>
          </p:cNvPicPr>
          <p:nvPr/>
        </p:nvPicPr>
        <p:blipFill>
          <a:blip r:embed="rId16" cstate="print"/>
          <a:srcRect l="13036" t="4639" r="8690" b="5594"/>
          <a:stretch>
            <a:fillRect/>
          </a:stretch>
        </p:blipFill>
        <p:spPr bwMode="auto">
          <a:xfrm>
            <a:off x="6176963" y="1524000"/>
            <a:ext cx="2447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68900" y="1608138"/>
            <a:ext cx="152400" cy="1155700"/>
            <a:chOff x="1791" y="2385"/>
            <a:chExt cx="96" cy="728"/>
          </a:xfrm>
        </p:grpSpPr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1791" y="3022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2" name="Rectangle 11"/>
            <p:cNvSpPr>
              <a:spLocks noChangeArrowheads="1"/>
            </p:cNvSpPr>
            <p:nvPr/>
          </p:nvSpPr>
          <p:spPr bwMode="auto">
            <a:xfrm>
              <a:off x="1791" y="2931"/>
              <a:ext cx="96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3" name="Rectangle 12"/>
            <p:cNvSpPr>
              <a:spLocks noChangeArrowheads="1"/>
            </p:cNvSpPr>
            <p:nvPr/>
          </p:nvSpPr>
          <p:spPr bwMode="auto">
            <a:xfrm>
              <a:off x="1791" y="2840"/>
              <a:ext cx="96" cy="91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4" name="Rectangle 13"/>
            <p:cNvSpPr>
              <a:spLocks noChangeArrowheads="1"/>
            </p:cNvSpPr>
            <p:nvPr/>
          </p:nvSpPr>
          <p:spPr bwMode="auto">
            <a:xfrm>
              <a:off x="1791" y="2749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5" name="Rectangle 14"/>
            <p:cNvSpPr>
              <a:spLocks noChangeArrowheads="1"/>
            </p:cNvSpPr>
            <p:nvPr/>
          </p:nvSpPr>
          <p:spPr bwMode="auto">
            <a:xfrm>
              <a:off x="1791" y="2658"/>
              <a:ext cx="96" cy="91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6" name="Rectangle 15"/>
            <p:cNvSpPr>
              <a:spLocks noChangeArrowheads="1"/>
            </p:cNvSpPr>
            <p:nvPr/>
          </p:nvSpPr>
          <p:spPr bwMode="auto">
            <a:xfrm>
              <a:off x="1791" y="2567"/>
              <a:ext cx="96" cy="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7" name="Rectangle 16"/>
            <p:cNvSpPr>
              <a:spLocks noChangeArrowheads="1"/>
            </p:cNvSpPr>
            <p:nvPr/>
          </p:nvSpPr>
          <p:spPr bwMode="auto">
            <a:xfrm>
              <a:off x="1791" y="2476"/>
              <a:ext cx="96" cy="9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8" name="Rectangle 17"/>
            <p:cNvSpPr>
              <a:spLocks noChangeArrowheads="1"/>
            </p:cNvSpPr>
            <p:nvPr/>
          </p:nvSpPr>
          <p:spPr bwMode="auto">
            <a:xfrm>
              <a:off x="1791" y="2385"/>
              <a:ext cx="96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734425" y="1549400"/>
            <a:ext cx="155575" cy="2438400"/>
            <a:chOff x="4673" y="2480"/>
            <a:chExt cx="98" cy="1536"/>
          </a:xfrm>
        </p:grpSpPr>
        <p:sp>
          <p:nvSpPr>
            <p:cNvPr id="11282" name="Rectangle 19"/>
            <p:cNvSpPr>
              <a:spLocks noChangeArrowheads="1"/>
            </p:cNvSpPr>
            <p:nvPr/>
          </p:nvSpPr>
          <p:spPr bwMode="auto">
            <a:xfrm>
              <a:off x="4675" y="3056"/>
              <a:ext cx="96" cy="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3" name="Rectangle 20"/>
            <p:cNvSpPr>
              <a:spLocks noChangeArrowheads="1"/>
            </p:cNvSpPr>
            <p:nvPr/>
          </p:nvSpPr>
          <p:spPr bwMode="auto">
            <a:xfrm>
              <a:off x="4673" y="3631"/>
              <a:ext cx="96" cy="96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4" name="Rectangle 21"/>
            <p:cNvSpPr>
              <a:spLocks noChangeArrowheads="1"/>
            </p:cNvSpPr>
            <p:nvPr/>
          </p:nvSpPr>
          <p:spPr bwMode="auto">
            <a:xfrm>
              <a:off x="4675" y="2768"/>
              <a:ext cx="96" cy="96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5" name="Rectangle 22"/>
            <p:cNvSpPr>
              <a:spLocks noChangeArrowheads="1"/>
            </p:cNvSpPr>
            <p:nvPr/>
          </p:nvSpPr>
          <p:spPr bwMode="auto">
            <a:xfrm>
              <a:off x="4675" y="2480"/>
              <a:ext cx="96" cy="15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6" name="Line 23"/>
            <p:cNvSpPr>
              <a:spLocks noChangeShapeType="1"/>
            </p:cNvSpPr>
            <p:nvPr/>
          </p:nvSpPr>
          <p:spPr bwMode="auto">
            <a:xfrm>
              <a:off x="4675" y="25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7" name="Line 24"/>
            <p:cNvSpPr>
              <a:spLocks noChangeShapeType="1"/>
            </p:cNvSpPr>
            <p:nvPr/>
          </p:nvSpPr>
          <p:spPr bwMode="auto">
            <a:xfrm>
              <a:off x="4675" y="26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8" name="Line 25"/>
            <p:cNvSpPr>
              <a:spLocks noChangeShapeType="1"/>
            </p:cNvSpPr>
            <p:nvPr/>
          </p:nvSpPr>
          <p:spPr bwMode="auto">
            <a:xfrm>
              <a:off x="4675" y="2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9" name="Line 26"/>
            <p:cNvSpPr>
              <a:spLocks noChangeShapeType="1"/>
            </p:cNvSpPr>
            <p:nvPr/>
          </p:nvSpPr>
          <p:spPr bwMode="auto">
            <a:xfrm>
              <a:off x="4675" y="286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0" name="Line 27"/>
            <p:cNvSpPr>
              <a:spLocks noChangeShapeType="1"/>
            </p:cNvSpPr>
            <p:nvPr/>
          </p:nvSpPr>
          <p:spPr bwMode="auto">
            <a:xfrm>
              <a:off x="4675" y="29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1" name="Line 28"/>
            <p:cNvSpPr>
              <a:spLocks noChangeShapeType="1"/>
            </p:cNvSpPr>
            <p:nvPr/>
          </p:nvSpPr>
          <p:spPr bwMode="auto">
            <a:xfrm>
              <a:off x="4675" y="305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2" name="Line 29"/>
            <p:cNvSpPr>
              <a:spLocks noChangeShapeType="1"/>
            </p:cNvSpPr>
            <p:nvPr/>
          </p:nvSpPr>
          <p:spPr bwMode="auto">
            <a:xfrm>
              <a:off x="4675" y="315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3" name="Line 30"/>
            <p:cNvSpPr>
              <a:spLocks noChangeShapeType="1"/>
            </p:cNvSpPr>
            <p:nvPr/>
          </p:nvSpPr>
          <p:spPr bwMode="auto">
            <a:xfrm>
              <a:off x="4675" y="32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4" name="Line 31"/>
            <p:cNvSpPr>
              <a:spLocks noChangeShapeType="1"/>
            </p:cNvSpPr>
            <p:nvPr/>
          </p:nvSpPr>
          <p:spPr bwMode="auto">
            <a:xfrm>
              <a:off x="4675" y="3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5" name="Line 32"/>
            <p:cNvSpPr>
              <a:spLocks noChangeShapeType="1"/>
            </p:cNvSpPr>
            <p:nvPr/>
          </p:nvSpPr>
          <p:spPr bwMode="auto">
            <a:xfrm>
              <a:off x="4675" y="3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6" name="Line 33"/>
            <p:cNvSpPr>
              <a:spLocks noChangeShapeType="1"/>
            </p:cNvSpPr>
            <p:nvPr/>
          </p:nvSpPr>
          <p:spPr bwMode="auto">
            <a:xfrm>
              <a:off x="4675" y="3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7" name="Line 34"/>
            <p:cNvSpPr>
              <a:spLocks noChangeShapeType="1"/>
            </p:cNvSpPr>
            <p:nvPr/>
          </p:nvSpPr>
          <p:spPr bwMode="auto">
            <a:xfrm>
              <a:off x="4675" y="3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8" name="Line 35"/>
            <p:cNvSpPr>
              <a:spLocks noChangeShapeType="1"/>
            </p:cNvSpPr>
            <p:nvPr/>
          </p:nvSpPr>
          <p:spPr bwMode="auto">
            <a:xfrm>
              <a:off x="4675" y="37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9" name="Line 36"/>
            <p:cNvSpPr>
              <a:spLocks noChangeShapeType="1"/>
            </p:cNvSpPr>
            <p:nvPr/>
          </p:nvSpPr>
          <p:spPr bwMode="auto">
            <a:xfrm>
              <a:off x="4675" y="38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0" name="Line 37"/>
            <p:cNvSpPr>
              <a:spLocks noChangeShapeType="1"/>
            </p:cNvSpPr>
            <p:nvPr/>
          </p:nvSpPr>
          <p:spPr bwMode="auto">
            <a:xfrm>
              <a:off x="4675" y="39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pic>
        <p:nvPicPr>
          <p:cNvPr id="37898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43400" y="15494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62200" y="33528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05800" y="4022725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5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78375" y="2955925"/>
            <a:ext cx="882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34100" y="2955925"/>
            <a:ext cx="245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 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Insights on </a:t>
            </a:r>
            <a:r>
              <a:rPr lang="en-US" sz="3600" kern="0" dirty="0" smtClean="0">
                <a:solidFill>
                  <a:schemeClr val="tx2"/>
                </a:solidFill>
              </a:rPr>
              <a:t>Compressive Sensing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4" y="1127125"/>
            <a:ext cx="9001125" cy="478631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Sparse</a:t>
            </a:r>
            <a:r>
              <a:rPr lang="en-US" dirty="0" smtClean="0">
                <a:ea typeface="ＭＳ Ｐゴシック" pitchFamily="34" charset="-128"/>
              </a:rPr>
              <a:t> signal:	  only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 out of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 coordinates nonzero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model:  union of all </a:t>
            </a:r>
            <a:r>
              <a:rPr lang="en-US" sz="24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-dimensional subspaces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aligned w/ coordinate axes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	</a:t>
            </a:r>
            <a:r>
              <a:rPr lang="en-US" b="1" dirty="0" smtClean="0">
                <a:ea typeface="ＭＳ Ｐゴシック" pitchFamily="34" charset="-128"/>
              </a:rPr>
              <a:t>Example:  2-sparse in 3-dimensions</a:t>
            </a: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4572000" y="3810000"/>
            <a:ext cx="3886200" cy="2064951"/>
            <a:chOff x="5491480" y="2590800"/>
            <a:chExt cx="3576320" cy="1836737"/>
          </a:xfrm>
        </p:grpSpPr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6629400" y="2590800"/>
              <a:ext cx="2089150" cy="1836737"/>
              <a:chOff x="2896" y="1104"/>
              <a:chExt cx="1920" cy="1680"/>
            </a:xfrm>
          </p:grpSpPr>
          <p:pic>
            <p:nvPicPr>
              <p:cNvPr id="87" name="Picture 2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31740" t="25165" r="31259" b="21988"/>
              <a:stretch>
                <a:fillRect/>
              </a:stretch>
            </p:blipFill>
            <p:spPr bwMode="auto">
              <a:xfrm>
                <a:off x="2896" y="1104"/>
                <a:ext cx="1920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" name="Line 30"/>
              <p:cNvSpPr>
                <a:spLocks noChangeShapeType="1"/>
              </p:cNvSpPr>
              <p:nvPr/>
            </p:nvSpPr>
            <p:spPr bwMode="auto">
              <a:xfrm rot="10800000" flipH="1">
                <a:off x="3005" y="1934"/>
                <a:ext cx="820" cy="5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31"/>
              <p:cNvSpPr>
                <a:spLocks noChangeShapeType="1"/>
              </p:cNvSpPr>
              <p:nvPr/>
            </p:nvSpPr>
            <p:spPr bwMode="auto">
              <a:xfrm>
                <a:off x="3814" y="1148"/>
                <a:ext cx="0" cy="7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32"/>
              <p:cNvSpPr>
                <a:spLocks noChangeShapeType="1"/>
              </p:cNvSpPr>
              <p:nvPr/>
            </p:nvSpPr>
            <p:spPr bwMode="auto">
              <a:xfrm rot="10800000">
                <a:off x="3803" y="1945"/>
                <a:ext cx="911" cy="2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5491480" y="3244875"/>
              <a:ext cx="474727" cy="33908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2" name="Oval 34"/>
            <p:cNvSpPr>
              <a:spLocks noChangeArrowheads="1"/>
            </p:cNvSpPr>
            <p:nvPr/>
          </p:nvSpPr>
          <p:spPr bwMode="auto">
            <a:xfrm>
              <a:off x="7997825" y="3919537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pic>
          <p:nvPicPr>
            <p:cNvPr id="95" name="Picture 94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244838" y="3886200"/>
              <a:ext cx="822962" cy="2286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7" name="Picture 96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491480" y="2746193"/>
              <a:ext cx="1066800" cy="315299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380999" y="2895600"/>
            <a:ext cx="2819400" cy="3429000"/>
            <a:chOff x="6504712" y="2809875"/>
            <a:chExt cx="2563092" cy="3118156"/>
          </a:xfrm>
        </p:grpSpPr>
        <p:grpSp>
          <p:nvGrpSpPr>
            <p:cNvPr id="140" name="Group 139"/>
            <p:cNvGrpSpPr/>
            <p:nvPr/>
          </p:nvGrpSpPr>
          <p:grpSpPr>
            <a:xfrm>
              <a:off x="8229604" y="2809875"/>
              <a:ext cx="838200" cy="3118156"/>
              <a:chOff x="8305804" y="1133475"/>
              <a:chExt cx="838200" cy="3118156"/>
            </a:xfrm>
          </p:grpSpPr>
          <p:pic>
            <p:nvPicPr>
              <p:cNvPr id="70" name="Picture 4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674100" y="1133475"/>
                <a:ext cx="254000" cy="20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1" name="Group 18"/>
              <p:cNvGrpSpPr>
                <a:grpSpLocks/>
              </p:cNvGrpSpPr>
              <p:nvPr/>
            </p:nvGrpSpPr>
            <p:grpSpPr bwMode="auto">
              <a:xfrm>
                <a:off x="8734425" y="1489075"/>
                <a:ext cx="155575" cy="2438400"/>
                <a:chOff x="4673" y="2480"/>
                <a:chExt cx="98" cy="1536"/>
              </a:xfrm>
            </p:grpSpPr>
            <p:sp>
              <p:nvSpPr>
                <p:cNvPr id="72" name="Rectangle 19"/>
                <p:cNvSpPr>
                  <a:spLocks noChangeArrowheads="1"/>
                </p:cNvSpPr>
                <p:nvPr/>
              </p:nvSpPr>
              <p:spPr bwMode="auto">
                <a:xfrm>
                  <a:off x="4675" y="3056"/>
                  <a:ext cx="96" cy="96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73" name="Rectangle 20"/>
                <p:cNvSpPr>
                  <a:spLocks noChangeArrowheads="1"/>
                </p:cNvSpPr>
                <p:nvPr/>
              </p:nvSpPr>
              <p:spPr bwMode="auto">
                <a:xfrm>
                  <a:off x="4673" y="3631"/>
                  <a:ext cx="96" cy="96"/>
                </a:xfrm>
                <a:prstGeom prst="rect">
                  <a:avLst/>
                </a:prstGeom>
                <a:solidFill>
                  <a:srgbClr val="0000CC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74" name="Rectangle 21"/>
                <p:cNvSpPr>
                  <a:spLocks noChangeArrowheads="1"/>
                </p:cNvSpPr>
                <p:nvPr/>
              </p:nvSpPr>
              <p:spPr bwMode="auto">
                <a:xfrm>
                  <a:off x="4675" y="2768"/>
                  <a:ext cx="96" cy="96"/>
                </a:xfrm>
                <a:prstGeom prst="rect">
                  <a:avLst/>
                </a:prstGeom>
                <a:solidFill>
                  <a:srgbClr val="00CC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75" name="Rectangle 22"/>
                <p:cNvSpPr>
                  <a:spLocks noChangeArrowheads="1"/>
                </p:cNvSpPr>
                <p:nvPr/>
              </p:nvSpPr>
              <p:spPr bwMode="auto">
                <a:xfrm>
                  <a:off x="4675" y="2480"/>
                  <a:ext cx="96" cy="153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86" name="Line 23"/>
                <p:cNvSpPr>
                  <a:spLocks noChangeShapeType="1"/>
                </p:cNvSpPr>
                <p:nvPr/>
              </p:nvSpPr>
              <p:spPr bwMode="auto">
                <a:xfrm>
                  <a:off x="4675" y="257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91" name="Line 24"/>
                <p:cNvSpPr>
                  <a:spLocks noChangeShapeType="1"/>
                </p:cNvSpPr>
                <p:nvPr/>
              </p:nvSpPr>
              <p:spPr bwMode="auto">
                <a:xfrm>
                  <a:off x="4675" y="267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93" name="Line 25"/>
                <p:cNvSpPr>
                  <a:spLocks noChangeShapeType="1"/>
                </p:cNvSpPr>
                <p:nvPr/>
              </p:nvSpPr>
              <p:spPr bwMode="auto">
                <a:xfrm>
                  <a:off x="4675" y="2768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27" name="Line 26"/>
                <p:cNvSpPr>
                  <a:spLocks noChangeShapeType="1"/>
                </p:cNvSpPr>
                <p:nvPr/>
              </p:nvSpPr>
              <p:spPr bwMode="auto">
                <a:xfrm>
                  <a:off x="4675" y="286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28" name="Line 27"/>
                <p:cNvSpPr>
                  <a:spLocks noChangeShapeType="1"/>
                </p:cNvSpPr>
                <p:nvPr/>
              </p:nvSpPr>
              <p:spPr bwMode="auto">
                <a:xfrm>
                  <a:off x="4675" y="296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29" name="Line 28"/>
                <p:cNvSpPr>
                  <a:spLocks noChangeShapeType="1"/>
                </p:cNvSpPr>
                <p:nvPr/>
              </p:nvSpPr>
              <p:spPr bwMode="auto">
                <a:xfrm>
                  <a:off x="4675" y="305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30" name="Line 29"/>
                <p:cNvSpPr>
                  <a:spLocks noChangeShapeType="1"/>
                </p:cNvSpPr>
                <p:nvPr/>
              </p:nvSpPr>
              <p:spPr bwMode="auto">
                <a:xfrm>
                  <a:off x="4675" y="31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31" name="Line 30"/>
                <p:cNvSpPr>
                  <a:spLocks noChangeShapeType="1"/>
                </p:cNvSpPr>
                <p:nvPr/>
              </p:nvSpPr>
              <p:spPr bwMode="auto">
                <a:xfrm>
                  <a:off x="4675" y="3248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32" name="Line 31"/>
                <p:cNvSpPr>
                  <a:spLocks noChangeShapeType="1"/>
                </p:cNvSpPr>
                <p:nvPr/>
              </p:nvSpPr>
              <p:spPr bwMode="auto">
                <a:xfrm>
                  <a:off x="4675" y="334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33" name="Line 32"/>
                <p:cNvSpPr>
                  <a:spLocks noChangeShapeType="1"/>
                </p:cNvSpPr>
                <p:nvPr/>
              </p:nvSpPr>
              <p:spPr bwMode="auto">
                <a:xfrm>
                  <a:off x="4675" y="344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34" name="Line 33"/>
                <p:cNvSpPr>
                  <a:spLocks noChangeShapeType="1"/>
                </p:cNvSpPr>
                <p:nvPr/>
              </p:nvSpPr>
              <p:spPr bwMode="auto">
                <a:xfrm>
                  <a:off x="4675" y="353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35" name="Line 34"/>
                <p:cNvSpPr>
                  <a:spLocks noChangeShapeType="1"/>
                </p:cNvSpPr>
                <p:nvPr/>
              </p:nvSpPr>
              <p:spPr bwMode="auto">
                <a:xfrm>
                  <a:off x="4675" y="363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36" name="Line 35"/>
                <p:cNvSpPr>
                  <a:spLocks noChangeShapeType="1"/>
                </p:cNvSpPr>
                <p:nvPr/>
              </p:nvSpPr>
              <p:spPr bwMode="auto">
                <a:xfrm>
                  <a:off x="4675" y="372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37" name="Line 36"/>
                <p:cNvSpPr>
                  <a:spLocks noChangeShapeType="1"/>
                </p:cNvSpPr>
                <p:nvPr/>
              </p:nvSpPr>
              <p:spPr bwMode="auto">
                <a:xfrm>
                  <a:off x="4675" y="382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138" name="Line 37"/>
                <p:cNvSpPr>
                  <a:spLocks noChangeShapeType="1"/>
                </p:cNvSpPr>
                <p:nvPr/>
              </p:nvSpPr>
              <p:spPr bwMode="auto">
                <a:xfrm>
                  <a:off x="4675" y="392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  <a:latin typeface="Verdana" pitchFamily="34" charset="0"/>
                    <a:cs typeface="+mn-cs"/>
                  </a:endParaRPr>
                </a:p>
              </p:txBody>
            </p:sp>
          </p:grpSp>
          <p:pic>
            <p:nvPicPr>
              <p:cNvPr id="139" name="Picture 138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305804" y="4023031"/>
                <a:ext cx="8382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3" name="Rectangle 142"/>
            <p:cNvSpPr/>
            <p:nvPr/>
          </p:nvSpPr>
          <p:spPr>
            <a:xfrm>
              <a:off x="6776522" y="3779968"/>
              <a:ext cx="1166112" cy="335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b="1" dirty="0" smtClean="0">
                  <a:latin typeface="+mj-lt"/>
                  <a:ea typeface="ＭＳ Ｐゴシック" pitchFamily="34" charset="-128"/>
                </a:rPr>
                <a:t>support:</a:t>
              </a:r>
            </a:p>
          </p:txBody>
        </p:sp>
        <p:pic>
          <p:nvPicPr>
            <p:cNvPr id="145" name="Picture 144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6504712" y="4269435"/>
              <a:ext cx="1752604" cy="278892"/>
            </a:xfrm>
            <a:prstGeom prst="rect">
              <a:avLst/>
            </a:prstGeom>
          </p:spPr>
        </p:pic>
        <p:pic>
          <p:nvPicPr>
            <p:cNvPr id="147" name="Picture 146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6948959" y="4668460"/>
              <a:ext cx="864110" cy="278892"/>
            </a:xfrm>
            <a:prstGeom prst="rect">
              <a:avLst/>
            </a:prstGeom>
          </p:spPr>
        </p:pic>
      </p:grpSp>
      <p:sp>
        <p:nvSpPr>
          <p:cNvPr id="42" name="Rectangle 36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127875" cy="114300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Deterministic Priors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4" y="1127125"/>
            <a:ext cx="9001125" cy="478631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Sparse</a:t>
            </a:r>
            <a:r>
              <a:rPr lang="en-US" dirty="0" smtClean="0">
                <a:ea typeface="ＭＳ Ｐゴシック" pitchFamily="34" charset="-128"/>
              </a:rPr>
              <a:t> signal:	  only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 out of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 coordinates nonzero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model:  union of all </a:t>
            </a:r>
            <a:r>
              <a:rPr lang="en-US" sz="24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-dimensional subspaces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aligned w/ coordinate axes</a:t>
            </a: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</p:txBody>
      </p:sp>
      <p:sp>
        <p:nvSpPr>
          <p:cNvPr id="39944" name="Oval 12"/>
          <p:cNvSpPr>
            <a:spLocks noChangeArrowheads="1"/>
          </p:cNvSpPr>
          <p:nvPr/>
        </p:nvSpPr>
        <p:spPr bwMode="auto">
          <a:xfrm>
            <a:off x="3051175" y="4838700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45" name="Line 13"/>
          <p:cNvSpPr>
            <a:spLocks noChangeShapeType="1"/>
          </p:cNvSpPr>
          <p:nvPr/>
        </p:nvSpPr>
        <p:spPr bwMode="auto">
          <a:xfrm>
            <a:off x="3127375" y="4991100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Text Box 15"/>
          <p:cNvSpPr txBox="1">
            <a:spLocks noChangeArrowheads="1"/>
          </p:cNvSpPr>
          <p:nvPr/>
        </p:nvSpPr>
        <p:spPr bwMode="auto">
          <a:xfrm>
            <a:off x="3816350" y="641667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sorted index</a:t>
            </a:r>
          </a:p>
        </p:txBody>
      </p:sp>
      <p:sp>
        <p:nvSpPr>
          <p:cNvPr id="39948" name="Freeform 16"/>
          <p:cNvSpPr>
            <a:spLocks/>
          </p:cNvSpPr>
          <p:nvPr/>
        </p:nvSpPr>
        <p:spPr bwMode="auto">
          <a:xfrm>
            <a:off x="3279775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49" name="Line 17"/>
          <p:cNvSpPr>
            <a:spLocks noChangeShapeType="1"/>
          </p:cNvSpPr>
          <p:nvPr/>
        </p:nvSpPr>
        <p:spPr bwMode="auto">
          <a:xfrm flipH="1">
            <a:off x="2843213" y="4687888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Line 18"/>
          <p:cNvSpPr>
            <a:spLocks noChangeShapeType="1"/>
          </p:cNvSpPr>
          <p:nvPr/>
        </p:nvSpPr>
        <p:spPr bwMode="auto">
          <a:xfrm flipV="1">
            <a:off x="2843213" y="6235700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951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8013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879725" y="4870450"/>
            <a:ext cx="3060700" cy="1365250"/>
            <a:chOff x="1814" y="3068"/>
            <a:chExt cx="1928" cy="860"/>
          </a:xfrm>
        </p:grpSpPr>
        <p:sp>
          <p:nvSpPr>
            <p:cNvPr id="39955" name="Line 26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27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28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39958" name="Rectangle 29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842760" y="4495800"/>
            <a:ext cx="2072640" cy="2072640"/>
            <a:chOff x="748" y="1480"/>
            <a:chExt cx="1680" cy="1623"/>
          </a:xfrm>
        </p:grpSpPr>
        <p:sp>
          <p:nvSpPr>
            <p:cNvPr id="76" name="Line 5"/>
            <p:cNvSpPr>
              <a:spLocks noChangeShapeType="1"/>
            </p:cNvSpPr>
            <p:nvPr/>
          </p:nvSpPr>
          <p:spPr bwMode="auto">
            <a:xfrm flipV="1">
              <a:off x="1431" y="1480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7" name="Line 6"/>
            <p:cNvSpPr>
              <a:spLocks noChangeShapeType="1"/>
            </p:cNvSpPr>
            <p:nvPr/>
          </p:nvSpPr>
          <p:spPr bwMode="auto">
            <a:xfrm>
              <a:off x="1431" y="2420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8" name="Line 7"/>
            <p:cNvSpPr>
              <a:spLocks noChangeShapeType="1"/>
            </p:cNvSpPr>
            <p:nvPr/>
          </p:nvSpPr>
          <p:spPr bwMode="auto">
            <a:xfrm flipH="1">
              <a:off x="748" y="2420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9" name="AutoShape 8"/>
            <p:cNvSpPr>
              <a:spLocks noChangeArrowheads="1"/>
            </p:cNvSpPr>
            <p:nvPr/>
          </p:nvSpPr>
          <p:spPr bwMode="auto">
            <a:xfrm rot="-283838">
              <a:off x="791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0" name="AutoShape 9"/>
            <p:cNvSpPr>
              <a:spLocks noChangeArrowheads="1"/>
            </p:cNvSpPr>
            <p:nvPr/>
          </p:nvSpPr>
          <p:spPr bwMode="auto">
            <a:xfrm rot="1242714">
              <a:off x="791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1" name="AutoShape 10"/>
            <p:cNvSpPr>
              <a:spLocks noChangeArrowheads="1"/>
            </p:cNvSpPr>
            <p:nvPr/>
          </p:nvSpPr>
          <p:spPr bwMode="auto">
            <a:xfrm rot="2577415">
              <a:off x="833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2" name="AutoShape 11"/>
            <p:cNvSpPr>
              <a:spLocks noChangeArrowheads="1"/>
            </p:cNvSpPr>
            <p:nvPr/>
          </p:nvSpPr>
          <p:spPr bwMode="auto">
            <a:xfrm rot="4304015">
              <a:off x="855" y="2056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3" name="AutoShape 12"/>
            <p:cNvSpPr>
              <a:spLocks noChangeArrowheads="1"/>
            </p:cNvSpPr>
            <p:nvPr/>
          </p:nvSpPr>
          <p:spPr bwMode="auto">
            <a:xfrm rot="7746010">
              <a:off x="770" y="2013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84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72" y="1565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" name="Oval 25"/>
          <p:cNvSpPr>
            <a:spLocks noChangeArrowheads="1"/>
          </p:cNvSpPr>
          <p:nvPr/>
        </p:nvSpPr>
        <p:spPr bwMode="auto">
          <a:xfrm>
            <a:off x="762381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98" name="Picture 9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30740" y="6422968"/>
            <a:ext cx="1093220" cy="282632"/>
          </a:xfrm>
          <a:prstGeom prst="rect">
            <a:avLst/>
          </a:prstGeom>
          <a:noFill/>
          <a:ln/>
          <a:effectLst/>
        </p:spPr>
      </p:pic>
      <p:grpSp>
        <p:nvGrpSpPr>
          <p:cNvPr id="7" name="Group 92"/>
          <p:cNvGrpSpPr/>
          <p:nvPr/>
        </p:nvGrpSpPr>
        <p:grpSpPr>
          <a:xfrm>
            <a:off x="44450" y="4694237"/>
            <a:ext cx="2089150" cy="2087563"/>
            <a:chOff x="5543550" y="2133600"/>
            <a:chExt cx="2089150" cy="2087563"/>
          </a:xfrm>
        </p:grpSpPr>
        <p:sp>
          <p:nvSpPr>
            <p:cNvPr id="96" name="Rectangle 25"/>
            <p:cNvSpPr>
              <a:spLocks noChangeArrowheads="1"/>
            </p:cNvSpPr>
            <p:nvPr/>
          </p:nvSpPr>
          <p:spPr bwMode="auto">
            <a:xfrm>
              <a:off x="5543550" y="2133600"/>
              <a:ext cx="2089150" cy="2087563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99" name="Rectangle 26"/>
            <p:cNvSpPr>
              <a:spLocks noChangeArrowheads="1"/>
            </p:cNvSpPr>
            <p:nvPr/>
          </p:nvSpPr>
          <p:spPr bwMode="auto">
            <a:xfrm flipH="1">
              <a:off x="6192838" y="26368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0" name="Rectangle 27"/>
            <p:cNvSpPr>
              <a:spLocks noChangeArrowheads="1"/>
            </p:cNvSpPr>
            <p:nvPr/>
          </p:nvSpPr>
          <p:spPr bwMode="auto">
            <a:xfrm flipH="1">
              <a:off x="6372225" y="2817813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1" name="Rectangle 28"/>
            <p:cNvSpPr>
              <a:spLocks noChangeArrowheads="1"/>
            </p:cNvSpPr>
            <p:nvPr/>
          </p:nvSpPr>
          <p:spPr bwMode="auto">
            <a:xfrm flipH="1">
              <a:off x="6551613" y="36099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2" name="Rectangle 29"/>
            <p:cNvSpPr>
              <a:spLocks noChangeArrowheads="1"/>
            </p:cNvSpPr>
            <p:nvPr/>
          </p:nvSpPr>
          <p:spPr bwMode="auto">
            <a:xfrm flipH="1">
              <a:off x="6767513" y="396875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3" name="Rectangle 30"/>
            <p:cNvSpPr>
              <a:spLocks noChangeArrowheads="1"/>
            </p:cNvSpPr>
            <p:nvPr/>
          </p:nvSpPr>
          <p:spPr bwMode="auto">
            <a:xfrm flipH="1">
              <a:off x="6983413" y="30686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4" name="Rectangle 31"/>
            <p:cNvSpPr>
              <a:spLocks noChangeArrowheads="1"/>
            </p:cNvSpPr>
            <p:nvPr/>
          </p:nvSpPr>
          <p:spPr bwMode="auto">
            <a:xfrm flipH="1">
              <a:off x="7199313" y="22780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5" name="Rectangle 32"/>
            <p:cNvSpPr>
              <a:spLocks noChangeArrowheads="1"/>
            </p:cNvSpPr>
            <p:nvPr/>
          </p:nvSpPr>
          <p:spPr bwMode="auto">
            <a:xfrm flipH="1">
              <a:off x="7415213" y="33575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6" name="Rectangle 33"/>
            <p:cNvSpPr>
              <a:spLocks noChangeArrowheads="1"/>
            </p:cNvSpPr>
            <p:nvPr/>
          </p:nvSpPr>
          <p:spPr bwMode="auto">
            <a:xfrm flipH="1">
              <a:off x="5976938" y="38242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7" name="Rectangle 34"/>
            <p:cNvSpPr>
              <a:spLocks noChangeArrowheads="1"/>
            </p:cNvSpPr>
            <p:nvPr/>
          </p:nvSpPr>
          <p:spPr bwMode="auto">
            <a:xfrm flipH="1">
              <a:off x="6011863" y="32845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8" name="Rectangle 35"/>
            <p:cNvSpPr>
              <a:spLocks noChangeArrowheads="1"/>
            </p:cNvSpPr>
            <p:nvPr/>
          </p:nvSpPr>
          <p:spPr bwMode="auto">
            <a:xfrm flipH="1">
              <a:off x="6046788" y="27447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09" name="Rectangle 36"/>
            <p:cNvSpPr>
              <a:spLocks noChangeArrowheads="1"/>
            </p:cNvSpPr>
            <p:nvPr/>
          </p:nvSpPr>
          <p:spPr bwMode="auto">
            <a:xfrm flipH="1">
              <a:off x="6767513" y="24923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0" name="Rectangle 37"/>
            <p:cNvSpPr>
              <a:spLocks noChangeArrowheads="1"/>
            </p:cNvSpPr>
            <p:nvPr/>
          </p:nvSpPr>
          <p:spPr bwMode="auto">
            <a:xfrm flipH="1">
              <a:off x="7488238" y="22399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1" name="Rectangle 30"/>
            <p:cNvSpPr>
              <a:spLocks noChangeArrowheads="1"/>
            </p:cNvSpPr>
            <p:nvPr/>
          </p:nvSpPr>
          <p:spPr bwMode="auto">
            <a:xfrm flipH="1">
              <a:off x="7135813" y="32210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2" name="Rectangle 30"/>
            <p:cNvSpPr>
              <a:spLocks noChangeArrowheads="1"/>
            </p:cNvSpPr>
            <p:nvPr/>
          </p:nvSpPr>
          <p:spPr bwMode="auto">
            <a:xfrm flipH="1">
              <a:off x="6629400" y="3373438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3" name="Rectangle 30"/>
            <p:cNvSpPr>
              <a:spLocks noChangeArrowheads="1"/>
            </p:cNvSpPr>
            <p:nvPr/>
          </p:nvSpPr>
          <p:spPr bwMode="auto">
            <a:xfrm flipH="1">
              <a:off x="7288213" y="25146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 flipH="1">
              <a:off x="7288213" y="28956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5" name="Rectangle 30"/>
            <p:cNvSpPr>
              <a:spLocks noChangeArrowheads="1"/>
            </p:cNvSpPr>
            <p:nvPr/>
          </p:nvSpPr>
          <p:spPr bwMode="auto">
            <a:xfrm flipH="1">
              <a:off x="7010400" y="36988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6" name="Rectangle 30"/>
            <p:cNvSpPr>
              <a:spLocks noChangeArrowheads="1"/>
            </p:cNvSpPr>
            <p:nvPr/>
          </p:nvSpPr>
          <p:spPr bwMode="auto">
            <a:xfrm flipH="1">
              <a:off x="6324600" y="31242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7" name="Rectangle 30"/>
            <p:cNvSpPr>
              <a:spLocks noChangeArrowheads="1"/>
            </p:cNvSpPr>
            <p:nvPr/>
          </p:nvSpPr>
          <p:spPr bwMode="auto">
            <a:xfrm flipH="1">
              <a:off x="5715000" y="24384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 flipH="1">
              <a:off x="6135688" y="23622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9" name="Rectangle 30"/>
            <p:cNvSpPr>
              <a:spLocks noChangeArrowheads="1"/>
            </p:cNvSpPr>
            <p:nvPr/>
          </p:nvSpPr>
          <p:spPr bwMode="auto">
            <a:xfrm flipH="1">
              <a:off x="5715000" y="30480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0" name="Rectangle 30"/>
            <p:cNvSpPr>
              <a:spLocks noChangeArrowheads="1"/>
            </p:cNvSpPr>
            <p:nvPr/>
          </p:nvSpPr>
          <p:spPr bwMode="auto">
            <a:xfrm flipH="1">
              <a:off x="6705600" y="28606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1" name="Rectangle 30"/>
            <p:cNvSpPr>
              <a:spLocks noChangeArrowheads="1"/>
            </p:cNvSpPr>
            <p:nvPr/>
          </p:nvSpPr>
          <p:spPr bwMode="auto">
            <a:xfrm flipH="1">
              <a:off x="5715000" y="35464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2" name="Rectangle 30"/>
            <p:cNvSpPr>
              <a:spLocks noChangeArrowheads="1"/>
            </p:cNvSpPr>
            <p:nvPr/>
          </p:nvSpPr>
          <p:spPr bwMode="auto">
            <a:xfrm flipH="1">
              <a:off x="5867400" y="25908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3" name="Rectangle 33"/>
            <p:cNvSpPr>
              <a:spLocks noChangeArrowheads="1"/>
            </p:cNvSpPr>
            <p:nvPr/>
          </p:nvSpPr>
          <p:spPr bwMode="auto">
            <a:xfrm flipH="1">
              <a:off x="6440488" y="39766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4" name="Rectangle 33"/>
            <p:cNvSpPr>
              <a:spLocks noChangeArrowheads="1"/>
            </p:cNvSpPr>
            <p:nvPr/>
          </p:nvSpPr>
          <p:spPr bwMode="auto">
            <a:xfrm flipH="1">
              <a:off x="5678488" y="39766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5" name="Rectangle 30"/>
            <p:cNvSpPr>
              <a:spLocks noChangeArrowheads="1"/>
            </p:cNvSpPr>
            <p:nvPr/>
          </p:nvSpPr>
          <p:spPr bwMode="auto">
            <a:xfrm flipH="1">
              <a:off x="7278688" y="38512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6" name="Rectangle 30"/>
            <p:cNvSpPr>
              <a:spLocks noChangeArrowheads="1"/>
            </p:cNvSpPr>
            <p:nvPr/>
          </p:nvSpPr>
          <p:spPr bwMode="auto">
            <a:xfrm flipH="1">
              <a:off x="7278688" y="35814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pic>
        <p:nvPicPr>
          <p:cNvPr id="61" name="Picture 6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147886" y="4785547"/>
            <a:ext cx="671514" cy="387035"/>
          </a:xfrm>
          <a:prstGeom prst="rect">
            <a:avLst/>
          </a:prstGeom>
          <a:noFill/>
          <a:ln/>
          <a:effectLst/>
        </p:spPr>
      </p:pic>
      <p:sp>
        <p:nvSpPr>
          <p:cNvPr id="62" name="Rectangle 36"/>
          <p:cNvSpPr txBox="1">
            <a:spLocks noChangeArrowheads="1"/>
          </p:cNvSpPr>
          <p:nvPr/>
        </p:nvSpPr>
        <p:spPr bwMode="auto">
          <a:xfrm>
            <a:off x="0" y="-152400"/>
            <a:ext cx="7127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8" charset="0"/>
              </a:defRPr>
            </a:lvl9pPr>
          </a:lstStyle>
          <a:p>
            <a:r>
              <a:rPr lang="en-US" smtClean="0">
                <a:ea typeface="ＭＳ Ｐゴシック" pitchFamily="34" charset="-128"/>
              </a:rPr>
              <a:t>Deterministic Priors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24600" y="4114800"/>
            <a:ext cx="27209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1127125"/>
            <a:ext cx="8763000" cy="478631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Sparse</a:t>
            </a:r>
            <a:r>
              <a:rPr lang="en-US" dirty="0" smtClean="0">
                <a:ea typeface="ＭＳ Ｐゴシック" pitchFamily="34" charset="-128"/>
              </a:rPr>
              <a:t> signal:	  only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 out of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  coordinates nonzero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model:  union of </a:t>
            </a:r>
            <a:r>
              <a:rPr lang="en-US" sz="24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-dimensional subspaces</a:t>
            </a: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Compressible</a:t>
            </a:r>
            <a:r>
              <a:rPr lang="en-US" dirty="0" smtClean="0">
                <a:ea typeface="ＭＳ Ｐゴシック" pitchFamily="34" charset="-128"/>
              </a:rPr>
              <a:t> signal:   </a:t>
            </a:r>
            <a:r>
              <a:rPr lang="en-US" sz="900" dirty="0" smtClean="0">
                <a:ea typeface="ＭＳ Ｐゴシック" pitchFamily="34" charset="-128"/>
              </a:rPr>
              <a:t>  </a:t>
            </a:r>
            <a:r>
              <a:rPr lang="en-US" dirty="0" smtClean="0">
                <a:ea typeface="ＭＳ Ｐゴシック" pitchFamily="34" charset="-128"/>
              </a:rPr>
              <a:t>sorted coordinates decay 					     rapidly to zero	</a:t>
            </a:r>
          </a:p>
          <a:p>
            <a:pPr lvl="1"/>
            <a:endParaRPr lang="en-US" sz="8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Model:  weak      ball:</a:t>
            </a:r>
          </a:p>
        </p:txBody>
      </p:sp>
      <p:sp>
        <p:nvSpPr>
          <p:cNvPr id="40965" name="Line 12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Oval 25"/>
          <p:cNvSpPr>
            <a:spLocks noChangeArrowheads="1"/>
          </p:cNvSpPr>
          <p:nvPr/>
        </p:nvSpPr>
        <p:spPr bwMode="auto">
          <a:xfrm>
            <a:off x="85344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0968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10600" y="51054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Rectangle 36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127875" cy="114300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Deterministic Priors</a:t>
            </a:r>
          </a:p>
        </p:txBody>
      </p:sp>
      <p:sp>
        <p:nvSpPr>
          <p:cNvPr id="40975" name="Line 42"/>
          <p:cNvSpPr>
            <a:spLocks noChangeShapeType="1"/>
          </p:cNvSpPr>
          <p:nvPr/>
        </p:nvSpPr>
        <p:spPr bwMode="auto">
          <a:xfrm flipV="1">
            <a:off x="2843213" y="6235700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Oval 48"/>
          <p:cNvSpPr>
            <a:spLocks noChangeArrowheads="1"/>
          </p:cNvSpPr>
          <p:nvPr/>
        </p:nvSpPr>
        <p:spPr bwMode="auto">
          <a:xfrm>
            <a:off x="3051175" y="4838700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0977" name="Line 49"/>
          <p:cNvSpPr>
            <a:spLocks noChangeShapeType="1"/>
          </p:cNvSpPr>
          <p:nvPr/>
        </p:nvSpPr>
        <p:spPr bwMode="auto">
          <a:xfrm>
            <a:off x="3127375" y="4991100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Line 50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Text Box 51"/>
          <p:cNvSpPr txBox="1">
            <a:spLocks noChangeArrowheads="1"/>
          </p:cNvSpPr>
          <p:nvPr/>
        </p:nvSpPr>
        <p:spPr bwMode="auto">
          <a:xfrm>
            <a:off x="3816350" y="641667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sorted index</a:t>
            </a:r>
          </a:p>
        </p:txBody>
      </p:sp>
      <p:sp>
        <p:nvSpPr>
          <p:cNvPr id="40980" name="Line 53"/>
          <p:cNvSpPr>
            <a:spLocks noChangeShapeType="1"/>
          </p:cNvSpPr>
          <p:nvPr/>
        </p:nvSpPr>
        <p:spPr bwMode="auto">
          <a:xfrm flipH="1">
            <a:off x="2843213" y="4687888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Freeform 54"/>
          <p:cNvSpPr>
            <a:spLocks/>
          </p:cNvSpPr>
          <p:nvPr/>
        </p:nvSpPr>
        <p:spPr bwMode="auto">
          <a:xfrm>
            <a:off x="2860675" y="48768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0982" name="Picture 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19475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3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88013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147886" y="4785547"/>
            <a:ext cx="671514" cy="387035"/>
          </a:xfrm>
          <a:prstGeom prst="rect">
            <a:avLst/>
          </a:prstGeom>
          <a:noFill/>
          <a:ln/>
          <a:effectLst/>
        </p:spPr>
      </p:pic>
      <p:sp>
        <p:nvSpPr>
          <p:cNvPr id="40985" name="Text Box 60"/>
          <p:cNvSpPr txBox="1">
            <a:spLocks noChangeArrowheads="1"/>
          </p:cNvSpPr>
          <p:nvPr/>
        </p:nvSpPr>
        <p:spPr bwMode="auto">
          <a:xfrm>
            <a:off x="4286250" y="5156200"/>
            <a:ext cx="1509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power-law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decay</a:t>
            </a:r>
          </a:p>
        </p:txBody>
      </p:sp>
      <p:sp>
        <p:nvSpPr>
          <p:cNvPr id="40986" name="Freeform 61"/>
          <p:cNvSpPr>
            <a:spLocks/>
          </p:cNvSpPr>
          <p:nvPr/>
        </p:nvSpPr>
        <p:spPr bwMode="auto">
          <a:xfrm>
            <a:off x="5256213" y="5659438"/>
            <a:ext cx="287337" cy="325437"/>
          </a:xfrm>
          <a:custGeom>
            <a:avLst/>
            <a:gdLst>
              <a:gd name="T0" fmla="*/ 0 w 181"/>
              <a:gd name="T1" fmla="*/ 0 h 205"/>
              <a:gd name="T2" fmla="*/ 2147483647 w 181"/>
              <a:gd name="T3" fmla="*/ 2147483647 h 205"/>
              <a:gd name="T4" fmla="*/ 2147483647 w 181"/>
              <a:gd name="T5" fmla="*/ 2147483647 h 205"/>
              <a:gd name="T6" fmla="*/ 0 60000 65536"/>
              <a:gd name="T7" fmla="*/ 0 60000 65536"/>
              <a:gd name="T8" fmla="*/ 0 60000 65536"/>
              <a:gd name="T9" fmla="*/ 0 w 181"/>
              <a:gd name="T10" fmla="*/ 0 h 205"/>
              <a:gd name="T11" fmla="*/ 181 w 181"/>
              <a:gd name="T12" fmla="*/ 205 h 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205">
                <a:moveTo>
                  <a:pt x="0" y="0"/>
                </a:moveTo>
                <a:cubicBezTo>
                  <a:pt x="53" y="28"/>
                  <a:pt x="106" y="57"/>
                  <a:pt x="136" y="91"/>
                </a:cubicBezTo>
                <a:cubicBezTo>
                  <a:pt x="166" y="125"/>
                  <a:pt x="173" y="186"/>
                  <a:pt x="181" y="2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0" name="Picture 3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743200" y="3886200"/>
            <a:ext cx="326558" cy="396635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4389104" y="3810000"/>
            <a:ext cx="2240296" cy="533402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sti.png"/>
          <p:cNvPicPr>
            <a:picLocks noChangeAspect="1"/>
          </p:cNvPicPr>
          <p:nvPr/>
        </p:nvPicPr>
        <p:blipFill>
          <a:blip r:embed="rId22" cstate="print"/>
          <a:srcRect l="20833" t="6944" r="16667" b="11111"/>
          <a:stretch>
            <a:fillRect/>
          </a:stretch>
        </p:blipFill>
        <p:spPr>
          <a:xfrm>
            <a:off x="76200" y="4617720"/>
            <a:ext cx="2045780" cy="2011680"/>
          </a:xfrm>
          <a:prstGeom prst="rect">
            <a:avLst/>
          </a:prstGeom>
        </p:spPr>
      </p:pic>
      <p:grpSp>
        <p:nvGrpSpPr>
          <p:cNvPr id="67" name="Group 41"/>
          <p:cNvGrpSpPr>
            <a:grpSpLocks/>
          </p:cNvGrpSpPr>
          <p:nvPr/>
        </p:nvGrpSpPr>
        <p:grpSpPr bwMode="auto">
          <a:xfrm>
            <a:off x="6858000" y="381000"/>
            <a:ext cx="2072640" cy="2072640"/>
            <a:chOff x="748" y="1480"/>
            <a:chExt cx="1680" cy="1623"/>
          </a:xfrm>
        </p:grpSpPr>
        <p:sp>
          <p:nvSpPr>
            <p:cNvPr id="68" name="Line 5"/>
            <p:cNvSpPr>
              <a:spLocks noChangeShapeType="1"/>
            </p:cNvSpPr>
            <p:nvPr/>
          </p:nvSpPr>
          <p:spPr bwMode="auto">
            <a:xfrm flipV="1">
              <a:off x="1431" y="1480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9" name="Line 6"/>
            <p:cNvSpPr>
              <a:spLocks noChangeShapeType="1"/>
            </p:cNvSpPr>
            <p:nvPr/>
          </p:nvSpPr>
          <p:spPr bwMode="auto">
            <a:xfrm>
              <a:off x="1431" y="2420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0" name="Line 7"/>
            <p:cNvSpPr>
              <a:spLocks noChangeShapeType="1"/>
            </p:cNvSpPr>
            <p:nvPr/>
          </p:nvSpPr>
          <p:spPr bwMode="auto">
            <a:xfrm flipH="1">
              <a:off x="748" y="2420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1" name="AutoShape 8"/>
            <p:cNvSpPr>
              <a:spLocks noChangeArrowheads="1"/>
            </p:cNvSpPr>
            <p:nvPr/>
          </p:nvSpPr>
          <p:spPr bwMode="auto">
            <a:xfrm rot="-283838">
              <a:off x="791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2" name="AutoShape 9"/>
            <p:cNvSpPr>
              <a:spLocks noChangeArrowheads="1"/>
            </p:cNvSpPr>
            <p:nvPr/>
          </p:nvSpPr>
          <p:spPr bwMode="auto">
            <a:xfrm rot="1242714">
              <a:off x="791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3" name="AutoShape 10"/>
            <p:cNvSpPr>
              <a:spLocks noChangeArrowheads="1"/>
            </p:cNvSpPr>
            <p:nvPr/>
          </p:nvSpPr>
          <p:spPr bwMode="auto">
            <a:xfrm rot="2577415">
              <a:off x="833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4" name="AutoShape 11"/>
            <p:cNvSpPr>
              <a:spLocks noChangeArrowheads="1"/>
            </p:cNvSpPr>
            <p:nvPr/>
          </p:nvSpPr>
          <p:spPr bwMode="auto">
            <a:xfrm rot="4304015">
              <a:off x="855" y="2056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5" name="AutoShape 12"/>
            <p:cNvSpPr>
              <a:spLocks noChangeArrowheads="1"/>
            </p:cNvSpPr>
            <p:nvPr/>
          </p:nvSpPr>
          <p:spPr bwMode="auto">
            <a:xfrm rot="7746010">
              <a:off x="770" y="2013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76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072" y="1565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7665470" y="211143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78" name="Picture 7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72400" y="2286000"/>
            <a:ext cx="1093220" cy="282632"/>
          </a:xfrm>
          <a:prstGeom prst="rect">
            <a:avLst/>
          </a:prstGeom>
          <a:noFill/>
          <a:ln/>
          <a:effectLst/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785291" y="4648200"/>
            <a:ext cx="1646377" cy="381785"/>
          </a:xfrm>
          <a:prstGeom prst="rect">
            <a:avLst/>
          </a:prstGeom>
          <a:noFill/>
          <a:ln/>
          <a:effectLst/>
        </p:spPr>
      </p:pic>
      <p:pic>
        <p:nvPicPr>
          <p:cNvPr id="80" name="Picture 79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8305800" y="4038600"/>
            <a:ext cx="202692" cy="202692"/>
          </a:xfrm>
          <a:prstGeom prst="rect">
            <a:avLst/>
          </a:prstGeom>
        </p:spPr>
      </p:pic>
      <p:cxnSp>
        <p:nvCxnSpPr>
          <p:cNvPr id="82" name="Straight Arrow Connector 81"/>
          <p:cNvCxnSpPr/>
          <p:nvPr/>
        </p:nvCxnSpPr>
        <p:spPr bwMode="auto">
          <a:xfrm rot="10800000">
            <a:off x="7772401" y="4114800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Freeform 83"/>
          <p:cNvSpPr/>
          <p:nvPr/>
        </p:nvSpPr>
        <p:spPr bwMode="auto">
          <a:xfrm>
            <a:off x="7772400" y="3733800"/>
            <a:ext cx="381000" cy="390099"/>
          </a:xfrm>
          <a:custGeom>
            <a:avLst/>
            <a:gdLst>
              <a:gd name="connsiteX0" fmla="*/ 232012 w 232012"/>
              <a:gd name="connsiteY0" fmla="*/ 0 h 313899"/>
              <a:gd name="connsiteX1" fmla="*/ 40943 w 232012"/>
              <a:gd name="connsiteY1" fmla="*/ 136478 h 313899"/>
              <a:gd name="connsiteX2" fmla="*/ 0 w 232012"/>
              <a:gd name="connsiteY2" fmla="*/ 313899 h 313899"/>
              <a:gd name="connsiteX0" fmla="*/ 232012 w 232012"/>
              <a:gd name="connsiteY0" fmla="*/ 0 h 313899"/>
              <a:gd name="connsiteX1" fmla="*/ 76200 w 232012"/>
              <a:gd name="connsiteY1" fmla="*/ 76200 h 313899"/>
              <a:gd name="connsiteX2" fmla="*/ 0 w 232012"/>
              <a:gd name="connsiteY2" fmla="*/ 313899 h 313899"/>
              <a:gd name="connsiteX0" fmla="*/ 232012 w 232012"/>
              <a:gd name="connsiteY0" fmla="*/ 52316 h 366215"/>
              <a:gd name="connsiteX1" fmla="*/ 58003 w 232012"/>
              <a:gd name="connsiteY1" fmla="*/ 52316 h 366215"/>
              <a:gd name="connsiteX2" fmla="*/ 0 w 232012"/>
              <a:gd name="connsiteY2" fmla="*/ 366215 h 366215"/>
              <a:gd name="connsiteX0" fmla="*/ 290015 w 290015"/>
              <a:gd name="connsiteY0" fmla="*/ 0 h 390099"/>
              <a:gd name="connsiteX1" fmla="*/ 58003 w 290015"/>
              <a:gd name="connsiteY1" fmla="*/ 76200 h 390099"/>
              <a:gd name="connsiteX2" fmla="*/ 0 w 290015"/>
              <a:gd name="connsiteY2" fmla="*/ 390099 h 39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015" h="390099">
                <a:moveTo>
                  <a:pt x="290015" y="0"/>
                </a:moveTo>
                <a:cubicBezTo>
                  <a:pt x="213815" y="42081"/>
                  <a:pt x="106339" y="11184"/>
                  <a:pt x="58003" y="76200"/>
                </a:cubicBezTo>
                <a:cubicBezTo>
                  <a:pt x="9667" y="141216"/>
                  <a:pt x="1137" y="327546"/>
                  <a:pt x="0" y="39009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pic>
        <p:nvPicPr>
          <p:cNvPr id="87" name="Picture 86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8229600" y="3581400"/>
            <a:ext cx="760589" cy="330095"/>
          </a:xfrm>
          <a:prstGeom prst="rect">
            <a:avLst/>
          </a:prstGeom>
          <a:noFill/>
          <a:ln/>
          <a:effectLst/>
        </p:spPr>
      </p:pic>
      <p:pic>
        <p:nvPicPr>
          <p:cNvPr id="89" name="Picture 88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7924800" y="6324600"/>
            <a:ext cx="1219200" cy="32666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-76200" y="4309646"/>
            <a:ext cx="2295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ea typeface="ＭＳ Ｐゴシック" pitchFamily="34" charset="-128"/>
              </a:rPr>
              <a:t>wavelet coefficients: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1}= c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01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y=\Phi x'\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16"/>
  <p:tag name="PICTUREFILESIZE" val="489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|x-\widehat{x}\|_{2} \le  &#10;C_1 \frac{\|x-x_K\|_{1}}{ K^{1/2}}  + C_2 \|n\|_2&#10;$$&#10;&#10;}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69"/>
  <p:tag name="PICTUREFILESIZE" val="8753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71"/>
  <p:tag name="PICTUREFILESIZE" val="2706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x\|_q^q~{\rm s.t.}~y={\boldmath\Phi}x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931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&#10;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7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=\boldmath{\Phi}x + n&#10;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5"/>
  <p:tag name="PICTUREFILESIZE" val="353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y-{\boldmath\Phi}x \|_2~{\rm s.t.}~\|x\|_q\le t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2"/>
  <p:tag name="PICTUREFILESIZE" val="1119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y-{\boldmath\Phi}x \|_2^2+\mu\|x\|_q^q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8"/>
  <p:tag name="PICTUREFILESIZE" val="1084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f(x)=~$GGD$(x;q,\lambda) \propto {\rm e}^{-{\left({\abs{x}}/{\lambda}\right)^q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6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(MAP: $n\sim {\mathcal N}(0,\sigma^2)\Rightarrow \mu= 2\sigma^2/\lambda^q $)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9"/>
  <p:tag name="PICTUREFILESIZE" val="1045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f(x)=~$GGD$(x;q,\lambda) \propto {\rm e}^{-{\left({\abs{x}}/{\lambda}\right)^q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68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&#10;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7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=\boldmath{\Phi}x + n&#10;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5"/>
  <p:tag name="PICTUREFILESIZE" val="353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y-{\boldmath\Phi}x \|_2~{\rm s.t.}~\|x\|_q\le t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2"/>
  <p:tag name="PICTUREFILESIZE" val="1119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(MAP: $n\sim {\mathcal N}(0,\sigma^2)\Rightarrow \mu= 2\sigma^2/\lambda^q $)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9"/>
  <p:tag name="PICTUREFILESIZE" val="1045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color{myblue}{\bf M = O(K\log(N/K))}&#10;$$&#10;&#10;}\end{document}&#10;"/>
  <p:tag name="FILENAME" val="txp_fig"/>
  <p:tag name="FORMAT" val="bmp16m"/>
  <p:tag name="RES" val="600"/>
  <p:tag name="BLEND" val="0"/>
  <p:tag name="TRANSPARENT" val="0"/>
  <p:tag name="TBUG" val="0"/>
  <p:tag name="ALLOWFS" val="0"/>
  <p:tag name="ORIGWIDTH" val="171"/>
  <p:tag name="PICTUREFILESIZE" val="64145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y-{\boldmath\Phi}x \|_2^2+\mu\|x\|_q^q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8"/>
  <p:tag name="PICTUREFILESIZE" val="1084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x\|_q^q~{\rm s.t.}~y={\boldmath\Phi}x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931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&#10;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7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=\boldmath{\Phi}x + n&#10;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5"/>
  <p:tag name="PICTUREFILESIZE" val="353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1&#10;$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95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f(x)=~$GGD$(x;q,\lambda) \propto {\rm e}^{-{\left({\abs{x}}/{\lambda}\right)^q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68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&#10;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7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=\boldmath{\Phi}x + n&#10;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5"/>
  <p:tag name="PICTUREFILESIZE" val="353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1&#10;$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95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71"/>
  <p:tag name="PICTUREFILESIZE" val="2706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f(x)=~$GGD$(x;q,\lambda) \propto {\rm e}^{-{\left({\abs{x}}/{\lambda}\right)^q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68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|_{(i)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197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{\flushleft The PDF $\pdf(x)$ is a $q$-{\em compressible prior} with parameters $(\epsilon,\kappa)$, when}&#10;  \begin{equation}\nonumber&#10;\lim_{N \to \infty} \bar{\bestapprox}_{k_N}(x)_q&#10;\stackrel{a.s.}{\le} \epsilon, (\text{a.s.: almost surely});&#10;\end{equation}&#10;for any sequence $k_N$ such that $\lim_{N \to \infty}\inf \frac{k_N}{N} \ge \kappa$, where $\epsilon\ll 1$ and $\kappa \ll 1$.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1"/>
  <p:tag name="PICTUREFILESIZE" val="5985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  \bar{\bestapprox}_k(x)_q= \frac{{\bestapprox}_k(x)_q}{\|x\|_q}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2"/>
  <p:tag name="PICTUREFILESIZE" val="820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bestapprox_k(x)_q := \inf_{\|u\|_0 \leq k} \|x-u\|_q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1"/>
  <p:tag name="PICTUREFILESIZE" val="773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i\sim p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1"/>
  <p:tag name="PICTUREFILESIZE" val="343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|_{(i)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197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epsilon \|x\|_1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17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q=1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"/>
  <p:tag name="PICTUREFILESIZE" val="133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|x\|_{w\ell^p} := \sup_i \left\{|x|_{(i)} \cdot i^{1/p}\right\} \leq R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0"/>
  <p:tag name="PICTUREFILESIZE" val="1046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frac{{\bestapprox}_{\kappa N}(x)_q}{\|x\|_q}\le \epsilon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5"/>
  <p:tag name="PICTUREFILESIZE" val="663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kappa N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"/>
  <p:tag name="PICTUREFILESIZE" val="155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prop}&#10;\label{prop:RelativeError}&#10;Suppose $\x$ is iid with respect to $\pdf(x)$. Denote $\bar{\pdf}(x) := 0$ for $x&lt;0$, and $\bar{\pdf}(x) := \pdf(x) + \pdf(-x)$ for $x\geq 0$ as the PDF of $|X_n|$, and $\bar{\cdf}(t) := \mathbb{P}(|X|\leq t)$ as its cumulative distribution function. Assume that $\bar{\cdf}$ is continuous and strictly increasing on some interval $[a\ b]$, with $\bar{\cdf}(a) = 0$ and $\bar{\cdf}(b) = 1$, where $0 \leq a &lt; b \leq \infty$.  For any $0\leq\kappa\leq1$, define the  following G-function:&#10;\begin{equation}&#10;\label{eq:DefGfun}&#10;\Gfun{\pdf}{q}(\kappa) := \frac{\int_0^{\bar{\cdf}^{-1}(1-\kappa)} x^q&#10; \bar{\pdf}(x) dx}{\int_0^\infty x^q \bar{\pdf}(x) dx}.&#10;\end{equation}&#10;&#10;\begin{enumerate}&#10;\item {\textbf Bounded moments:} Let $\Expect |X|^q &lt; \infty$ for some $q\in (0,\infty)$. Then, given any sequence $k_N$ such that $\lim_{N \to \infty} \frac{k_N}{N} = \kappa \in [0,1]$, the following holds almost surely&#10;\begin{equation}&#10;\lim_{N \to \infty} \bar{\bestapprox}_k(\x)_q^q&#10;\stackrel{a.s.}{=} \Gfun{\pdf}{q}(\kappa).&#10;\end{equation}&#10;\item {\textbf Unbounded moments:} Let $\Expect |X|^q = \infty$ for some $q\in (0,\infty)$. Then, for $0 &lt; \kappa \leq 1$ and any sequence $k_N$ such that $\lim_{N \to \infty} \frac{k_N}{N} = \kappa$, the following holds almost surely&#10;\begin{equation}&#10;\lim_{N \to \infty} \bar{\bestapprox}_k(\x)_q^q&#10;\stackrel{a.s.}{=} \Gfun{\pdf}{q}(\kappa) = 0.&#10;\end{equation}&#10;\end{enumerate}&#10;\end{prop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6"/>
  <p:tag name="PICTUREFILESIZE" val="26803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pdf_1(x) := \frac{1}{2} \exp\left(-\left|x\right|\right)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4"/>
  <p:tag name="PICTUREFILESIZE" val="716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equation}\nonumber&#10;\begin{split}&#10;\Gfun{\pdf_1}{1}(\kappa) &amp;= 1-\kappa \cdot \Big(1 + \ln 1/\kappa \Big),\\&#10;\label{eq:BestKTermLaplacianAsymp}&#10;\Gfun{\pdf_1}{2}(\kappa)&#10;&amp;=1-\kappa \cdot \Big(1 + \ln 1/\kappa + \frac12 (\ln 1/\kappa)^2\Big).&#10;\end{split}&#10;\end{equatio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9"/>
  <p:tag name="PICTUREFILESIZE" val="2194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 \bar{\bestapprox}_k(\x)_1^1&#10;=\frac{\|x-x_K\|_1}{\|x\|_1}\le \epsilon  \Rightarrow \kappa= \frac{k_N}{N} \ge (1-\sqrt{\epsilon})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7"/>
  <p:tag name="PICTUREFILESIZE" val="1530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pdf_1(x) := \frac{1}{2} \exp\left(-\left|x\right|\right)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4"/>
  <p:tag name="PICTUREFILESIZE" val="716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1&#10;$$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9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bf \ell_1&#10;$$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90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equation}\nonumber&#10;\begin{split}&#10;\Delta_1(\y) &amp; =\argmin_{\tilde{\x}:\y = \sensing \tilde{\x}} \|\tilde{\x}\|_1,\\&#10;\Delta_{\textrm{LS}}(\y)  &amp;= \argmin_{\tilde{\x}:\y = \sensing \tilde{\x}}\|\tilde{\x}\|_2 = \sensing^+ \y,\\&#10;\Delta_{\textrm{oracle}}(\y,\Lambda) &amp;= \argmin_{\tilde{\x}:\y = \sensing \tilde{\x},~\textrm{support}(\x) = \Lambda}\|\tilde{\x}\|_2 = \sensing_{\Lambda}^+ \y,\\&#10;\Delta_{\textrm{trivial}}(\y) &amp;= 0,&#10;\end{split}&#10;\end{equatio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1"/>
  <p:tag name="PICTUREFILESIZE" val="4642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lemma}\label{prop:trivial}&#10; Suppose that $\x$ is iid with respect to $\pdf(x)$ and that $\pdf(x)$ satisfies $\Gfun{\pdf}{1}(\kappa_0) \geq 1/2$, where $\kappa_0\approx 0.18$ is an absolute constant that depends on the sensing matrix. Then, there is no undersampling ratio $\mlevel = m/N$ for which instance optimality for $\Delta_1$ guarantees to outperform the trivial decoder $\Delta_{\textrm{trivial}}$.&#10;\end{lemma}&#10;&#10;\begin{theorem}&#10;\label{Th:4Moment}&#10;Suppose that $\x$ is iid with respect to $\pdf(x)$  and that $\pdf(x)$ has a finite fourth-moment $\Expect X^4 &lt; \infty$. Then there exists a minimum undersampling factor $\mlevel_0=m_0/N$ such that&#10;for any $\mlevel&lt;\mlevel_0$ and any $k$, the asymptotic performance of oracle $k$-sparse estimation is almost surely worse than that of LS estimation, when $\n=0$.&#10;\end{theorem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6"/>
  <p:tag name="PICTUREFILESIZE" val="18016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($\mlevel_0 \approx 0.151$: Laplace)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2"/>
  <p:tag name="PICTUREFILESIZE" val="650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x_i \sim 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2"/>
  <p:tag name="PICTUREFILESIZE" val="337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bar{x}_{(1)}\ge \bar{x}_{(2)}\ge \ldots\ge \bar{x}_{(N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4"/>
  <p:tag name="PICTUREFILESIZE" val="570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bar{f}(\bar{x}) = f(\bar{x}) + f(-\bar{x}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06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(\bar{x}_i= \abs{x_i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"/>
  <p:tag name="PICTUREFILESIZE" val="29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x_i \sim 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2"/>
  <p:tag name="PICTUREFILESIZE" val="337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bar{x}_{(1)}\ge \bar{x}_{(2)}\ge \ldots\ge \bar{x}_{(N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4"/>
  <p:tag name="PICTUREFILESIZE" val="57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x'=x+v \Rightarrow y,~\forall v \in \mathcal{N}(\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1"/>
  <p:tag name="PICTUREFILESIZE" val="724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bar{f}(\bar{x}) = f(\bar{x}) + f(-\bar{x}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06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(\bar{x}_i= \abs{x_i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"/>
  <p:tag name="PICTUREFILESIZE" val="291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x \in w\ell_p(R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442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bar{x}_{(i)}\le R\cdot i^{-1/p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6"/>
  <p:tag name="PICTUREFILESIZE" val="478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x_i \sim 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2"/>
  <p:tag name="PICTUREFILESIZE" val="337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bar{x}_{(1)}\ge \bar{x}_{(2)}\ge \ldots\ge \bar{x}_{(N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4"/>
  <p:tag name="PICTUREFILESIZE" val="570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bar{f}(\bar{x}) = f(\bar{x}) + f(-\bar{x}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06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(\bar{x}_i= \abs{x_i}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"/>
  <p:tag name="PICTUREFILESIZE" val="291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E[\bar{x}_{(i)}]= \bar{F}^{\star}\left(1-\frac{i}{N+1}\right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3"/>
  <p:tag name="PICTUREFILESIZE" val="719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bar{F}^\star(u)=\bar{F}^{-1}(u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0"/>
  <p:tag name="PICTUREFILESIZE" val="425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y=\Phi x'\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16"/>
  <p:tag name="PICTUREFILESIZE" val="489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bar{x}_{(i)}\sim {\mathcal N}\left(E[\bar{x}_{(i)}], \frac{\frac{i}{N}\left(1-\frac{i}{N}\right)}{N\left[f\left(E[\bar{x}_{(i)}]\right)\right]^2} \right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2"/>
  <p:tag name="PICTUREFILESIZE" val="141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equation}\nonumber&#10;  \begin{split}&#10;    R &amp;= \bar{\cdf}^{-1}\left(1-\frac{1}{N}\right),\\&#10;    p &amp;= R \bar{\pdf}(R)N.&#10;  \end{split}&#10;\end{equatio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9"/>
  <p:tag name="PICTUREFILESIZE" val="1145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x \in w\ell_p(R)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442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bar{x}_{(i)}\le R\cdot i^{-1/p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6"/>
  <p:tag name="PICTUREFILESIZE" val="478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\begin{table}\centering&#10;\label{table: pdfs}\caption{Example pdf's and the $sw\ell_p(R)$ parameters of their iid realizations}&#10;\begin{tabular}{|l|c|c|c|}&#10;  \hline\hline&#10;  % after \\: \hline or \cline{col1-col2} \cline{col3-col4} ...&#10;  Distribution &amp; pdf  &amp; $R$ &amp; $p$ \\&#10;  \hline\hline&#10;  Generalized Pareto &amp; $\frac{q}{2\lambda}\left(1+ \frac{\abs{x}}{\lambda}\right)^{-(q+1)}$  &amp; $\lambda N^{1/q}$ &amp; $q$ \\&#10;  \hline&#10;  Student's $t$ &amp; $\frac{\Gamma((q+1)/2)}{\sqrt{2\pi}\lambda\Gamma(q/2)}\left(1+ \frac{{x}^2}{\lambda^2}\right)^{-(q+1)/2}$  &amp; $\left[\frac{2\Gamma((q+1)/2)}{\sqrt{\pi}q\Gamma(q/2)}\right]^{{1}/{q}}\lambda N^{1/q}$ &amp; $q$ \\\hline&#10;  Fr\'{e}chet &amp; $\left(q/\lambda\right)\left(x/\lambda\right)^{-(q+1)}{\rm e}^{-\left(x/\lambda\right)^{-q}}$ &amp; $\lambda N^{1/q}$ &amp; $q$ \\\hline&#10;  Log-Logistic &amp; $\frac{\left(q/\lambda\right)\left(x/\lambda\right)^{q-1}}{\left[1+ \left(x/\lambda\right)^{q}\right]^2} $ &amp; $\lambda N^{1/q}$ &amp; $q$ \\\hline\hline&#10;  Generalized Gaussian&amp; $\frac{q}{2\Gamma\left(1/q\right)}{\rm e}^{-{\left({\abs{x}}/{\lambda}\right)^q}}$  &amp; $\lambda\max\left\{1,\Gamma\left(1+1/q\right)\right\}\log^{1/q}\left(N/q\right)$ &amp; $q\log\left(N/q\right)$ \\\hline&#10;Weibull &amp; $\left({q}/{\lambda}\right)\left({x}/{\lambda}\right)^{q-1}{\rm e}^{-\left({x}/{\lambda}\right)^{q}}$  &amp; $\lambda\log^{1/q}N$ &amp; ${q\log N}$ \\ \hline&#10;Gamma &amp; $\frac{1}{\lambda\Gamma(q)}\left(x/\lambda \right)^{q-1}{\rm e}^{-{x}/{\lambda}}$ &amp; ${\lambda}\max\left\{1,\Gamma\left(1+1/q\right)^q\right\}\log\left(qN\right)$ &amp; $q\log \left(qN\right)$ \\ \hline&#10;Log-Normal &amp; $\frac{q}{\sqrt{2\pi} x}{\rm e}^{-{\left(q\log \left(x/\lambda\right)\right)^2}/2} $ &amp; $\lambda{\rm e}^{\sqrt{2\log N}/q}$ &amp; $\sqrt{2\log N}q$ \\&#10;\hline\hline&#10;\end{tabular}&#10;%  $[^\flat]$ $x\ge 0$; $[\dag]$ $\Gamma(\cdot)$ is the gamma function; $[\natural]$ $A= \frac{\Gamma(q+1/2)}{\sqrt{\pi}q\Gamma(q)}$; $[*]$ Valid only when $i\ge (N+1)(1-A)$; $[\S]$ $B=\min\left\{1,\left[\Gamma\left(1+1/q\right)\right]^{-q}\right\}$;&#10;\end{table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1"/>
  <p:tag name="PICTUREFILESIZE" val="20114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theta=(q,\lambd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0"/>
  <p:tag name="PICTUREFILESIZE" val="317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q=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132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q=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132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q=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132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\begin{table}\centering&#10;\label{table: pdfs}\caption{Example pdf's and the $sw\ell_p(R)$ parameters of their iid realizations}&#10;\begin{tabular}{|l|c|c|c|}&#10;  \hline\hline&#10;  % after \\: \hline or \cline{col1-col2} \cline{col3-col4} ...&#10;  Distribution &amp; pdf  &amp; $R$ &amp; $p$ \\&#10;  \hline\hline&#10;  Generalized Pareto &amp; $\frac{q}{2\lambda}\left(1+ \frac{\abs{x}}{\lambda}\right)^{-(q+1)}$  &amp; $\lambda N^{1/q}$ &amp; $q$ \\&#10;  \hline&#10;  Student's $t$ &amp; $\frac{\Gamma((q+1)/2)}{\sqrt{2\pi}\lambda\Gamma(q/2)}\left(1+ \frac{{x}^2}{\lambda^2}\right)^{-(q+1)/2}$  &amp; $\left[\frac{2\Gamma((q+1)/2)}{\sqrt{\pi}q\Gamma(q/2)}\right]^{{1}/{q}}\lambda N^{1/q}$ &amp; $q$ \\\hline&#10;  Fr\'{e}chet &amp; $\left(q/\lambda\right)\left(x/\lambda\right)^{-(q+1)}{\rm e}^{-\left(x/\lambda\right)^{-q}}$ &amp; $\lambda N^{1/q}$ &amp; $q$ \\\hline&#10;  Log-Logistic &amp; $\frac{\left(q/\lambda\right)\left(x/\lambda\right)^{q-1}}{\left[1+ \left(x/\lambda\right)^{q}\right]^2} $ &amp; $\lambda N^{1/q}$ &amp; $q$ \\\hline\hline&#10;  Generalized Gaussian&amp; $\frac{q}{2\Gamma\left(1/q\right)}{\rm e}^{-{\left({\abs{x}}/{\lambda}\right)^q}}$  &amp; $\lambda\max\left\{1,\Gamma\left(1+1/q\right)\right\}\log^{1/q}\left(N/q\right)$ &amp; $q\log\left(N/q\right)$ \\\hline&#10;Weibull &amp; $\left({q}/{\lambda}\right)\left({x}/{\lambda}\right)^{q-1}{\rm e}^{-\left({x}/{\lambda}\right)^{q}}$  &amp; $\lambda\log^{1/q}N$ &amp; ${q\log N}$ \\ \hline&#10;Gamma &amp; $\frac{1}{\lambda\Gamma(q)}\left(x/\lambda \right)^{q-1}{\rm e}^{-{x}/{\lambda}}$ &amp; ${\lambda}\max\left\{1,\Gamma\left(1+1/q\right)^q\right\}\log\left(qN\right)$ &amp; $q\log \left(qN\right)$ \\ \hline&#10;Log-Normal &amp; $\frac{q}{\sqrt{2\pi} x}{\rm e}^{-{\left(q\log \left(x/\lambda\right)\right)^2}/2} $ &amp; $\lambda{\rm e}^{\sqrt{2\log N}/q}$ &amp; $\sqrt{2\log N}q$ \\&#10;\hline\hline&#10;\end{tabular}&#10;%  $[^\flat]$ $x\ge 0$; $[\dag]$ $\Gamma(\cdot)$ is the gamma function; $[\natural]$ $A= \frac{\Gamma(q+1/2)}{\sqrt{\pi}q\Gamma(q)}$; $[*]$ Valid only when $i\ge (N+1)(1-A)$; $[\S]$ $B=\min\left\{1,\left[\Gamma\left(1+1/q\right)\right]^{-q}\right\}$;&#10;\end{table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1"/>
  <p:tag name="PICTUREFILESIZE" val="20114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Null space of $\Phi$: $\mathcal{N}(\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8"/>
  <p:tag name="PICTUREFILESIZE" val="675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theta=(q,\lambd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0"/>
  <p:tag name="PICTUREFILESIZE" val="317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q=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132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q=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132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q=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132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 p= p(\thet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6"/>
  <p:tag name="PICTUREFILESIZE" val="280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71"/>
  <p:tag name="PICTUREFILESIZE" val="2706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K = \left(p/\epsilon\right)^{\frac{p}{1-p}} \Rightarrow \|x-x_K\|_1\le \epsilon \|x\|_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817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|x-\widehat{x}\|_{2} \le  &#10;C_1 \frac{\|x-x_K\|_{1}}{ K^{1/2}}  + C_2 \|n\|_2&#10;$$&#10;&#10;}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69"/>
  <p:tag name="PICTUREFILESIZE" val="8753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71"/>
  <p:tag name="PICTUREFILESIZE" val="2706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 p= p(\thet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6"/>
  <p:tag name="PICTUREFILESIZE" val="280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\log N)&#10;$$&#10;&#10;}\end{document}&#10;"/>
  <p:tag name="FILENAME" val="txp_fig"/>
  <p:tag name="FORMAT" val="bmpmono"/>
  <p:tag name="RES" val="600"/>
  <p:tag name="BLEND" val="0"/>
  <p:tag name="TRANSPARENT" val="0"/>
  <p:tag name="TBUG" val="0"/>
  <p:tag name="ALLOWFS" val="0"/>
  <p:tag name="ORIGWIDTH" val="117"/>
  <p:tag name="PICTUREFILESIZE" val="1767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 p= p(\theta,N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368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N)&#10;$$&#10;&#10;}\end{document}&#10;"/>
  <p:tag name="FILENAME" val="txp_fig"/>
  <p:tag name="FORMAT" val="bmpmono"/>
  <p:tag name="RES" val="600"/>
  <p:tag name="BLEND" val="0"/>
  <p:tag name="TRANSPARENT" val="0"/>
  <p:tag name="TBUG" val="0"/>
  <p:tag name="ALLOWFS" val="0"/>
  <p:tag name="ORIGWIDTH" val="83"/>
  <p:tag name="PICTUREFILESIZE" val="1255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OS:~$\bar{x}_{(i)}\approx \lambda \log\frac{N}{i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8"/>
  <p:tag name="PICTUREFILESIZE" val="710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K = (1-\sqrt{\epsilon})N \Rightarrow \|x-x_K\|_1\le \epsilon \|x\|_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6"/>
  <p:tag name="PICTUREFILESIZE" val="787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K = \left(p/\epsilon\right)^{\frac{p}{1-p}} \Rightarrow \|x-x_K\|_1\le \epsilon \|x\|_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817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q_{\text{GGD}}\approx 0.7-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6"/>
  <p:tag name="PICTUREFILESIZE" val="388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q_{\text{GPD}}\approx 1.6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8"/>
  <p:tag name="PICTUREFILESIZE" val="351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sim 10^4$-coeff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9"/>
  <p:tag name="PICTUREFILESIZE" val="322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sim 10^4$-coeff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9"/>
  <p:tag name="PICTUREFILESIZE" val="32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sim 10^4$-coeff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9"/>
  <p:tag name="PICTUREFILESIZE" val="322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 \log\text{GPD}(q,\lambda) \doteq -{(q+1)}\log\left(1+\frac{\abs{x}}{\lambda}\right)\approx -\frac{\abs{x}}{\lambda/(q+1)}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6"/>
  <p:tag name="PICTUREFILESIZE" val="1767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|x-\widehat{x}\|_{2} \le  &#10;C_1 \frac{\|x-x_K\|_{1}}{ K^{1/2}}  + C_2 \|n\|_2&#10;$$&#10;&#10;}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69"/>
  <p:tag name="PICTUREFILESIZE" val="8753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|x-\widehat{x}\|_{2} \le  &#10;C_1 \frac{\|x-x_K\|_{1}}{ K^{1/2}}  + C_2 \|n\|_2&#10;$$&#10;&#10;}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69"/>
  <p:tag name="PICTUREFILESIZE" val="8753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theorem}[Asymptotic performance of the $\ell_1$ decoder under infinite second moment]\label{th:InfiniteMomentInstOpt}&#10;Let $X_n, n \in \mathbb{N}$ be iid samples from a distribution with&#10; PDF $\pdf(x)$ satisfying the hypotheses of&#10; Proposition~1. Assume that  $\Expect X^2 =&#10; \infty$, and define the coefficient&#10; vector $\x_N = (X_1,\ldots,X_N) \in \R^N$. Similarly let&#10; $\phi_{i,j}$, $i,j \in \mathbb{N}$ be iid Gaussian variables&#10; $\mathcal{N}(0,1)$ and define the $m_N \times N$ Gaussian&#10; random matrix $\sensing_N = \left[\phi_{ij}/\sqrt{m_N} \right]_{1&#10; \leq i \leq m_N, 1\leq j \leq N}$.&#10;&#10;Consider a sequence of integers $m_N$ such that $\lim_{N \to \infty}&#10;m_N/N = \mlevel$ then&#10;\begin{equation}\label{eq: Inst OPt l1 performance}\nonumber&#10;\frac{\| \Delta_1(\sensing_N \x_N)-\x_N \|_2}{\|\x_N\|_2}&#10;\stackrel{a.s.}{\rightarrow} 0&#10;\end{equation}&#10;\end{theorem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5"/>
  <p:tag name="PICTUREFILESIZE" val="15631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bf 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82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f(x_1,\ldots,x_N)\propto \frac{1}{\left(1+\sum_i \lambda_i^{-1}\abs{x_i} \right)^{q+N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6"/>
  <p:tag name="PICTUREFILESIZE" val="1000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x\|_1~{\rm s.t.}~y={\boldmath\Phi}x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3"/>
  <p:tag name="PICTUREFILESIZE" val="880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y-{\boldmath\Phi}x \|_2~{\rm s.t.}~\|x\|_1\le t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4"/>
  <p:tag name="PICTUREFILESIZE" val="1093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^{\{k\}} = &#10;\arg\min\|y-{\boldmath\Phi}x \|_2^2+\mu^{\{k\}}\|x\|_1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9"/>
  <p:tag name="PICTUREFILESIZE" val="1229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ell_p$-norm$^*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306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($n\sim {\mathcal N}(0,\sigma^2)\Rightarrow \mu^{\{k\}}= 2\sigma^2(q+N)/(\lambda+\|\widehat{x}^{\{k-1\}}\|_1) $)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5"/>
  <p:tag name="PICTUREFILESIZE" val="1467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\ell_r$$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110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f(x)\propto \frac{1}{\left(1+\abs{x}^r/\lambda^r \right)^{\frac{q+1}{r}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720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lambda_i=\lambda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"/>
  <p:tag name="PICTUREFILESIZE" val="191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,multirow,arydshln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table}\centering&#10;\caption{Simple Rule of Thumbs for IID Compressibility and Linear Regression}&#10;\begin{tabular}{|c||c|c|c|}&#10;  \hline&#10;  Moment property &amp; $\Expect x^2 = \infty$ &amp; $\Expect x^2 &lt; \infty$ and $\Expect x^4 = \infty$  &amp; $\Expect x^4 &lt; \infty$\\&#10;  \hline\hline&#10;  &amp; &#10;  &amp; N/A&#10;  &amp; \\&#10; %&amp; &amp; &amp;\\&#10;  General result&#10; &amp;&#10;  $\Delta_1$ performs ideally&#10;  &amp;&#10;  depends on finer&#10;  &amp;&#10;  $\Delta_{\textrm{LS}}$ outperforms $\Delta_{\textrm{oracle}}$\\&#10;    &amp;&#10;  for any $\delta$&#10;  &amp;&#10;  properties of $\pdf(x)$&#10;  &amp;&#10;  for small $\delta &lt; \delta_0$&#10;  \\&#10;%  \hline&#10;% %&amp; &amp; &amp;\\&#10;%  Compressibility&#10;%  &amp; {\bf compressible}&#10;%  &amp; {\bf compressible}&#10;%  &amp; {\bf incompressible}\\&#10;% &amp; status &amp; {\em or} {\bf incompressible} &amp;\\&#10;% %&amp; &amp; &amp;\\&#10;  \hline\hline&#10; &amp;   &amp; Example:  &amp;   Example: \\&#10; &amp;   &amp;  $\pdf_0(x) := 2 |x|/(x^2+1)^3$ &amp; $\pdf_{\tau,\lambda}(x) \propto \exp\left(-\abs{x/\lambda}^\tau\right)$ \\&#10; &amp; &amp; &amp; $0&lt;\tau&lt;\infty$\\&#10; &amp;   &amp;  $\Delta_{\textrm{oracle}}$ performs just as  $\Delta_{\textrm{LS}}$&amp;  Generalized Gaussian \\&#10; Examples &amp; &amp; &amp; \\&#10; \cline{2-4}&#10;  &amp; \multicolumn{3}{c|}{\em Example:} \\&#10;  &amp;  \multicolumn{3}{c|}{$\pdf(x) \propto \left(1+\abs{x/\lambda}^\tau\right)^{-(q+1)/\tau}$}\\&#10; &amp;   \multicolumn{3}{c|}{Generalized Pareto ($\tau=1$) / Student's $t$ ($\tau=2$)}\\&#10;% &amp; \multicolumn{3}{c|}{}\\&#10;  \cdashline{2-4}&#10; %&amp; &amp; &amp;\\&#10; &amp;  \multicolumn{1}{c:}{ Case $0&lt;q\leq 2$} &amp;  \multicolumn{1}{c:}{Case $2&lt;q&lt;4$}  &amp; Case $q&gt;4$   \\&#10;   &amp;  \multicolumn{1}{c:}{} &amp;  \multicolumn{1}{c:}{$\Delta_{\textrm{oracle}}$ outperforms $\Delta_{\textrm{LS}}$}  &amp;\\&#10;     &amp; \multicolumn{1}{c:}{} &amp; \multicolumn{1}{c:}{for small $\delta &lt; \delta_0$}  &amp;   \\&#10;\hline&#10;\end{tabular}&#10;\end{table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5"/>
  <p:tag name="PICTUREFILESIZE" val="19687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delta=M/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2"/>
  <p:tag name="PICTUREFILESIZE" val="319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1&#10;$$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95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q=p$ vs.~$q = N {\rm e}^{W_{-1}(-p/N)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7"/>
  <p:tag name="PICTUREFILESIZE" val="695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p=1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140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q=0.08571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"/>
  <p:tag name="PICTUREFILESIZE" val="34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^*: \|x\|_p = \left( \sum_i \abs{x_i}^p \right)^{1/p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670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N=10^4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6"/>
  <p:tag name="PICTUREFILESIZE" val="221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approx 1/13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"/>
  <p:tag name="PICTUREFILESIZE" val="247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approx 1/349.9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3"/>
  <p:tag name="PICTUREFILESIZE" val="36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Omega= \{i: x_i\ne 0 \}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9"/>
  <p:tag name="PICTUREFILESIZE" val="45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abs{\Omega}=K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"/>
  <p:tag name="PICTUREFILESIZE" val="233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3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"/>
  <p:tag name="PICTUREFILESIZE" val="117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\in \Sigma_2$&#10;&#10;}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4"/>
  <p:tag name="PICTUREFILESIZE" val="240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K=2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18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\in\Sigma_K$&#10;&#10;}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8"/>
  <p:tag name="PICTUREFILESIZE" val="25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|_{(i)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197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|_{(i)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197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ell_p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129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\abs{x}_{(i)} \le R i^{-1/p}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3"/>
  <p:tag name="PICTUREFILESIZE" val="48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\in\Sigma_K$&#10;&#10;}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8"/>
  <p:tag name="PICTUREFILESIZE" val="25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color{myblue}{\|x\|_{w\ell_p}\le R}$&#10;&#10;}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2"/>
  <p:tag name="PICTUREFILESIZE" val="688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R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"/>
  <p:tag name="PICTUREFILESIZE" val="10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R/2^{1/p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"/>
  <p:tag name="PICTUREFILESIZE" val="284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|x\|_p= R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1"/>
  <p:tag name="PICTUREFILESIZE" val="26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|_{(i)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"/>
  <p:tag name="PICTUREFILESIZE" val="197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{\|x-x_K\|_r \le \left(r/p-1\right)^{-1/r}RK^{1/r-1/p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6"/>
  <p:tag name="PICTUREFILESIZE" val="93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\in\Sigma_K$&#10;&#10;}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8"/>
  <p:tag name="PICTUREFILESIZE" val="259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color{myblue}{\|x\|_{w\ell_p}\le R}$&#10;&#10;}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82"/>
  <p:tag name="PICTUREFILESIZE" val="688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80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 (1-\delta_{2K}) \le \frac{\|\Phi x_1 - \Phi x_2&#10;\|^2_{2}}{\|x_1 - x_2\|^2_{2}}\le (1+\delta_{2K}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2"/>
  <p:tag name="PICTUREFILESIZE" val="12043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&#10;$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1"/>
  <p:tag name="PICTUREFILESIZE" val="96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M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7"/>
  <p:tag name="PICTUREFILESIZE" val="143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80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 (1-\delta_{2K}) \le \frac{\|\Phi x_1 - \Phi x_2&#10;\|^2_{2}}{\|x_1 - x_2\|^2_{2}}\le (1+\delta_{2K}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2"/>
  <p:tag name="PICTUREFILESIZE" val="12043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&#10;$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1"/>
  <p:tag name="PICTUREFILESIZE" val="968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M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7"/>
  <p:tag name="PICTUREFILESIZE" val="14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y=\Phi x'\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16"/>
  <p:tag name="PICTUREFILESIZE" val="489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Null space of $\Phi$: $\mathcal{N}(\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8"/>
  <p:tag name="PICTUREFILESIZE" val="675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|v_{\Omega}\|_1 &lt; \eta_K \| v_{\Omega^c}\|_1, \forall v \in \mathcal{N}(\Phi)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816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bestapprox_K(x)_q := \inf_{\|u\|_0 \leq K} \|x-u\|_q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7"/>
  <p:tag name="PICTUREFILESIZE" val="782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Delta_1(y) = \argmin_{x'} \|x'\|_1 \mbox{ subject to } y =&#10;\Phi x'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9"/>
  <p:tag name="PICTUREFILESIZE" val="1218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|x-\Delta(\sensing x)\|_2 \leq 2\frac{1+\eta_K}{1-\eta_K}\cdot \sigma_K(x)_1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0"/>
  <p:tag name="PICTUREFILESIZE" val="1165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Omega$: support of 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8"/>
  <p:tag name="PICTUREFILESIZE" val="434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[&#10;x&#10;\]&#10;&#10;}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256"/>
  <p:tag name="ORIGWIDTH" val="10"/>
  <p:tag name="PICTUREFILESIZE" val="16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 $&#10;&#10;}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mono"/>
  <p:tag name="ORIGWIDTH" val="17"/>
  <p:tag name="PICTUREFILESIZE" val="86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&#10;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7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=\boldmath{\Phi}x + n&#10;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5"/>
  <p:tag name="PICTUREFILESIZE" val="353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x\|_q^q~{\rm s.t.}~y={\boldmath\Phi}x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932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{q:q\le1}&#10;$$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1"/>
  <p:tag name="PICTUREFILESIZE" val="234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71"/>
  <p:tag name="PICTUREFILESIZE" val="2706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y-{\boldmath\Phi}x \|_2~{\rm s.t.}~\|x\|_q\le t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2"/>
  <p:tag name="PICTUREFILESIZE" val="1121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y-{\boldmath\Phi}x \|_2^2+\mu\|x\|_q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8"/>
  <p:tag name="PICTUREFILESIZE" val="1043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\ell_1\&amp;\ell_2$$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5"/>
  <p:tag name="PICTUREFILESIZE" val="327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0.8}= c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"/>
  <p:tag name="PICTUREFILESIZE" val="2843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4688</TotalTime>
  <Words>857</Words>
  <Application>Microsoft Macintosh PowerPoint</Application>
  <PresentationFormat>On-screen Show (4:3)</PresentationFormat>
  <Paragraphs>501</Paragraphs>
  <Slides>55</Slides>
  <Notes>49</Notes>
  <HiddenSlides>2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Blank Presentation</vt:lpstr>
      <vt:lpstr>4_Blank Presentation</vt:lpstr>
      <vt:lpstr>15_Blank Presentation</vt:lpstr>
      <vt:lpstr>3_Blank Presentation</vt:lpstr>
      <vt:lpstr>2_Blank Presentation</vt:lpstr>
      <vt:lpstr>Compressible priors  for high-dimensional statistics</vt:lpstr>
      <vt:lpstr>Dimensionality Reduction</vt:lpstr>
      <vt:lpstr>Dimensionality Reduction</vt:lpstr>
      <vt:lpstr>Approaches</vt:lpstr>
      <vt:lpstr>Deterministic View</vt:lpstr>
      <vt:lpstr>PowerPoint Presentation</vt:lpstr>
      <vt:lpstr>Deterministic Priors</vt:lpstr>
      <vt:lpstr>PowerPoint Presentation</vt:lpstr>
      <vt:lpstr>Deterministic Priors</vt:lpstr>
      <vt:lpstr>Deterministic Priors</vt:lpstr>
      <vt:lpstr>Restricted Isometry Property (RIP)</vt:lpstr>
      <vt:lpstr>Restricted Isometry Property (RIP)</vt:lpstr>
      <vt:lpstr>Robust Null Space Property (RNSP)</vt:lpstr>
      <vt:lpstr>Recovery Algorithms</vt:lpstr>
      <vt:lpstr>Performance of Recovery (q=1)</vt:lpstr>
      <vt:lpstr> The Probabilistic View</vt:lpstr>
      <vt:lpstr>Probabilistic View</vt:lpstr>
      <vt:lpstr>Probabilistic View</vt:lpstr>
      <vt:lpstr>Probabilistic View</vt:lpstr>
      <vt:lpstr>Probabilistic View</vt:lpstr>
      <vt:lpstr>Approaches</vt:lpstr>
      <vt:lpstr>Compressible Priors*</vt:lpstr>
      <vt:lpstr>Compressible Priors</vt:lpstr>
      <vt:lpstr>Compressible Priors</vt:lpstr>
      <vt:lpstr>Compressible Priors</vt:lpstr>
      <vt:lpstr>Key Proposition</vt:lpstr>
      <vt:lpstr>Example 1</vt:lpstr>
      <vt:lpstr>Example 1</vt:lpstr>
      <vt:lpstr>Sparse Modeling vs. Sparsity Promotion</vt:lpstr>
      <vt:lpstr>Example 2</vt:lpstr>
      <vt:lpstr>Approximation Heuristic for Compressible Priors via Order Statistics</vt:lpstr>
      <vt:lpstr>Approximation Heuristic for Compressible Priors via Order Statistics</vt:lpstr>
      <vt:lpstr>Approximation Heuristic for Compressible Priors via Order Statistics</vt:lpstr>
      <vt:lpstr>Compressible Priors w/ Examples</vt:lpstr>
      <vt:lpstr>Compressible Priors w/ Examples</vt:lpstr>
      <vt:lpstr>Dimensional (in)Dependence</vt:lpstr>
      <vt:lpstr>Dimensional (in)Dependence</vt:lpstr>
      <vt:lpstr>Why should we care?</vt:lpstr>
      <vt:lpstr>Why should we care?</vt:lpstr>
      <vt:lpstr>Berkeley Natural Images Database</vt:lpstr>
      <vt:lpstr>Berkeley Natural Images Database</vt:lpstr>
      <vt:lpstr>Berkeley Natural Images Database</vt:lpstr>
      <vt:lpstr>Why should we care?</vt:lpstr>
      <vt:lpstr>Incompressibility of Natural Images </vt:lpstr>
      <vt:lpstr>Incompressibility of Natural Images </vt:lpstr>
      <vt:lpstr>Instance Optimality in Probability  to the Rescue</vt:lpstr>
      <vt:lpstr>Incompressibility of Natural Images </vt:lpstr>
      <vt:lpstr>Incompressibility of Natural Images </vt:lpstr>
      <vt:lpstr>Incompressibility of Natural Images </vt:lpstr>
      <vt:lpstr>Other Bayesian Interpretations</vt:lpstr>
      <vt:lpstr>Summary of Results</vt:lpstr>
      <vt:lpstr>Conclusions</vt:lpstr>
      <vt:lpstr>PowerPoint Presentation</vt:lpstr>
      <vt:lpstr>PowerPoint Presentation</vt:lpstr>
      <vt:lpstr>Pathology of Dimensional Dependence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Compressible Priors</dc:title>
  <dc:creator>Cevher</dc:creator>
  <cp:lastModifiedBy>Volkan Cevher</cp:lastModifiedBy>
  <cp:revision>95</cp:revision>
  <dcterms:created xsi:type="dcterms:W3CDTF">2010-11-22T20:07:39Z</dcterms:created>
  <dcterms:modified xsi:type="dcterms:W3CDTF">2014-06-10T18:14:08Z</dcterms:modified>
</cp:coreProperties>
</file>