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Default Extension="fntdata" ContentType="application/x-fontdata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2"/>
  </p:notesMasterIdLst>
  <p:sldIdLst>
    <p:sldId id="256" r:id="rId5"/>
    <p:sldId id="344" r:id="rId6"/>
    <p:sldId id="346" r:id="rId7"/>
    <p:sldId id="345" r:id="rId8"/>
    <p:sldId id="343" r:id="rId9"/>
    <p:sldId id="338" r:id="rId10"/>
    <p:sldId id="267" r:id="rId11"/>
    <p:sldId id="269" r:id="rId12"/>
    <p:sldId id="300" r:id="rId13"/>
    <p:sldId id="283" r:id="rId14"/>
    <p:sldId id="328" r:id="rId15"/>
    <p:sldId id="329" r:id="rId16"/>
    <p:sldId id="330" r:id="rId17"/>
    <p:sldId id="303" r:id="rId18"/>
    <p:sldId id="288" r:id="rId19"/>
    <p:sldId id="323" r:id="rId20"/>
    <p:sldId id="324" r:id="rId21"/>
    <p:sldId id="339" r:id="rId22"/>
    <p:sldId id="340" r:id="rId23"/>
    <p:sldId id="341" r:id="rId24"/>
    <p:sldId id="309" r:id="rId25"/>
    <p:sldId id="310" r:id="rId26"/>
    <p:sldId id="319" r:id="rId27"/>
    <p:sldId id="325" r:id="rId28"/>
    <p:sldId id="335" r:id="rId29"/>
    <p:sldId id="312" r:id="rId30"/>
    <p:sldId id="322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Verdana" pitchFamily="34" charset="0"/>
      <p:regular r:id="rId37"/>
      <p:bold r:id="rId38"/>
      <p:italic r:id="rId39"/>
      <p:boldItalic r:id="rId40"/>
    </p:embeddedFont>
    <p:embeddedFont>
      <p:font typeface="ＭＳ Ｐゴシック" pitchFamily="34" charset="-128"/>
      <p:regular r:id="rId41"/>
    </p:embeddedFont>
    <p:embeddedFont>
      <p:font typeface="cmmi12" pitchFamily="34" charset="0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3" autoAdjust="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9D7F-5F7C-4C81-B204-A9B3AEA5423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8A5B-5C1D-4369-AD2B-FD76ED8C9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F7-6E16-4B42-99ED-55AC6390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FB4-7B2F-4BBD-98E8-1B40ACBB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94B4-0E8E-47F5-94D6-E224D9D9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7D6-07D3-476C-9466-4684AB4D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73B-CF34-4F2D-B615-EA50002A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A83-9AAB-45AB-AF5E-2C8E93F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8591-B656-4CBF-B615-E04FE2F8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C18-58F1-4196-BC5F-04D554EF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641-4F61-4190-A4D7-DAC512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A3F8-5CD5-440E-87D2-BEEBE342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81-1CEE-4BC8-B0D8-0121F036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281C-7777-4525-A599-7138F9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318F-B594-4FE5-8A98-F3BD2F7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B1A4-F4E4-452E-A703-36B4C6F0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53F3-E56E-42B5-8A57-23245EFE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BF90-183F-45DA-9E0C-B995DF9C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E0A3-6AEE-42D3-9A38-1E3E74D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7104-B5FE-4598-ADEE-1E5726FA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B38B-5135-4B47-8D05-4BE9B71A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1DB0-239F-4003-A95E-ECD49AC8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D1C1-4977-4EEC-8035-ED1A83F7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81BD-67DA-473E-B3E7-B283FE5F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1729-17FA-401D-A7C1-0EBBB224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ED1E-6500-433E-99A9-5E217416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6843-A6AC-4469-95D0-6B037FE8ADA9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96AB-46F8-41BC-A6BA-A303EE838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98DFA-9756-442C-A812-77DCA4CF1D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343E5-E966-462E-82A1-D232D85628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en/3/35/Idiap_logo.pn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62.xml"/><Relationship Id="rId7" Type="http://schemas.openxmlformats.org/officeDocument/2006/relationships/image" Target="../media/image5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74.xml"/><Relationship Id="rId21" Type="http://schemas.openxmlformats.org/officeDocument/2006/relationships/image" Target="../media/image65.png"/><Relationship Id="rId7" Type="http://schemas.openxmlformats.org/officeDocument/2006/relationships/tags" Target="../tags/tag78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61.png"/><Relationship Id="rId2" Type="http://schemas.openxmlformats.org/officeDocument/2006/relationships/tags" Target="../tags/tag7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36.xml"/><Relationship Id="rId5" Type="http://schemas.openxmlformats.org/officeDocument/2006/relationships/tags" Target="../tags/tag76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tags" Target="../tags/tag81.xml"/><Relationship Id="rId19" Type="http://schemas.openxmlformats.org/officeDocument/2006/relationships/image" Target="../media/image63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8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60.png"/><Relationship Id="rId17" Type="http://schemas.openxmlformats.org/officeDocument/2006/relationships/image" Target="../media/image56.png"/><Relationship Id="rId2" Type="http://schemas.openxmlformats.org/officeDocument/2006/relationships/tags" Target="../tags/tag83.xml"/><Relationship Id="rId16" Type="http://schemas.openxmlformats.org/officeDocument/2006/relationships/image" Target="../media/image70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66.png"/><Relationship Id="rId5" Type="http://schemas.openxmlformats.org/officeDocument/2006/relationships/tags" Target="../tags/tag86.xml"/><Relationship Id="rId15" Type="http://schemas.openxmlformats.org/officeDocument/2006/relationships/image" Target="../media/image69.png"/><Relationship Id="rId10" Type="http://schemas.openxmlformats.org/officeDocument/2006/relationships/image" Target="../media/image62.png"/><Relationship Id="rId4" Type="http://schemas.openxmlformats.org/officeDocument/2006/relationships/tags" Target="../tags/tag85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7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62.png"/><Relationship Id="rId17" Type="http://schemas.openxmlformats.org/officeDocument/2006/relationships/image" Target="../media/image61.png"/><Relationship Id="rId2" Type="http://schemas.openxmlformats.org/officeDocument/2006/relationships/tags" Target="../tags/tag90.xml"/><Relationship Id="rId16" Type="http://schemas.openxmlformats.org/officeDocument/2006/relationships/image" Target="../media/image5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60.png"/><Relationship Id="rId5" Type="http://schemas.openxmlformats.org/officeDocument/2006/relationships/tags" Target="../tags/tag93.xml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tags" Target="../tags/tag92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66.png"/><Relationship Id="rId18" Type="http://schemas.openxmlformats.org/officeDocument/2006/relationships/image" Target="../media/image69.png"/><Relationship Id="rId3" Type="http://schemas.openxmlformats.org/officeDocument/2006/relationships/tags" Target="../tags/tag98.xml"/><Relationship Id="rId21" Type="http://schemas.openxmlformats.org/officeDocument/2006/relationships/image" Target="../media/image56.png"/><Relationship Id="rId7" Type="http://schemas.openxmlformats.org/officeDocument/2006/relationships/tags" Target="../tags/tag102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67.png"/><Relationship Id="rId2" Type="http://schemas.openxmlformats.org/officeDocument/2006/relationships/tags" Target="../tags/tag97.xml"/><Relationship Id="rId16" Type="http://schemas.openxmlformats.org/officeDocument/2006/relationships/image" Target="../media/image62.png"/><Relationship Id="rId20" Type="http://schemas.openxmlformats.org/officeDocument/2006/relationships/image" Target="../media/image71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36.xml"/><Relationship Id="rId5" Type="http://schemas.openxmlformats.org/officeDocument/2006/relationships/tags" Target="../tags/tag100.xml"/><Relationship Id="rId15" Type="http://schemas.openxmlformats.org/officeDocument/2006/relationships/image" Target="../media/image68.png"/><Relationship Id="rId23" Type="http://schemas.openxmlformats.org/officeDocument/2006/relationships/image" Target="../media/image51.png"/><Relationship Id="rId10" Type="http://schemas.openxmlformats.org/officeDocument/2006/relationships/tags" Target="../tags/tag105.xml"/><Relationship Id="rId19" Type="http://schemas.openxmlformats.org/officeDocument/2006/relationships/image" Target="../media/image70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60.png"/><Relationship Id="rId22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5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10.xml"/><Relationship Id="rId7" Type="http://schemas.openxmlformats.org/officeDocument/2006/relationships/image" Target="../media/image7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7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ions.epfl.ch/ALPS" TargetMode="Externa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11.xml"/><Relationship Id="rId21" Type="http://schemas.openxmlformats.org/officeDocument/2006/relationships/image" Target="../media/image16.png"/><Relationship Id="rId7" Type="http://schemas.openxmlformats.org/officeDocument/2006/relationships/tags" Target="../tags/tag1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2.png"/><Relationship Id="rId2" Type="http://schemas.openxmlformats.org/officeDocument/2006/relationships/tags" Target="../tags/tag10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15" Type="http://schemas.openxmlformats.org/officeDocument/2006/relationships/image" Target="../media/image10.png"/><Relationship Id="rId10" Type="http://schemas.openxmlformats.org/officeDocument/2006/relationships/tags" Target="../tags/tag18.xml"/><Relationship Id="rId19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0.xml"/><Relationship Id="rId16" Type="http://schemas.openxmlformats.org/officeDocument/2006/relationships/image" Target="../media/image1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5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2.jpeg"/><Relationship Id="rId5" Type="http://schemas.openxmlformats.org/officeDocument/2006/relationships/tags" Target="../tags/tag3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31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3.png"/><Relationship Id="rId18" Type="http://schemas.openxmlformats.org/officeDocument/2006/relationships/image" Target="../media/image3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3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7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33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8.png"/><Relationship Id="rId26" Type="http://schemas.openxmlformats.org/officeDocument/2006/relationships/image" Target="../media/image45.png"/><Relationship Id="rId3" Type="http://schemas.openxmlformats.org/officeDocument/2006/relationships/tags" Target="../tags/tag44.xml"/><Relationship Id="rId21" Type="http://schemas.openxmlformats.org/officeDocument/2006/relationships/image" Target="../media/image17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43.png"/><Relationship Id="rId5" Type="http://schemas.openxmlformats.org/officeDocument/2006/relationships/tags" Target="../tags/tag46.xml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tags" Target="../tags/tag51.xml"/><Relationship Id="rId19" Type="http://schemas.openxmlformats.org/officeDocument/2006/relationships/image" Target="../media/image39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49.emf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3.png"/><Relationship Id="rId5" Type="http://schemas.openxmlformats.org/officeDocument/2006/relationships/tags" Target="../tags/tag58.xml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tags" Target="../tags/tag57.xml"/><Relationship Id="rId9" Type="http://schemas.openxmlformats.org/officeDocument/2006/relationships/image" Target="../media/image46.emf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enery-swiss-alps-matterhorn-lake-grind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175"/>
            <a:ext cx="83820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An ALPS’ view of Sparse Recovery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5" cstate="print"/>
          <a:srcRect b="40540"/>
          <a:stretch>
            <a:fillRect/>
          </a:stretch>
        </p:blipFill>
        <p:spPr bwMode="auto">
          <a:xfrm>
            <a:off x="7772400" y="6399276"/>
            <a:ext cx="1338916" cy="384048"/>
          </a:xfrm>
          <a:prstGeom prst="rect">
            <a:avLst/>
          </a:prstGeom>
          <a:noFill/>
        </p:spPr>
      </p:pic>
      <p:pic>
        <p:nvPicPr>
          <p:cNvPr id="6" name="Picture 2" descr="File:Idiap 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1782" y="6399276"/>
            <a:ext cx="1433320" cy="384048"/>
          </a:xfrm>
          <a:prstGeom prst="rect">
            <a:avLst/>
          </a:prstGeom>
          <a:noFill/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19800" y="1371600"/>
            <a:ext cx="3124200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Cevher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volkan.cevher@epfl.ch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Inference Systems -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LIONS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1800" kern="0" dirty="0" smtClean="0">
                <a:solidFill>
                  <a:srgbClr val="FFFF00"/>
                </a:solidFill>
              </a:rPr>
              <a:t>http://lions.epfl.ch</a:t>
            </a: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2226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6655" y="6399276"/>
            <a:ext cx="750639" cy="384048"/>
          </a:xfrm>
          <a:prstGeom prst="rect">
            <a:avLst/>
          </a:prstGeom>
          <a:noFill/>
        </p:spPr>
      </p:pic>
      <p:pic>
        <p:nvPicPr>
          <p:cNvPr id="52228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6399276"/>
            <a:ext cx="636957" cy="384048"/>
          </a:xfrm>
          <a:prstGeom prst="rect">
            <a:avLst/>
          </a:prstGeom>
          <a:noFill/>
        </p:spPr>
      </p:pic>
      <p:pic>
        <p:nvPicPr>
          <p:cNvPr id="9" name="Picture 15" descr="dsp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4592" y="6399276"/>
            <a:ext cx="59989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152400"/>
            <a:ext cx="8215313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Greedy 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Properties (sparse signals;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IHT, SP,…)</a:t>
            </a:r>
          </a:p>
          <a:p>
            <a:endParaRPr lang="en-US" sz="200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ea typeface="ＭＳ Ｐゴシック" pitchFamily="34" charset="-128"/>
              </a:rPr>
              <a:t>Complexity</a:t>
            </a:r>
            <a:r>
              <a:rPr lang="en-US" dirty="0" smtClean="0">
                <a:ea typeface="ＭＳ Ｐゴシック" pitchFamily="34" charset="-128"/>
              </a:rPr>
              <a:t> 	polynomial time 	</a:t>
            </a:r>
          </a:p>
          <a:p>
            <a:pPr lvl="1">
              <a:buNone/>
            </a:pPr>
            <a:endParaRPr lang="en-US" sz="4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1800" dirty="0" smtClean="0">
                <a:ea typeface="ＭＳ Ｐゴシック" pitchFamily="34" charset="-128"/>
              </a:rPr>
              <a:t> 	first-order like:	only need forward and </a:t>
            </a:r>
            <a:r>
              <a:rPr lang="en-US" sz="1800" dirty="0" err="1" smtClean="0">
                <a:ea typeface="ＭＳ Ｐゴシック" pitchFamily="34" charset="-128"/>
              </a:rPr>
              <a:t>adjoint</a:t>
            </a:r>
            <a:r>
              <a:rPr lang="en-US" sz="1800" dirty="0" smtClean="0">
                <a:ea typeface="ＭＳ Ｐゴシック" pitchFamily="34" charset="-128"/>
              </a:rPr>
              <a:t> operators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			fast</a:t>
            </a:r>
            <a:br>
              <a:rPr lang="en-US" sz="1800" dirty="0" smtClean="0">
                <a:ea typeface="ＭＳ Ｐゴシック" pitchFamily="34" charset="-128"/>
              </a:rPr>
            </a:br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Theoretical guarantees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1500" dirty="0" smtClean="0">
                <a:ea typeface="ＭＳ Ｐゴシック" pitchFamily="34" charset="-128"/>
              </a:rPr>
              <a:t>(typically perform worse than linear program)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Number of measurements					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	  </a:t>
            </a:r>
            <a:r>
              <a:rPr lang="en-US" dirty="0" smtClean="0">
                <a:ea typeface="ＭＳ Ｐゴシック" pitchFamily="34" charset="-128"/>
              </a:rPr>
              <a:t>(after tuning)</a:t>
            </a: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         c.f. Figure.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				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endParaRPr lang="en-US" sz="7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1706" y="3276600"/>
            <a:ext cx="5226094" cy="1592263"/>
            <a:chOff x="1524000" y="4660900"/>
            <a:chExt cx="6064294" cy="1820863"/>
          </a:xfrm>
        </p:grpSpPr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01755" y="4660900"/>
              <a:ext cx="5886539" cy="8086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>
              <a:off x="1622425" y="5521325"/>
              <a:ext cx="14033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1524000" y="5557838"/>
              <a:ext cx="15859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cs typeface="Arial" pitchFamily="34" charset="0"/>
                </a:rPr>
                <a:t>CS recovery</a:t>
              </a:r>
              <a:br>
                <a:rPr lang="en-US" dirty="0">
                  <a:solidFill>
                    <a:srgbClr val="0000FF"/>
                  </a:solidFill>
                  <a:cs typeface="Arial" pitchFamily="34" charset="0"/>
                </a:rPr>
              </a:br>
              <a:r>
                <a:rPr lang="en-US" dirty="0">
                  <a:solidFill>
                    <a:srgbClr val="0000FF"/>
                  </a:solidFill>
                  <a:cs typeface="Arial" pitchFamily="34" charset="0"/>
                </a:rPr>
                <a:t>error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>
              <a:off x="4183062" y="5551488"/>
              <a:ext cx="15113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089" name="Text Box 11"/>
            <p:cNvSpPr txBox="1">
              <a:spLocks noChangeArrowheads="1"/>
            </p:cNvSpPr>
            <p:nvPr/>
          </p:nvSpPr>
          <p:spPr bwMode="auto">
            <a:xfrm>
              <a:off x="4114800" y="5594350"/>
              <a:ext cx="17462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cs typeface="Arial" pitchFamily="34" charset="0"/>
                </a:rPr>
                <a:t>signal K-term</a:t>
              </a:r>
              <a:br>
                <a:rPr lang="en-US" dirty="0">
                  <a:solidFill>
                    <a:srgbClr val="FF0000"/>
                  </a:solidFill>
                  <a:cs typeface="Arial" pitchFamily="34" charset="0"/>
                </a:rPr>
              </a:br>
              <a:r>
                <a:rPr lang="en-US" dirty="0">
                  <a:solidFill>
                    <a:srgbClr val="FF0000"/>
                  </a:solidFill>
                  <a:cs typeface="Arial" pitchFamily="34" charset="0"/>
                </a:rPr>
                <a:t>approx error</a:t>
              </a:r>
            </a:p>
          </p:txBody>
        </p:sp>
        <p:sp>
          <p:nvSpPr>
            <p:cNvPr id="29706" name="Line 12"/>
            <p:cNvSpPr>
              <a:spLocks noChangeShapeType="1"/>
            </p:cNvSpPr>
            <p:nvPr/>
          </p:nvSpPr>
          <p:spPr bwMode="auto">
            <a:xfrm>
              <a:off x="6669088" y="5538788"/>
              <a:ext cx="6858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7" name="Text Box 13"/>
            <p:cNvSpPr txBox="1">
              <a:spLocks noChangeArrowheads="1"/>
            </p:cNvSpPr>
            <p:nvPr/>
          </p:nvSpPr>
          <p:spPr bwMode="auto">
            <a:xfrm>
              <a:off x="6634163" y="5581650"/>
              <a:ext cx="7858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6600"/>
                  </a:solidFill>
                  <a:cs typeface="Arial" pitchFamily="34" charset="0"/>
                </a:rPr>
                <a:t>noise</a:t>
              </a:r>
            </a:p>
          </p:txBody>
        </p:sp>
      </p:grp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867400" y="1586995"/>
            <a:ext cx="3129962" cy="394205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24"/>
          <p:cNvGrpSpPr/>
          <p:nvPr/>
        </p:nvGrpSpPr>
        <p:grpSpPr>
          <a:xfrm>
            <a:off x="5419725" y="2971800"/>
            <a:ext cx="3114675" cy="361950"/>
            <a:chOff x="1295400" y="5638800"/>
            <a:chExt cx="3114675" cy="361950"/>
          </a:xfrm>
        </p:grpSpPr>
        <p:pic>
          <p:nvPicPr>
            <p:cNvPr id="26" name="Picture 3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912" y="5638800"/>
              <a:ext cx="307816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14"/>
            <p:cNvCxnSpPr>
              <a:cxnSpLocks noChangeShapeType="1"/>
            </p:cNvCxnSpPr>
            <p:nvPr/>
          </p:nvCxnSpPr>
          <p:spPr bwMode="auto">
            <a:xfrm>
              <a:off x="1295400" y="5999163"/>
              <a:ext cx="3103562" cy="158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4280" y="3429000"/>
            <a:ext cx="3521120" cy="27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066800" y="6443246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ea typeface="ＭＳ Ｐゴシック" pitchFamily="34" charset="-128"/>
              </a:rPr>
              <a:t>[</a:t>
            </a:r>
            <a:r>
              <a:rPr lang="en-US" sz="1600" dirty="0" err="1" smtClean="0">
                <a:latin typeface="+mj-lt"/>
                <a:ea typeface="ＭＳ Ｐゴシック" pitchFamily="34" charset="-128"/>
              </a:rPr>
              <a:t>Maleki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 and </a:t>
            </a:r>
            <a:r>
              <a:rPr lang="en-US" sz="1600" dirty="0" err="1" smtClean="0">
                <a:latin typeface="+mj-lt"/>
                <a:ea typeface="ＭＳ Ｐゴシック" pitchFamily="34" charset="-128"/>
              </a:rPr>
              <a:t>Donoho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]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1000" y="6443246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LP &gt; LARS &gt; TST (SP&gt;</a:t>
            </a:r>
            <a:r>
              <a:rPr lang="en-US" sz="1600" dirty="0" err="1" smtClean="0"/>
              <a:t>CoSaMP</a:t>
            </a:r>
            <a:r>
              <a:rPr lang="en-US" sz="1600" dirty="0" smtClean="0"/>
              <a:t>)&gt; IHT &gt; 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The Need for First-order &amp; Greedy 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308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Complexity		</a:t>
            </a:r>
            <a:r>
              <a:rPr lang="en-US" dirty="0" smtClean="0">
                <a:ea typeface="ＭＳ Ｐゴシック" pitchFamily="34" charset="-128"/>
              </a:rPr>
              <a:t>&lt;&gt;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low complexity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images </a:t>
            </a:r>
            <a:r>
              <a:rPr lang="en-US" i="1" dirty="0" smtClean="0">
                <a:ea typeface="ＭＳ Ｐゴシック" pitchFamily="34" charset="-128"/>
              </a:rPr>
              <a:t>with millions of pixels </a:t>
            </a: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(MRI, </a:t>
            </a:r>
            <a:r>
              <a:rPr lang="en-US" dirty="0" err="1" smtClean="0">
                <a:ea typeface="ＭＳ Ｐゴシック" pitchFamily="34" charset="-128"/>
              </a:rPr>
              <a:t>interferometry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hyperspectral</a:t>
            </a:r>
            <a:r>
              <a:rPr lang="en-US" dirty="0" smtClean="0">
                <a:ea typeface="ＭＳ Ｐゴシック" pitchFamily="34" charset="-128"/>
              </a:rPr>
              <a:t>, etc.) 	</a:t>
            </a:r>
          </a:p>
          <a:p>
            <a:pPr lvl="1">
              <a:buNone/>
            </a:pPr>
            <a:endParaRPr lang="en-US" sz="600" i="1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communication signals hidden in high bandwidths</a:t>
            </a:r>
          </a:p>
          <a:p>
            <a:pPr lvl="1"/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Performance:	</a:t>
            </a:r>
            <a:r>
              <a:rPr lang="en-US" b="1" dirty="0" smtClean="0">
                <a:ea typeface="ＭＳ Ｐゴシック" pitchFamily="34" charset="-128"/>
              </a:rPr>
              <a:t>		</a:t>
            </a:r>
            <a:r>
              <a:rPr lang="en-US" dirty="0" smtClean="0">
                <a:ea typeface="ＭＳ Ｐゴシック" pitchFamily="34" charset="-128"/>
              </a:rPr>
              <a:t>(simple sparse)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best performance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First-order, greedy	&lt;&gt;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performance/complexity </a:t>
            </a:r>
            <a:b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					            trade-off</a:t>
            </a: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			</a:t>
            </a:r>
            <a:endParaRPr lang="en-US" sz="105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62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The Need for First-order &amp; Greedy 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308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Complexity		</a:t>
            </a:r>
            <a:r>
              <a:rPr lang="en-US" dirty="0" smtClean="0">
                <a:ea typeface="ＭＳ Ｐゴシック" pitchFamily="34" charset="-128"/>
              </a:rPr>
              <a:t>&lt;&gt;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low complexity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	</a:t>
            </a:r>
          </a:p>
          <a:p>
            <a:endParaRPr lang="en-US" sz="8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Performance:	</a:t>
            </a:r>
            <a:r>
              <a:rPr lang="en-US" b="1" dirty="0" smtClean="0">
                <a:ea typeface="ＭＳ Ｐゴシック" pitchFamily="34" charset="-128"/>
              </a:rPr>
              <a:t>		</a:t>
            </a:r>
            <a:r>
              <a:rPr lang="en-US" dirty="0" smtClean="0">
                <a:ea typeface="ＭＳ Ｐゴシック" pitchFamily="34" charset="-128"/>
              </a:rPr>
              <a:t>(simple sparse)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best performance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First-order, greedy	&lt;&gt;	performance tradeoff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Flexibility:</a:t>
            </a:r>
            <a:r>
              <a:rPr lang="en-US" b="1" dirty="0" smtClean="0">
                <a:ea typeface="ＭＳ Ｐゴシック" pitchFamily="34" charset="-128"/>
              </a:rPr>
              <a:t>			</a:t>
            </a:r>
            <a:r>
              <a:rPr lang="en-US" dirty="0" smtClean="0">
                <a:ea typeface="ＭＳ Ｐゴシック" pitchFamily="34" charset="-128"/>
              </a:rPr>
              <a:t>(union-of-subspaces)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</a:t>
            </a:r>
            <a:r>
              <a:rPr lang="en-US" b="1" dirty="0" smtClean="0">
                <a:ea typeface="ＭＳ Ｐゴシック" pitchFamily="34" charset="-128"/>
              </a:rPr>
              <a:t>restricted 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	block-sparse, all positive,…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Greedy			&lt;&gt;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union-of-subspace models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	with tractable approximation 					algorithms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</a:t>
            </a: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				</a:t>
            </a:r>
            <a:endParaRPr lang="en-US" sz="105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The Need for First-order &amp; Greedy 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308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Complexity		</a:t>
            </a:r>
            <a:r>
              <a:rPr lang="en-US" dirty="0" smtClean="0">
                <a:ea typeface="ＭＳ Ｐゴシック" pitchFamily="34" charset="-128"/>
              </a:rPr>
              <a:t>&lt;&gt;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low complexity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	</a:t>
            </a:r>
          </a:p>
          <a:p>
            <a:endParaRPr lang="en-US" sz="8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Performance:	</a:t>
            </a:r>
            <a:r>
              <a:rPr lang="en-US" b="1" dirty="0" smtClean="0">
                <a:ea typeface="ＭＳ Ｐゴシック" pitchFamily="34" charset="-128"/>
              </a:rPr>
              <a:t>		</a:t>
            </a:r>
            <a:r>
              <a:rPr lang="en-US" dirty="0" smtClean="0">
                <a:ea typeface="ＭＳ Ｐゴシック" pitchFamily="34" charset="-128"/>
              </a:rPr>
              <a:t>(simple sparse)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best performance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First-order, greedy	&lt;&gt;	performance tradeoff 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Flexibility:</a:t>
            </a:r>
            <a:r>
              <a:rPr lang="en-US" b="1" dirty="0" smtClean="0">
                <a:ea typeface="ＭＳ Ｐゴシック" pitchFamily="34" charset="-128"/>
              </a:rPr>
              <a:t>			</a:t>
            </a:r>
            <a:r>
              <a:rPr lang="en-US" dirty="0" smtClean="0">
                <a:ea typeface="ＭＳ Ｐゴシック" pitchFamily="34" charset="-128"/>
              </a:rPr>
              <a:t>(union-of-subspaces)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restricted models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	block-sparse, all positive,…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Greedy			&lt;&gt;	union-of-subspace models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	with tractable approximation 					algorithms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&lt;&gt;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faster, more robust recovery from fewer samples</a:t>
            </a:r>
            <a:endParaRPr lang="en-US" sz="105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				</a:t>
            </a:r>
            <a:endParaRPr lang="en-US" sz="105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The Need for First-order &amp; Greedy Approaches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308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Complexity		</a:t>
            </a:r>
            <a:r>
              <a:rPr lang="en-US" dirty="0" smtClean="0">
                <a:ea typeface="ＭＳ Ｐゴシック" pitchFamily="34" charset="-128"/>
              </a:rPr>
              <a:t>&lt;&gt;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low complexity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		</a:t>
            </a:r>
          </a:p>
          <a:p>
            <a:endParaRPr lang="en-US" sz="8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Performance:	</a:t>
            </a:r>
            <a:r>
              <a:rPr lang="en-US" b="1" dirty="0" smtClean="0">
                <a:ea typeface="ＭＳ Ｐゴシック" pitchFamily="34" charset="-128"/>
              </a:rPr>
              <a:t>		</a:t>
            </a:r>
            <a:r>
              <a:rPr lang="en-US" dirty="0" smtClean="0">
                <a:ea typeface="ＭＳ Ｐゴシック" pitchFamily="34" charset="-128"/>
              </a:rPr>
              <a:t>(simple sparse)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best performance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First-order, greedy	&lt;&gt;	performance tradeoff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Flexibility:</a:t>
            </a:r>
            <a:r>
              <a:rPr lang="en-US" b="1" dirty="0" smtClean="0">
                <a:ea typeface="ＭＳ Ｐゴシック" pitchFamily="34" charset="-128"/>
              </a:rPr>
              <a:t>			</a:t>
            </a:r>
            <a:r>
              <a:rPr lang="en-US" dirty="0" smtClean="0">
                <a:ea typeface="ＭＳ Ｐゴシック" pitchFamily="34" charset="-128"/>
              </a:rPr>
              <a:t>(union-of-subspaces)</a:t>
            </a:r>
            <a:endParaRPr lang="en-US" b="1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    -minimization	&lt;&gt;	restricted models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Greedy			&lt;&gt;	union-of-subspace models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      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(model-based iterative recovery)</a:t>
            </a: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>
              <a:buNone/>
            </a:pPr>
            <a:endParaRPr lang="en-US" sz="22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2200" b="1" dirty="0" smtClean="0">
                <a:solidFill>
                  <a:srgbClr val="000000"/>
                </a:solidFill>
                <a:ea typeface="ＭＳ Ｐゴシック" pitchFamily="34" charset="-128"/>
              </a:rPr>
              <a:t>Can we have all three in a first-order algorithm?</a:t>
            </a:r>
            <a:endParaRPr lang="en-US" sz="22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				</a:t>
            </a:r>
            <a:endParaRPr lang="en-US" sz="105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lps from Mt.Higginbot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1035169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763000" cy="5181600"/>
          </a:xfrm>
        </p:spPr>
        <p:txBody>
          <a:bodyPr/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ENTER Algebraic Pursuits—</a:t>
            </a:r>
            <a:r>
              <a:rPr lang="en-US" sz="3200" b="1" dirty="0" smtClean="0">
                <a:solidFill>
                  <a:srgbClr val="FFFF00"/>
                </a:solidFill>
              </a:rPr>
              <a:t>ALPS</a:t>
            </a:r>
            <a:r>
              <a:rPr lang="en-US" sz="3200" b="1" dirty="0" smtClean="0"/>
              <a:t>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Algebraic pursuits (ALPS)	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err="1" smtClean="0"/>
              <a:t>Lipschitz</a:t>
            </a:r>
            <a:r>
              <a:rPr lang="en-US" dirty="0" smtClean="0"/>
              <a:t> iterative hard </a:t>
            </a:r>
            <a:r>
              <a:rPr lang="en-US" dirty="0" err="1" smtClean="0"/>
              <a:t>tresholding</a:t>
            </a:r>
            <a:r>
              <a:rPr lang="en-US" dirty="0" smtClean="0"/>
              <a:t>		&lt;&gt;	LIHT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Fast </a:t>
            </a:r>
            <a:r>
              <a:rPr lang="en-US" dirty="0" err="1" smtClean="0"/>
              <a:t>Lipschitz</a:t>
            </a:r>
            <a:r>
              <a:rPr lang="en-US" dirty="0" smtClean="0"/>
              <a:t> iterative hard </a:t>
            </a:r>
            <a:r>
              <a:rPr lang="en-US" dirty="0" err="1" smtClean="0"/>
              <a:t>tresholding</a:t>
            </a:r>
            <a:r>
              <a:rPr lang="en-US" dirty="0" smtClean="0"/>
              <a:t>	&lt;&gt;	FLIHT</a:t>
            </a:r>
          </a:p>
          <a:p>
            <a:pPr lvl="1">
              <a:buNone/>
            </a:pPr>
            <a:endParaRPr lang="en-US" dirty="0" smtClean="0"/>
          </a:p>
          <a:p>
            <a:endParaRPr lang="en-US" sz="3600" dirty="0" smtClean="0"/>
          </a:p>
          <a:p>
            <a:pPr>
              <a:buNone/>
            </a:pPr>
            <a:r>
              <a:rPr lang="en-US" dirty="0" smtClean="0"/>
              <a:t>Objective: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canonical </a:t>
            </a:r>
            <a:r>
              <a:rPr lang="en-US" dirty="0" err="1" smtClean="0"/>
              <a:t>sparsity</a:t>
            </a:r>
            <a:r>
              <a:rPr lang="en-US" dirty="0" smtClean="0"/>
              <a:t> for simplicity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r="36709" b="-4167"/>
          <a:stretch>
            <a:fillRect/>
          </a:stretch>
        </p:blipFill>
        <p:spPr bwMode="auto">
          <a:xfrm>
            <a:off x="457193" y="5257800"/>
            <a:ext cx="4572007" cy="381001"/>
          </a:xfrm>
          <a:prstGeom prst="rect">
            <a:avLst/>
          </a:prstGeom>
          <a:noFill/>
          <a:ln/>
          <a:effectLst/>
        </p:spPr>
      </p:pic>
      <p:sp>
        <p:nvSpPr>
          <p:cNvPr id="10" name="Rectangle 9"/>
          <p:cNvSpPr/>
          <p:nvPr/>
        </p:nvSpPr>
        <p:spPr>
          <a:xfrm>
            <a:off x="6387144" y="586740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 function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400800" y="5273040"/>
            <a:ext cx="2529239" cy="3657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 r="14706"/>
          <a:stretch>
            <a:fillRect/>
          </a:stretch>
        </p:blipFill>
        <p:spPr bwMode="auto">
          <a:xfrm>
            <a:off x="4114800" y="228600"/>
            <a:ext cx="441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2"/>
          <p:cNvSpPr/>
          <p:nvPr/>
        </p:nvSpPr>
        <p:spPr bwMode="auto">
          <a:xfrm rot="21600000">
            <a:off x="6553201" y="1371600"/>
            <a:ext cx="990600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Bregman</a:t>
            </a:r>
            <a:r>
              <a:rPr lang="en-US" dirty="0" smtClean="0"/>
              <a:t> Distance &amp; RIP</a:t>
            </a:r>
            <a:endParaRPr lang="en-US" dirty="0"/>
          </a:p>
        </p:txBody>
      </p:sp>
      <p:pic>
        <p:nvPicPr>
          <p:cNvPr id="12" name="Content Placeholder 11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0971" y="5257800"/>
            <a:ext cx="9133029" cy="1188720"/>
          </a:xfrm>
        </p:spPr>
      </p:pic>
      <p:sp>
        <p:nvSpPr>
          <p:cNvPr id="23" name="Rectangle 22"/>
          <p:cNvSpPr/>
          <p:nvPr/>
        </p:nvSpPr>
        <p:spPr>
          <a:xfrm>
            <a:off x="0" y="2971800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Recall RIP: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0590" y="3459479"/>
            <a:ext cx="4243797" cy="631323"/>
          </a:xfrm>
          <a:prstGeom prst="rect">
            <a:avLst/>
          </a:prstGeom>
          <a:noFill/>
          <a:ln/>
          <a:effectLst/>
        </p:spPr>
      </p:pic>
      <p:cxnSp>
        <p:nvCxnSpPr>
          <p:cNvPr id="25" name="Straight Connector 24"/>
          <p:cNvCxnSpPr/>
          <p:nvPr/>
        </p:nvCxnSpPr>
        <p:spPr bwMode="auto">
          <a:xfrm rot="16200000">
            <a:off x="6164580" y="365101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/>
          <p:cNvGrpSpPr/>
          <p:nvPr/>
        </p:nvGrpSpPr>
        <p:grpSpPr bwMode="auto">
          <a:xfrm>
            <a:off x="4475297" y="1447800"/>
            <a:ext cx="3810000" cy="2599449"/>
            <a:chOff x="1981200" y="1439151"/>
            <a:chExt cx="3810000" cy="2599449"/>
          </a:xfrm>
        </p:grpSpPr>
        <p:sp>
          <p:nvSpPr>
            <p:cNvPr id="4" name="Freeform 3"/>
            <p:cNvSpPr/>
            <p:nvPr/>
          </p:nvSpPr>
          <p:spPr bwMode="auto">
            <a:xfrm>
              <a:off x="1981200" y="1567543"/>
              <a:ext cx="3505200" cy="1831824"/>
            </a:xfrm>
            <a:custGeom>
              <a:avLst/>
              <a:gdLst>
                <a:gd name="connsiteX0" fmla="*/ 0 w 2931886"/>
                <a:gd name="connsiteY0" fmla="*/ 711200 h 1896534"/>
                <a:gd name="connsiteX1" fmla="*/ 870857 w 2931886"/>
                <a:gd name="connsiteY1" fmla="*/ 1814286 h 1896534"/>
                <a:gd name="connsiteX2" fmla="*/ 2104572 w 2931886"/>
                <a:gd name="connsiteY2" fmla="*/ 1204686 h 1896534"/>
                <a:gd name="connsiteX3" fmla="*/ 2931886 w 2931886"/>
                <a:gd name="connsiteY3" fmla="*/ 0 h 1896534"/>
                <a:gd name="connsiteX0" fmla="*/ 0 w 2971800"/>
                <a:gd name="connsiteY0" fmla="*/ 1175657 h 1819124"/>
                <a:gd name="connsiteX1" fmla="*/ 910771 w 2971800"/>
                <a:gd name="connsiteY1" fmla="*/ 1814286 h 1819124"/>
                <a:gd name="connsiteX2" fmla="*/ 2144486 w 2971800"/>
                <a:gd name="connsiteY2" fmla="*/ 1204686 h 1819124"/>
                <a:gd name="connsiteX3" fmla="*/ 2971800 w 2971800"/>
                <a:gd name="connsiteY3" fmla="*/ 0 h 1819124"/>
                <a:gd name="connsiteX0" fmla="*/ 0 w 3505200"/>
                <a:gd name="connsiteY0" fmla="*/ 1099457 h 1831824"/>
                <a:gd name="connsiteX1" fmla="*/ 1444171 w 3505200"/>
                <a:gd name="connsiteY1" fmla="*/ 1814286 h 1831824"/>
                <a:gd name="connsiteX2" fmla="*/ 2677886 w 3505200"/>
                <a:gd name="connsiteY2" fmla="*/ 1204686 h 1831824"/>
                <a:gd name="connsiteX3" fmla="*/ 3505200 w 3505200"/>
                <a:gd name="connsiteY3" fmla="*/ 0 h 183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5200" h="1831824">
                  <a:moveTo>
                    <a:pt x="0" y="1099457"/>
                  </a:moveTo>
                  <a:cubicBezTo>
                    <a:pt x="260047" y="1609876"/>
                    <a:pt x="997857" y="1796748"/>
                    <a:pt x="1444171" y="1814286"/>
                  </a:cubicBezTo>
                  <a:cubicBezTo>
                    <a:pt x="1890485" y="1831824"/>
                    <a:pt x="2334381" y="1507067"/>
                    <a:pt x="2677886" y="1204686"/>
                  </a:cubicBezTo>
                  <a:cubicBezTo>
                    <a:pt x="3021391" y="902305"/>
                    <a:pt x="3263295" y="451152"/>
                    <a:pt x="35052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32846" y="1439151"/>
              <a:ext cx="2097857" cy="1475619"/>
            </a:xfrm>
            <a:custGeom>
              <a:avLst/>
              <a:gdLst>
                <a:gd name="connsiteX0" fmla="*/ 0 w 2452914"/>
                <a:gd name="connsiteY0" fmla="*/ 14514 h 1323219"/>
                <a:gd name="connsiteX1" fmla="*/ 1248228 w 2452914"/>
                <a:gd name="connsiteY1" fmla="*/ 1320800 h 1323219"/>
                <a:gd name="connsiteX2" fmla="*/ 2452914 w 2452914"/>
                <a:gd name="connsiteY2" fmla="*/ 0 h 13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914" h="1323219">
                  <a:moveTo>
                    <a:pt x="0" y="14514"/>
                  </a:moveTo>
                  <a:cubicBezTo>
                    <a:pt x="419704" y="668866"/>
                    <a:pt x="839409" y="1323219"/>
                    <a:pt x="1248228" y="1320800"/>
                  </a:cubicBezTo>
                  <a:cubicBezTo>
                    <a:pt x="1657047" y="1318381"/>
                    <a:pt x="2054980" y="659190"/>
                    <a:pt x="2452914" y="0"/>
                  </a:cubicBezTo>
                </a:path>
              </a:pathLst>
            </a:cu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17720" y="2743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3352800" y="1676400"/>
              <a:ext cx="2438400" cy="2362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Straight Connector 14"/>
          <p:cNvCxnSpPr/>
          <p:nvPr/>
        </p:nvCxnSpPr>
        <p:spPr bwMode="auto">
          <a:xfrm>
            <a:off x="4094297" y="4382529"/>
            <a:ext cx="4876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>
            <a:off x="6377249" y="360528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259410" y="2320556"/>
            <a:ext cx="457681" cy="279185"/>
          </a:xfrm>
          <a:prstGeom prst="rect">
            <a:avLst/>
          </a:prstGeom>
          <a:noFill/>
          <a:ln/>
          <a:effectLst/>
        </p:spPr>
      </p:pic>
      <p:sp>
        <p:nvSpPr>
          <p:cNvPr id="24" name="Oval 23"/>
          <p:cNvSpPr/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5" name="Picture 3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1143000"/>
            <a:ext cx="304800" cy="2788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486400" y="152400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534400" y="990600"/>
            <a:ext cx="304800" cy="278892"/>
          </a:xfrm>
          <a:prstGeom prst="rect">
            <a:avLst/>
          </a:prstGeom>
          <a:noFill/>
          <a:ln/>
          <a:effectLst/>
        </p:spPr>
      </p:pic>
      <p:cxnSp>
        <p:nvCxnSpPr>
          <p:cNvPr id="40" name="Straight Connector 39"/>
          <p:cNvCxnSpPr>
            <a:endCxn id="4" idx="1"/>
          </p:cNvCxnSpPr>
          <p:nvPr/>
        </p:nvCxnSpPr>
        <p:spPr bwMode="auto">
          <a:xfrm rot="16200000" flipV="1">
            <a:off x="5645573" y="366437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50" name="Picture 4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562600" y="365760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>
          <a:xfrm>
            <a:off x="1023474" y="457200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Bregman</a:t>
            </a:r>
            <a:r>
              <a:rPr lang="en-US" b="1" dirty="0" smtClean="0"/>
              <a:t> distance</a:t>
            </a:r>
            <a:endParaRPr lang="en-US" b="1" dirty="0"/>
          </a:p>
        </p:txBody>
      </p:sp>
      <p:sp>
        <p:nvSpPr>
          <p:cNvPr id="38" name="Right Brace 37"/>
          <p:cNvSpPr/>
          <p:nvPr/>
        </p:nvSpPr>
        <p:spPr bwMode="auto">
          <a:xfrm rot="16200000">
            <a:off x="2133600" y="3581400"/>
            <a:ext cx="304800" cy="3048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rcRect l="64697" t="-11111"/>
          <a:stretch>
            <a:fillRect/>
          </a:stretch>
        </p:blipFill>
        <p:spPr bwMode="auto">
          <a:xfrm>
            <a:off x="381000" y="1524000"/>
            <a:ext cx="2868946" cy="45720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218497" y="4038600"/>
            <a:ext cx="838202" cy="254508"/>
          </a:xfrm>
          <a:prstGeom prst="rect">
            <a:avLst/>
          </a:prstGeom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200400" y="4267200"/>
            <a:ext cx="838204" cy="2545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Majorization</a:t>
            </a:r>
            <a:r>
              <a:rPr lang="en-US" dirty="0" smtClean="0"/>
              <a:t>-Minimization</a:t>
            </a:r>
            <a:endParaRPr lang="en-US" dirty="0"/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486400" y="1524000"/>
            <a:ext cx="304800" cy="27889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25"/>
          <p:cNvGrpSpPr/>
          <p:nvPr/>
        </p:nvGrpSpPr>
        <p:grpSpPr>
          <a:xfrm>
            <a:off x="3200400" y="1447800"/>
            <a:ext cx="5770697" cy="3601198"/>
            <a:chOff x="3200400" y="1447800"/>
            <a:chExt cx="5770697" cy="3601198"/>
          </a:xfrm>
        </p:grpSpPr>
        <p:grpSp>
          <p:nvGrpSpPr>
            <p:cNvPr id="3" name="Group 35"/>
            <p:cNvGrpSpPr/>
            <p:nvPr/>
          </p:nvGrpSpPr>
          <p:grpSpPr bwMode="auto">
            <a:xfrm>
              <a:off x="4094297" y="1447800"/>
              <a:ext cx="4876800" cy="3601198"/>
              <a:chOff x="4114797" y="1447800"/>
              <a:chExt cx="4876800" cy="3601198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rot="16200000">
                <a:off x="6185080" y="3651010"/>
                <a:ext cx="14630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" name="Group 12"/>
              <p:cNvGrpSpPr/>
              <p:nvPr/>
            </p:nvGrpSpPr>
            <p:grpSpPr bwMode="auto">
              <a:xfrm>
                <a:off x="4495797" y="1447800"/>
                <a:ext cx="3505200" cy="1960216"/>
                <a:chOff x="1981200" y="1439151"/>
                <a:chExt cx="3505200" cy="1960216"/>
              </a:xfrm>
            </p:grpSpPr>
            <p:sp>
              <p:nvSpPr>
                <p:cNvPr id="4" name="Freeform 3"/>
                <p:cNvSpPr/>
                <p:nvPr/>
              </p:nvSpPr>
              <p:spPr bwMode="auto">
                <a:xfrm>
                  <a:off x="1981200" y="1567543"/>
                  <a:ext cx="3505200" cy="1831824"/>
                </a:xfrm>
                <a:custGeom>
                  <a:avLst/>
                  <a:gdLst>
                    <a:gd name="connsiteX0" fmla="*/ 0 w 2931886"/>
                    <a:gd name="connsiteY0" fmla="*/ 711200 h 1896534"/>
                    <a:gd name="connsiteX1" fmla="*/ 870857 w 2931886"/>
                    <a:gd name="connsiteY1" fmla="*/ 1814286 h 1896534"/>
                    <a:gd name="connsiteX2" fmla="*/ 2104572 w 2931886"/>
                    <a:gd name="connsiteY2" fmla="*/ 1204686 h 1896534"/>
                    <a:gd name="connsiteX3" fmla="*/ 2931886 w 2931886"/>
                    <a:gd name="connsiteY3" fmla="*/ 0 h 1896534"/>
                    <a:gd name="connsiteX0" fmla="*/ 0 w 2971800"/>
                    <a:gd name="connsiteY0" fmla="*/ 1175657 h 1819124"/>
                    <a:gd name="connsiteX1" fmla="*/ 910771 w 2971800"/>
                    <a:gd name="connsiteY1" fmla="*/ 1814286 h 1819124"/>
                    <a:gd name="connsiteX2" fmla="*/ 2144486 w 2971800"/>
                    <a:gd name="connsiteY2" fmla="*/ 1204686 h 1819124"/>
                    <a:gd name="connsiteX3" fmla="*/ 2971800 w 2971800"/>
                    <a:gd name="connsiteY3" fmla="*/ 0 h 1819124"/>
                    <a:gd name="connsiteX0" fmla="*/ 0 w 3505200"/>
                    <a:gd name="connsiteY0" fmla="*/ 1099457 h 1831824"/>
                    <a:gd name="connsiteX1" fmla="*/ 1444171 w 3505200"/>
                    <a:gd name="connsiteY1" fmla="*/ 1814286 h 1831824"/>
                    <a:gd name="connsiteX2" fmla="*/ 2677886 w 3505200"/>
                    <a:gd name="connsiteY2" fmla="*/ 1204686 h 1831824"/>
                    <a:gd name="connsiteX3" fmla="*/ 3505200 w 3505200"/>
                    <a:gd name="connsiteY3" fmla="*/ 0 h 1831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05200" h="1831824">
                      <a:moveTo>
                        <a:pt x="0" y="1099457"/>
                      </a:moveTo>
                      <a:cubicBezTo>
                        <a:pt x="260047" y="1609876"/>
                        <a:pt x="997857" y="1796748"/>
                        <a:pt x="1444171" y="1814286"/>
                      </a:cubicBezTo>
                      <a:cubicBezTo>
                        <a:pt x="1890485" y="1831824"/>
                        <a:pt x="2334381" y="1507067"/>
                        <a:pt x="2677886" y="1204686"/>
                      </a:cubicBezTo>
                      <a:cubicBezTo>
                        <a:pt x="3021391" y="902305"/>
                        <a:pt x="3263295" y="451152"/>
                        <a:pt x="3505200" y="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 bwMode="auto">
                <a:xfrm>
                  <a:off x="3332846" y="1439151"/>
                  <a:ext cx="2097857" cy="1475619"/>
                </a:xfrm>
                <a:custGeom>
                  <a:avLst/>
                  <a:gdLst>
                    <a:gd name="connsiteX0" fmla="*/ 0 w 2452914"/>
                    <a:gd name="connsiteY0" fmla="*/ 14514 h 1323219"/>
                    <a:gd name="connsiteX1" fmla="*/ 1248228 w 2452914"/>
                    <a:gd name="connsiteY1" fmla="*/ 1320800 h 1323219"/>
                    <a:gd name="connsiteX2" fmla="*/ 2452914 w 2452914"/>
                    <a:gd name="connsiteY2" fmla="*/ 0 h 132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52914" h="1323219">
                      <a:moveTo>
                        <a:pt x="0" y="14514"/>
                      </a:moveTo>
                      <a:cubicBezTo>
                        <a:pt x="419704" y="668866"/>
                        <a:pt x="839409" y="1323219"/>
                        <a:pt x="1248228" y="1320800"/>
                      </a:cubicBezTo>
                      <a:cubicBezTo>
                        <a:pt x="1657047" y="1318381"/>
                        <a:pt x="2054980" y="659190"/>
                        <a:pt x="2452914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617720" y="2743200"/>
                  <a:ext cx="76200" cy="76200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 bwMode="auto">
              <a:xfrm>
                <a:off x="4114797" y="4382529"/>
                <a:ext cx="48768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lgDashDot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16200000">
                <a:off x="6397749" y="3605289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9" name="Picture 18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7238997" y="4038600"/>
                <a:ext cx="838202" cy="254508"/>
              </a:xfrm>
              <a:prstGeom prst="rect">
                <a:avLst/>
              </a:prstGeom>
            </p:spPr>
          </p:pic>
          <p:pic>
            <p:nvPicPr>
              <p:cNvPr id="43" name="Picture 4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4279910" y="2320556"/>
                <a:ext cx="457681" cy="27918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Oval 23"/>
              <p:cNvSpPr/>
              <p:nvPr/>
            </p:nvSpPr>
            <p:spPr bwMode="auto">
              <a:xfrm>
                <a:off x="6878500" y="2895600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32" name="Picture 31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4668700" y="4648200"/>
                <a:ext cx="4277296" cy="400798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8" name="Picture 4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200400" y="4267200"/>
              <a:ext cx="838204" cy="25450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838200"/>
            <a:ext cx="51010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 bwMode="auto">
          <a:xfrm>
            <a:off x="5334000" y="1219200"/>
            <a:ext cx="464024" cy="21154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953000" y="5563113"/>
            <a:ext cx="3962400" cy="304287"/>
          </a:xfrm>
          <a:prstGeom prst="rect">
            <a:avLst/>
          </a:prstGeom>
          <a:noFill/>
          <a:ln/>
          <a:effectLst/>
        </p:spPr>
      </p:pic>
      <p:sp>
        <p:nvSpPr>
          <p:cNvPr id="42" name="Freeform 41"/>
          <p:cNvSpPr/>
          <p:nvPr/>
        </p:nvSpPr>
        <p:spPr bwMode="auto">
          <a:xfrm flipV="1">
            <a:off x="6858000" y="4402540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81000" y="2819400"/>
            <a:ext cx="2529239" cy="365760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>
            <a:off x="152400" y="5486400"/>
            <a:ext cx="46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Model-based combinatorial projection: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486400" y="6096000"/>
            <a:ext cx="3353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e.g., tree-sparse projection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What could be wrong with this naïve approach?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16200000">
            <a:off x="5524500" y="346813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2"/>
          <p:cNvGrpSpPr/>
          <p:nvPr/>
        </p:nvGrpSpPr>
        <p:grpSpPr bwMode="auto">
          <a:xfrm>
            <a:off x="4475297" y="1447800"/>
            <a:ext cx="3505200" cy="1960216"/>
            <a:chOff x="1981200" y="1439151"/>
            <a:chExt cx="3505200" cy="1960216"/>
          </a:xfrm>
        </p:grpSpPr>
        <p:sp>
          <p:nvSpPr>
            <p:cNvPr id="4" name="Freeform 3"/>
            <p:cNvSpPr/>
            <p:nvPr/>
          </p:nvSpPr>
          <p:spPr bwMode="auto">
            <a:xfrm>
              <a:off x="1981200" y="1567543"/>
              <a:ext cx="3505200" cy="1831824"/>
            </a:xfrm>
            <a:custGeom>
              <a:avLst/>
              <a:gdLst>
                <a:gd name="connsiteX0" fmla="*/ 0 w 2931886"/>
                <a:gd name="connsiteY0" fmla="*/ 711200 h 1896534"/>
                <a:gd name="connsiteX1" fmla="*/ 870857 w 2931886"/>
                <a:gd name="connsiteY1" fmla="*/ 1814286 h 1896534"/>
                <a:gd name="connsiteX2" fmla="*/ 2104572 w 2931886"/>
                <a:gd name="connsiteY2" fmla="*/ 1204686 h 1896534"/>
                <a:gd name="connsiteX3" fmla="*/ 2931886 w 2931886"/>
                <a:gd name="connsiteY3" fmla="*/ 0 h 1896534"/>
                <a:gd name="connsiteX0" fmla="*/ 0 w 2971800"/>
                <a:gd name="connsiteY0" fmla="*/ 1175657 h 1819124"/>
                <a:gd name="connsiteX1" fmla="*/ 910771 w 2971800"/>
                <a:gd name="connsiteY1" fmla="*/ 1814286 h 1819124"/>
                <a:gd name="connsiteX2" fmla="*/ 2144486 w 2971800"/>
                <a:gd name="connsiteY2" fmla="*/ 1204686 h 1819124"/>
                <a:gd name="connsiteX3" fmla="*/ 2971800 w 2971800"/>
                <a:gd name="connsiteY3" fmla="*/ 0 h 1819124"/>
                <a:gd name="connsiteX0" fmla="*/ 0 w 3505200"/>
                <a:gd name="connsiteY0" fmla="*/ 1099457 h 1831824"/>
                <a:gd name="connsiteX1" fmla="*/ 1444171 w 3505200"/>
                <a:gd name="connsiteY1" fmla="*/ 1814286 h 1831824"/>
                <a:gd name="connsiteX2" fmla="*/ 2677886 w 3505200"/>
                <a:gd name="connsiteY2" fmla="*/ 1204686 h 1831824"/>
                <a:gd name="connsiteX3" fmla="*/ 3505200 w 3505200"/>
                <a:gd name="connsiteY3" fmla="*/ 0 h 183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5200" h="1831824">
                  <a:moveTo>
                    <a:pt x="0" y="1099457"/>
                  </a:moveTo>
                  <a:cubicBezTo>
                    <a:pt x="260047" y="1609876"/>
                    <a:pt x="997857" y="1796748"/>
                    <a:pt x="1444171" y="1814286"/>
                  </a:cubicBezTo>
                  <a:cubicBezTo>
                    <a:pt x="1890485" y="1831824"/>
                    <a:pt x="2334381" y="1507067"/>
                    <a:pt x="2677886" y="1204686"/>
                  </a:cubicBezTo>
                  <a:cubicBezTo>
                    <a:pt x="3021391" y="902305"/>
                    <a:pt x="3263295" y="451152"/>
                    <a:pt x="35052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32846" y="1439151"/>
              <a:ext cx="2097857" cy="1475619"/>
            </a:xfrm>
            <a:custGeom>
              <a:avLst/>
              <a:gdLst>
                <a:gd name="connsiteX0" fmla="*/ 0 w 2452914"/>
                <a:gd name="connsiteY0" fmla="*/ 14514 h 1323219"/>
                <a:gd name="connsiteX1" fmla="*/ 1248228 w 2452914"/>
                <a:gd name="connsiteY1" fmla="*/ 1320800 h 1323219"/>
                <a:gd name="connsiteX2" fmla="*/ 2452914 w 2452914"/>
                <a:gd name="connsiteY2" fmla="*/ 0 h 13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2914" h="1323219">
                  <a:moveTo>
                    <a:pt x="0" y="14514"/>
                  </a:moveTo>
                  <a:cubicBezTo>
                    <a:pt x="419704" y="668866"/>
                    <a:pt x="839409" y="1323219"/>
                    <a:pt x="1248228" y="1320800"/>
                  </a:cubicBezTo>
                  <a:cubicBezTo>
                    <a:pt x="1657047" y="1318381"/>
                    <a:pt x="2054980" y="659190"/>
                    <a:pt x="2452914" y="0"/>
                  </a:cubicBezTo>
                </a:path>
              </a:pathLst>
            </a:cu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617720" y="2743200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7154489" y="4407408"/>
            <a:ext cx="1645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none" w="lg" len="lg"/>
            <a:tailEnd type="triangl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>
            <a:off x="6377249" y="360528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218497" y="4038600"/>
            <a:ext cx="838202" cy="254508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59410" y="2320556"/>
            <a:ext cx="457681" cy="279185"/>
          </a:xfrm>
          <a:prstGeom prst="rect">
            <a:avLst/>
          </a:prstGeom>
          <a:noFill/>
          <a:ln/>
          <a:effectLst/>
        </p:spPr>
      </p:pic>
      <p:sp>
        <p:nvSpPr>
          <p:cNvPr id="24" name="Oval 23"/>
          <p:cNvSpPr/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486400" y="152400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200400" y="426720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838200"/>
            <a:ext cx="51010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 bwMode="auto">
          <a:xfrm>
            <a:off x="5334000" y="1219200"/>
            <a:ext cx="464024" cy="21154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57200" y="1600200"/>
            <a:ext cx="3962400" cy="304287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 bwMode="auto">
          <a:xfrm>
            <a:off x="4152900" y="4407408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none" w="lg" len="lg"/>
          </a:ln>
          <a:effectLst/>
        </p:spPr>
      </p:cxnSp>
      <p:pic>
        <p:nvPicPr>
          <p:cNvPr id="27" name="Picture 2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1000" y="2819400"/>
            <a:ext cx="2529239" cy="365760"/>
          </a:xfrm>
          <a:prstGeom prst="rect">
            <a:avLst/>
          </a:prstGeom>
          <a:noFill/>
          <a:ln/>
          <a:effectLst/>
        </p:spPr>
      </p:pic>
      <p:sp>
        <p:nvSpPr>
          <p:cNvPr id="28" name="Rectangle 27"/>
          <p:cNvSpPr/>
          <p:nvPr/>
        </p:nvSpPr>
        <p:spPr>
          <a:xfrm>
            <a:off x="4876800" y="3928646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percolations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458712" y="4722812"/>
            <a:ext cx="7040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6110394" y="4919246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percolations</a:t>
            </a:r>
            <a:endParaRPr lang="en-US" sz="1600" dirty="0"/>
          </a:p>
        </p:txBody>
      </p:sp>
      <p:sp>
        <p:nvSpPr>
          <p:cNvPr id="35" name="Freeform 34"/>
          <p:cNvSpPr/>
          <p:nvPr/>
        </p:nvSpPr>
        <p:spPr bwMode="auto">
          <a:xfrm rot="21600000">
            <a:off x="6553201" y="1371600"/>
            <a:ext cx="990600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6" name="Picture 3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1143000"/>
            <a:ext cx="304800" cy="27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Compressive sensing</a:t>
            </a:r>
            <a:r>
              <a:rPr lang="en-US" sz="2000" dirty="0" smtClean="0">
                <a:ea typeface="ＭＳ Ｐゴシック" pitchFamily="34" charset="-128"/>
              </a:rPr>
              <a:t>		non-adaptive measurements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Bayesian learning</a:t>
            </a:r>
            <a:r>
              <a:rPr lang="en-US" sz="2000" dirty="0" smtClean="0">
                <a:ea typeface="ＭＳ Ｐゴシック" pitchFamily="34" charset="-128"/>
              </a:rPr>
              <a:t>		dictionary of features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Theoretical computer science 	</a:t>
            </a:r>
            <a:r>
              <a:rPr lang="en-US" sz="2000" dirty="0" smtClean="0">
                <a:ea typeface="ＭＳ Ｐゴシック" pitchFamily="34" charset="-128"/>
              </a:rPr>
              <a:t>sketching matrix / expander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1295400" y="1219200"/>
            <a:ext cx="5867400" cy="4038600"/>
            <a:chOff x="1295400" y="1219200"/>
            <a:chExt cx="5867400" cy="4038600"/>
          </a:xfrm>
        </p:grpSpPr>
        <p:pic>
          <p:nvPicPr>
            <p:cNvPr id="3686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80200" y="13208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12192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21200" y="12192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3600" y="25527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8" descr="phir"/>
            <p:cNvPicPr>
              <a:picLocks noChangeAspect="1" noChangeArrowheads="1"/>
            </p:cNvPicPr>
            <p:nvPr/>
          </p:nvPicPr>
          <p:blipFill>
            <a:blip r:embed="rId14" cstate="print"/>
            <a:srcRect l="13036" t="4639" r="8690" b="9869"/>
            <a:stretch>
              <a:fillRect/>
            </a:stretch>
          </p:blipFill>
          <p:spPr bwMode="auto">
            <a:xfrm>
              <a:off x="2819400" y="16764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9"/>
            <p:cNvGrpSpPr/>
            <p:nvPr/>
          </p:nvGrpSpPr>
          <p:grpSpPr>
            <a:xfrm>
              <a:off x="1600200" y="1676400"/>
              <a:ext cx="182880" cy="1828800"/>
              <a:chOff x="1600200" y="1676400"/>
              <a:chExt cx="182880" cy="1828800"/>
            </a:xfrm>
          </p:grpSpPr>
          <p:sp>
            <p:nvSpPr>
              <p:cNvPr id="10277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8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9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0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1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2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3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4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" name="Group 51"/>
            <p:cNvGrpSpPr/>
            <p:nvPr/>
          </p:nvGrpSpPr>
          <p:grpSpPr>
            <a:xfrm>
              <a:off x="6705600" y="1676400"/>
              <a:ext cx="182880" cy="3200400"/>
              <a:chOff x="6705600" y="1676400"/>
              <a:chExt cx="182880" cy="3200400"/>
            </a:xfrm>
          </p:grpSpPr>
          <p:sp>
            <p:nvSpPr>
              <p:cNvPr id="10258" name="Rectangle 19"/>
              <p:cNvSpPr>
                <a:spLocks noChangeArrowheads="1"/>
              </p:cNvSpPr>
              <p:nvPr/>
            </p:nvSpPr>
            <p:spPr bwMode="auto">
              <a:xfrm>
                <a:off x="6705600" y="2876550"/>
                <a:ext cx="182880" cy="200025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59" name="Rectangle 20"/>
              <p:cNvSpPr>
                <a:spLocks noChangeArrowheads="1"/>
              </p:cNvSpPr>
              <p:nvPr/>
            </p:nvSpPr>
            <p:spPr bwMode="auto">
              <a:xfrm>
                <a:off x="6705600" y="4074617"/>
                <a:ext cx="182880" cy="200025"/>
              </a:xfrm>
              <a:prstGeom prst="rect">
                <a:avLst/>
              </a:prstGeom>
              <a:solidFill>
                <a:srgbClr val="0000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0" name="Rectangle 21"/>
              <p:cNvSpPr>
                <a:spLocks noChangeArrowheads="1"/>
              </p:cNvSpPr>
              <p:nvPr/>
            </p:nvSpPr>
            <p:spPr bwMode="auto">
              <a:xfrm>
                <a:off x="6705600" y="2276475"/>
                <a:ext cx="182880" cy="200025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1" name="Rectangle 22"/>
              <p:cNvSpPr>
                <a:spLocks noChangeArrowheads="1"/>
              </p:cNvSpPr>
              <p:nvPr/>
            </p:nvSpPr>
            <p:spPr bwMode="auto">
              <a:xfrm>
                <a:off x="6705600" y="1676400"/>
                <a:ext cx="182880" cy="3200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2" name="Line 23"/>
              <p:cNvSpPr>
                <a:spLocks noChangeShapeType="1"/>
              </p:cNvSpPr>
              <p:nvPr/>
            </p:nvSpPr>
            <p:spPr bwMode="auto">
              <a:xfrm>
                <a:off x="6705600" y="18764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6705600" y="20764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4" name="Line 25"/>
              <p:cNvSpPr>
                <a:spLocks noChangeShapeType="1"/>
              </p:cNvSpPr>
              <p:nvPr/>
            </p:nvSpPr>
            <p:spPr bwMode="auto">
              <a:xfrm>
                <a:off x="6705600" y="22764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5" name="Line 26"/>
              <p:cNvSpPr>
                <a:spLocks noChangeShapeType="1"/>
              </p:cNvSpPr>
              <p:nvPr/>
            </p:nvSpPr>
            <p:spPr bwMode="auto">
              <a:xfrm>
                <a:off x="6705600" y="24765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6" name="Line 27"/>
              <p:cNvSpPr>
                <a:spLocks noChangeShapeType="1"/>
              </p:cNvSpPr>
              <p:nvPr/>
            </p:nvSpPr>
            <p:spPr bwMode="auto">
              <a:xfrm>
                <a:off x="6705600" y="26765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7" name="Line 28"/>
              <p:cNvSpPr>
                <a:spLocks noChangeShapeType="1"/>
              </p:cNvSpPr>
              <p:nvPr/>
            </p:nvSpPr>
            <p:spPr bwMode="auto">
              <a:xfrm>
                <a:off x="6705600" y="28765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8" name="Line 29"/>
              <p:cNvSpPr>
                <a:spLocks noChangeShapeType="1"/>
              </p:cNvSpPr>
              <p:nvPr/>
            </p:nvSpPr>
            <p:spPr bwMode="auto">
              <a:xfrm>
                <a:off x="6705600" y="30765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9" name="Line 30"/>
              <p:cNvSpPr>
                <a:spLocks noChangeShapeType="1"/>
              </p:cNvSpPr>
              <p:nvPr/>
            </p:nvSpPr>
            <p:spPr bwMode="auto">
              <a:xfrm>
                <a:off x="6705600" y="32766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0" name="Line 31"/>
              <p:cNvSpPr>
                <a:spLocks noChangeShapeType="1"/>
              </p:cNvSpPr>
              <p:nvPr/>
            </p:nvSpPr>
            <p:spPr bwMode="auto">
              <a:xfrm>
                <a:off x="6705600" y="34766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1" name="Line 32"/>
              <p:cNvSpPr>
                <a:spLocks noChangeShapeType="1"/>
              </p:cNvSpPr>
              <p:nvPr/>
            </p:nvSpPr>
            <p:spPr bwMode="auto">
              <a:xfrm>
                <a:off x="6705600" y="36766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2" name="Line 33"/>
              <p:cNvSpPr>
                <a:spLocks noChangeShapeType="1"/>
              </p:cNvSpPr>
              <p:nvPr/>
            </p:nvSpPr>
            <p:spPr bwMode="auto">
              <a:xfrm>
                <a:off x="6705600" y="38766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3" name="Line 34"/>
              <p:cNvSpPr>
                <a:spLocks noChangeShapeType="1"/>
              </p:cNvSpPr>
              <p:nvPr/>
            </p:nvSpPr>
            <p:spPr bwMode="auto">
              <a:xfrm>
                <a:off x="6705600" y="40767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4" name="Line 35"/>
              <p:cNvSpPr>
                <a:spLocks noChangeShapeType="1"/>
              </p:cNvSpPr>
              <p:nvPr/>
            </p:nvSpPr>
            <p:spPr bwMode="auto">
              <a:xfrm>
                <a:off x="6705600" y="4268391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5" name="Line 36"/>
              <p:cNvSpPr>
                <a:spLocks noChangeShapeType="1"/>
              </p:cNvSpPr>
              <p:nvPr/>
            </p:nvSpPr>
            <p:spPr bwMode="auto">
              <a:xfrm>
                <a:off x="6705600" y="44767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6" name="Line 37"/>
              <p:cNvSpPr>
                <a:spLocks noChangeShapeType="1"/>
              </p:cNvSpPr>
              <p:nvPr/>
            </p:nvSpPr>
            <p:spPr bwMode="auto">
              <a:xfrm>
                <a:off x="6705600" y="46767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6878" name="Picture 4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24600" y="50292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5400" y="37338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4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52800" y="37338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Majorization</a:t>
            </a:r>
            <a:r>
              <a:rPr lang="en-US" dirty="0" smtClean="0"/>
              <a:t>-Minimization</a:t>
            </a:r>
            <a:endParaRPr lang="en-US" dirty="0"/>
          </a:p>
        </p:txBody>
      </p:sp>
      <p:grpSp>
        <p:nvGrpSpPr>
          <p:cNvPr id="3" name="Group 35"/>
          <p:cNvGrpSpPr/>
          <p:nvPr/>
        </p:nvGrpSpPr>
        <p:grpSpPr bwMode="auto">
          <a:xfrm>
            <a:off x="4038600" y="1447800"/>
            <a:ext cx="4886896" cy="3601198"/>
            <a:chOff x="4059100" y="1447800"/>
            <a:chExt cx="4886896" cy="3601198"/>
          </a:xfrm>
        </p:grpSpPr>
        <p:cxnSp>
          <p:nvCxnSpPr>
            <p:cNvPr id="25" name="Straight Connector 24"/>
            <p:cNvCxnSpPr/>
            <p:nvPr/>
          </p:nvCxnSpPr>
          <p:spPr bwMode="auto">
            <a:xfrm rot="16200000">
              <a:off x="6185080" y="3651010"/>
              <a:ext cx="1463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Group 12"/>
            <p:cNvGrpSpPr/>
            <p:nvPr/>
          </p:nvGrpSpPr>
          <p:grpSpPr bwMode="auto">
            <a:xfrm>
              <a:off x="4495797" y="1447800"/>
              <a:ext cx="3505200" cy="1960216"/>
              <a:chOff x="1981200" y="1439151"/>
              <a:chExt cx="3505200" cy="1960216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1981200" y="1567543"/>
                <a:ext cx="3505200" cy="1831824"/>
              </a:xfrm>
              <a:custGeom>
                <a:avLst/>
                <a:gdLst>
                  <a:gd name="connsiteX0" fmla="*/ 0 w 2931886"/>
                  <a:gd name="connsiteY0" fmla="*/ 711200 h 1896534"/>
                  <a:gd name="connsiteX1" fmla="*/ 870857 w 2931886"/>
                  <a:gd name="connsiteY1" fmla="*/ 1814286 h 1896534"/>
                  <a:gd name="connsiteX2" fmla="*/ 2104572 w 2931886"/>
                  <a:gd name="connsiteY2" fmla="*/ 1204686 h 1896534"/>
                  <a:gd name="connsiteX3" fmla="*/ 2931886 w 2931886"/>
                  <a:gd name="connsiteY3" fmla="*/ 0 h 1896534"/>
                  <a:gd name="connsiteX0" fmla="*/ 0 w 2971800"/>
                  <a:gd name="connsiteY0" fmla="*/ 1175657 h 1819124"/>
                  <a:gd name="connsiteX1" fmla="*/ 910771 w 2971800"/>
                  <a:gd name="connsiteY1" fmla="*/ 1814286 h 1819124"/>
                  <a:gd name="connsiteX2" fmla="*/ 2144486 w 2971800"/>
                  <a:gd name="connsiteY2" fmla="*/ 1204686 h 1819124"/>
                  <a:gd name="connsiteX3" fmla="*/ 2971800 w 2971800"/>
                  <a:gd name="connsiteY3" fmla="*/ 0 h 1819124"/>
                  <a:gd name="connsiteX0" fmla="*/ 0 w 3505200"/>
                  <a:gd name="connsiteY0" fmla="*/ 1099457 h 1831824"/>
                  <a:gd name="connsiteX1" fmla="*/ 1444171 w 3505200"/>
                  <a:gd name="connsiteY1" fmla="*/ 1814286 h 1831824"/>
                  <a:gd name="connsiteX2" fmla="*/ 2677886 w 3505200"/>
                  <a:gd name="connsiteY2" fmla="*/ 1204686 h 1831824"/>
                  <a:gd name="connsiteX3" fmla="*/ 3505200 w 3505200"/>
                  <a:gd name="connsiteY3" fmla="*/ 0 h 183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5200" h="1831824">
                    <a:moveTo>
                      <a:pt x="0" y="1099457"/>
                    </a:moveTo>
                    <a:cubicBezTo>
                      <a:pt x="260047" y="1609876"/>
                      <a:pt x="997857" y="1796748"/>
                      <a:pt x="1444171" y="1814286"/>
                    </a:cubicBezTo>
                    <a:cubicBezTo>
                      <a:pt x="1890485" y="1831824"/>
                      <a:pt x="2334381" y="1507067"/>
                      <a:pt x="2677886" y="1204686"/>
                    </a:cubicBezTo>
                    <a:cubicBezTo>
                      <a:pt x="3021391" y="902305"/>
                      <a:pt x="3263295" y="451152"/>
                      <a:pt x="3505200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3332846" y="1439151"/>
                <a:ext cx="2097857" cy="1475619"/>
              </a:xfrm>
              <a:custGeom>
                <a:avLst/>
                <a:gdLst>
                  <a:gd name="connsiteX0" fmla="*/ 0 w 2452914"/>
                  <a:gd name="connsiteY0" fmla="*/ 14514 h 1323219"/>
                  <a:gd name="connsiteX1" fmla="*/ 1248228 w 2452914"/>
                  <a:gd name="connsiteY1" fmla="*/ 1320800 h 1323219"/>
                  <a:gd name="connsiteX2" fmla="*/ 2452914 w 2452914"/>
                  <a:gd name="connsiteY2" fmla="*/ 0 h 132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2914" h="1323219">
                    <a:moveTo>
                      <a:pt x="0" y="14514"/>
                    </a:moveTo>
                    <a:cubicBezTo>
                      <a:pt x="419704" y="668866"/>
                      <a:pt x="839409" y="1323219"/>
                      <a:pt x="1248228" y="1320800"/>
                    </a:cubicBezTo>
                    <a:cubicBezTo>
                      <a:pt x="1657047" y="1318381"/>
                      <a:pt x="2054980" y="659190"/>
                      <a:pt x="2452914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4617720" y="2743200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 bwMode="auto">
            <a:xfrm>
              <a:off x="4059100" y="4382529"/>
              <a:ext cx="4876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Dot"/>
              <a:round/>
              <a:headEnd type="triangle" w="lg" len="lg"/>
              <a:tailEnd type="triangle" w="lg" len="lg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>
              <a:off x="6397749" y="3605289"/>
              <a:ext cx="15544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7238997" y="4038600"/>
              <a:ext cx="838202" cy="254508"/>
            </a:xfrm>
            <a:prstGeom prst="rect">
              <a:avLst/>
            </a:prstGeom>
          </p:spPr>
        </p:pic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279910" y="2320556"/>
              <a:ext cx="457681" cy="27918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Oval 23"/>
            <p:cNvSpPr/>
            <p:nvPr/>
          </p:nvSpPr>
          <p:spPr bwMode="auto">
            <a:xfrm>
              <a:off x="6878500" y="2895600"/>
              <a:ext cx="76200" cy="76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668700" y="4648200"/>
              <a:ext cx="4277296" cy="40079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7" name="Picture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486400" y="152400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200400" y="426720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838200"/>
            <a:ext cx="51010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 bwMode="auto">
          <a:xfrm>
            <a:off x="5334000" y="1219200"/>
            <a:ext cx="464024" cy="21154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57200" y="1600200"/>
            <a:ext cx="3962400" cy="304287"/>
          </a:xfrm>
          <a:prstGeom prst="rect">
            <a:avLst/>
          </a:prstGeom>
          <a:noFill/>
          <a:ln/>
          <a:effectLst/>
        </p:spPr>
      </p:pic>
      <p:sp>
        <p:nvSpPr>
          <p:cNvPr id="42" name="Freeform 41"/>
          <p:cNvSpPr/>
          <p:nvPr/>
        </p:nvSpPr>
        <p:spPr bwMode="auto">
          <a:xfrm flipV="1">
            <a:off x="6858000" y="4402540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5562600"/>
            <a:ext cx="3781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How can we avoid the void?</a:t>
            </a:r>
            <a:endParaRPr lang="en-US" sz="2000" dirty="0"/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800600" y="5562600"/>
            <a:ext cx="2053296" cy="381000"/>
          </a:xfrm>
          <a:prstGeom prst="rect">
            <a:avLst/>
          </a:prstGeom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81000" y="2819400"/>
            <a:ext cx="2529239" cy="365760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467599" y="5638800"/>
            <a:ext cx="1447146" cy="278766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>
          <a:xfrm>
            <a:off x="457200" y="624840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LP requires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5" name="Picture 3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048000" y="6324600"/>
            <a:ext cx="1322165" cy="2546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" y="4419600"/>
            <a:ext cx="9085472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LIHT vs. IHT &amp; ISTA + </a:t>
            </a:r>
            <a:r>
              <a:rPr lang="en-US" dirty="0" err="1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hard </a:t>
            </a:r>
            <a:r>
              <a:rPr lang="en-US" dirty="0" err="1" smtClean="0"/>
              <a:t>thresholding</a:t>
            </a:r>
            <a:r>
              <a:rPr lang="en-US" dirty="0" smtClean="0"/>
              <a:t> – </a:t>
            </a:r>
            <a:r>
              <a:rPr lang="en-US" dirty="0" err="1" smtClean="0"/>
              <a:t>Nesterov</a:t>
            </a:r>
            <a:r>
              <a:rPr lang="en-US" dirty="0" smtClean="0"/>
              <a:t>/B &amp; T variant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IHT: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LIHT: 						</a:t>
            </a:r>
          </a:p>
          <a:p>
            <a:pPr lvl="1"/>
            <a:endParaRPr lang="en-US" sz="1050" dirty="0" smtClean="0"/>
          </a:p>
          <a:p>
            <a:pPr lvl="1">
              <a:buNone/>
            </a:pPr>
            <a:r>
              <a:rPr lang="en-US" dirty="0" smtClean="0"/>
              <a:t>	IHT		&lt;&gt;		quick initial descent </a:t>
            </a:r>
          </a:p>
          <a:p>
            <a:pPr lvl="1">
              <a:buNone/>
            </a:pPr>
            <a:r>
              <a:rPr lang="en-US" dirty="0" smtClean="0"/>
              <a:t>						wasteful iterations afterwards</a:t>
            </a:r>
          </a:p>
          <a:p>
            <a:pPr lvl="1">
              <a:buNone/>
            </a:pPr>
            <a:r>
              <a:rPr lang="en-US" sz="500" dirty="0" smtClean="0"/>
              <a:t>	</a:t>
            </a:r>
          </a:p>
          <a:p>
            <a:pPr lvl="1">
              <a:buNone/>
            </a:pPr>
            <a:r>
              <a:rPr lang="en-US" b="1" dirty="0" smtClean="0"/>
              <a:t>LIHT</a:t>
            </a:r>
            <a:r>
              <a:rPr lang="en-US" dirty="0" smtClean="0"/>
              <a:t>		&lt;&gt;		linear convergence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63681" y="1752600"/>
            <a:ext cx="4459562" cy="45712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057400" y="2423160"/>
            <a:ext cx="4406147" cy="594360"/>
          </a:xfrm>
          <a:prstGeom prst="rect">
            <a:avLst/>
          </a:prstGeom>
          <a:noFill/>
          <a:ln/>
          <a:effectLst/>
        </p:spPr>
      </p:pic>
      <p:sp>
        <p:nvSpPr>
          <p:cNvPr id="19" name="Rectangle 18"/>
          <p:cNvSpPr/>
          <p:nvPr/>
        </p:nvSpPr>
        <p:spPr>
          <a:xfrm>
            <a:off x="990600" y="480060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97342" y="4800600"/>
            <a:ext cx="994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Fourier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60389" y="243840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Ex:</a:t>
            </a:r>
            <a:r>
              <a:rPr lang="en-US" sz="1400" dirty="0" smtClean="0"/>
              <a:t> K=100,  M=300,  </a:t>
            </a:r>
            <a:br>
              <a:rPr lang="en-US" sz="1400" dirty="0" smtClean="0"/>
            </a:br>
            <a:r>
              <a:rPr lang="en-US" sz="1400" dirty="0" smtClean="0"/>
              <a:t>      N=1000, </a:t>
            </a:r>
            <a:r>
              <a:rPr lang="en-US" sz="1400" b="1" dirty="0" smtClean="0">
                <a:solidFill>
                  <a:srgbClr val="FF0000"/>
                </a:solidFill>
              </a:rPr>
              <a:t>L=10.5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463248" y="4800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Sparse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6488668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LIHT extends </a:t>
            </a:r>
            <a:r>
              <a:rPr lang="en-US" dirty="0" err="1" smtClean="0"/>
              <a:t>GraDes</a:t>
            </a:r>
            <a:r>
              <a:rPr lang="en-US" dirty="0" smtClean="0"/>
              <a:t> to </a:t>
            </a:r>
            <a:r>
              <a:rPr lang="en-US" dirty="0" err="1" smtClean="0"/>
              <a:t>overcomplete</a:t>
            </a:r>
            <a:r>
              <a:rPr lang="en-US" dirty="0" smtClean="0"/>
              <a:t> representations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92427" y="1828800"/>
            <a:ext cx="2803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Blumensath</a:t>
            </a:r>
            <a:r>
              <a:rPr lang="en-US" sz="1600" dirty="0" smtClean="0"/>
              <a:t> and Davies]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4648200"/>
            <a:ext cx="9100951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err="1" smtClean="0"/>
              <a:t>Lipschitz</a:t>
            </a:r>
            <a:r>
              <a:rPr lang="en-US" dirty="0" smtClean="0"/>
              <a:t> iterative hard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FLIHT     &lt;&gt; 		linear convergence</a:t>
            </a:r>
          </a:p>
          <a:p>
            <a:pPr>
              <a:buNone/>
            </a:pPr>
            <a:r>
              <a:rPr lang="en-US" sz="2000" dirty="0" smtClean="0"/>
              <a:t>					more restrictive in </a:t>
            </a:r>
            <a:r>
              <a:rPr lang="en-US" sz="2000" dirty="0" err="1" smtClean="0"/>
              <a:t>isometry</a:t>
            </a:r>
            <a:r>
              <a:rPr lang="en-US" sz="2000" dirty="0" smtClean="0"/>
              <a:t> constants</a:t>
            </a:r>
            <a:endParaRPr lang="en-US" dirty="0" smtClean="0"/>
          </a:p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03321" y="1905000"/>
            <a:ext cx="4882437" cy="66798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03321" y="2743200"/>
            <a:ext cx="4267210" cy="533400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019800" y="2209800"/>
            <a:ext cx="2692913" cy="4312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0600" y="480060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97342" y="4800600"/>
            <a:ext cx="994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Fourier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3248" y="4800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Sparse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2895600"/>
            <a:ext cx="186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Nesterov</a:t>
            </a:r>
            <a:r>
              <a:rPr lang="en-US" dirty="0" smtClean="0"/>
              <a:t> ’83]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05800" cy="1143000"/>
          </a:xfrm>
        </p:spPr>
        <p:txBody>
          <a:bodyPr/>
          <a:lstStyle/>
          <a:p>
            <a:r>
              <a:rPr lang="en-US" dirty="0" smtClean="0"/>
              <a:t>The Intuition behind ALPS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81600"/>
          </a:xfrm>
        </p:spPr>
        <p:txBody>
          <a:bodyPr/>
          <a:lstStyle/>
          <a:p>
            <a:r>
              <a:rPr lang="en-US" b="1" dirty="0" smtClean="0"/>
              <a:t>ALPS</a:t>
            </a:r>
            <a:r>
              <a:rPr lang="en-US" dirty="0" smtClean="0"/>
              <a:t>			&lt;&gt;	exploit structure of </a:t>
            </a:r>
            <a:br>
              <a:rPr lang="en-US" dirty="0" smtClean="0"/>
            </a:br>
            <a:r>
              <a:rPr lang="en-US" dirty="0" smtClean="0"/>
              <a:t>					optimization objective</a:t>
            </a:r>
          </a:p>
          <a:p>
            <a:endParaRPr lang="en-US" sz="1050" dirty="0" smtClean="0"/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LIHT</a:t>
            </a:r>
            <a:r>
              <a:rPr lang="en-US" dirty="0" smtClean="0">
                <a:solidFill>
                  <a:srgbClr val="0000FF"/>
                </a:solidFill>
              </a:rPr>
              <a:t>			&lt;&gt;	</a:t>
            </a:r>
            <a:r>
              <a:rPr lang="en-US" dirty="0" err="1" smtClean="0">
                <a:solidFill>
                  <a:srgbClr val="0000FF"/>
                </a:solidFill>
              </a:rPr>
              <a:t>majorization</a:t>
            </a:r>
            <a:r>
              <a:rPr lang="en-US" dirty="0" smtClean="0">
                <a:solidFill>
                  <a:srgbClr val="0000FF"/>
                </a:solidFill>
              </a:rPr>
              <a:t>-minimization</a:t>
            </a:r>
          </a:p>
          <a:p>
            <a:pPr lvl="1"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/>
            </a:r>
            <a:br>
              <a:rPr lang="en-US" sz="1000" dirty="0" smtClean="0">
                <a:solidFill>
                  <a:srgbClr val="0000FF"/>
                </a:solidFill>
              </a:rPr>
            </a:br>
            <a:endParaRPr lang="en-US" sz="100" dirty="0" smtClean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b="1" dirty="0" smtClean="0">
                <a:solidFill>
                  <a:srgbClr val="0000FF"/>
                </a:solidFill>
              </a:rPr>
              <a:t>FLIHT</a:t>
            </a:r>
            <a:r>
              <a:rPr lang="en-US" dirty="0" smtClean="0">
                <a:solidFill>
                  <a:srgbClr val="0000FF"/>
                </a:solidFill>
              </a:rPr>
              <a:t>			&lt;&gt;	capture a history of previous 					estimates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840041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488668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FLIHT &gt; LIHT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298567"/>
            <a:ext cx="351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Convergence </a:t>
            </a:r>
            <a:r>
              <a:rPr lang="en-US" dirty="0" smtClean="0"/>
              <a:t>speed 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5781" y="3298567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0282" y="5726668"/>
            <a:ext cx="141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noise </a:t>
            </a:r>
            <a:r>
              <a:rPr lang="en-US" dirty="0" smtClean="0"/>
              <a:t>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Redundant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theory		&lt;&gt;		</a:t>
            </a:r>
            <a:r>
              <a:rPr lang="en-US" dirty="0" err="1" smtClean="0"/>
              <a:t>orthonormal</a:t>
            </a:r>
            <a:r>
              <a:rPr lang="en-US" dirty="0" smtClean="0"/>
              <a:t> basis 							</a:t>
            </a:r>
          </a:p>
          <a:p>
            <a:r>
              <a:rPr lang="en-US" dirty="0" smtClean="0"/>
              <a:t>ALPS			&lt;&gt;		</a:t>
            </a:r>
            <a:r>
              <a:rPr lang="en-US" dirty="0" err="1" smtClean="0"/>
              <a:t>orthonormal</a:t>
            </a:r>
            <a:r>
              <a:rPr lang="en-US" dirty="0" smtClean="0"/>
              <a:t> basis </a:t>
            </a:r>
            <a:br>
              <a:rPr lang="en-US" dirty="0" smtClean="0"/>
            </a:br>
            <a:r>
              <a:rPr lang="en-US" dirty="0" smtClean="0"/>
              <a:t>							   +</a:t>
            </a:r>
            <a:br>
              <a:rPr lang="en-US" dirty="0" smtClean="0"/>
            </a:br>
            <a:r>
              <a:rPr lang="en-US" dirty="0" smtClean="0"/>
              <a:t>					 </a:t>
            </a:r>
            <a:r>
              <a:rPr lang="en-US" b="1" dirty="0" smtClean="0">
                <a:solidFill>
                  <a:srgbClr val="0000FF"/>
                </a:solidFill>
              </a:rPr>
              <a:t>redundant dictionaries</a:t>
            </a:r>
          </a:p>
          <a:p>
            <a:r>
              <a:rPr lang="en-US" dirty="0" smtClean="0"/>
              <a:t>Key ingredient		&lt;&gt;			D-RIP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1200" dirty="0" smtClean="0"/>
              <a:t>[</a:t>
            </a:r>
            <a:r>
              <a:rPr lang="en-US" sz="1200" dirty="0" err="1" smtClean="0"/>
              <a:t>Rauhut</a:t>
            </a:r>
            <a:r>
              <a:rPr lang="en-US" sz="1200" dirty="0" smtClean="0"/>
              <a:t>, </a:t>
            </a:r>
            <a:r>
              <a:rPr lang="en-US" sz="1200" dirty="0" err="1" smtClean="0"/>
              <a:t>Schnass</a:t>
            </a:r>
            <a:r>
              <a:rPr lang="en-US" sz="1200" dirty="0" smtClean="0"/>
              <a:t>, </a:t>
            </a:r>
            <a:r>
              <a:rPr lang="en-US" sz="1200" dirty="0" err="1" smtClean="0"/>
              <a:t>Vanderghensynt</a:t>
            </a:r>
            <a:r>
              <a:rPr lang="en-US" sz="1200" dirty="0" smtClean="0"/>
              <a:t>; </a:t>
            </a:r>
            <a:r>
              <a:rPr lang="en-US" sz="1200" dirty="0" err="1" smtClean="0"/>
              <a:t>Candes</a:t>
            </a:r>
            <a:r>
              <a:rPr lang="en-US" sz="1200" dirty="0" smtClean="0"/>
              <a:t>, </a:t>
            </a:r>
            <a:r>
              <a:rPr lang="en-US" sz="1200" dirty="0" err="1" smtClean="0"/>
              <a:t>Eldar</a:t>
            </a:r>
            <a:r>
              <a:rPr lang="en-US" sz="1200" dirty="0" smtClean="0"/>
              <a:t>, </a:t>
            </a:r>
            <a:r>
              <a:rPr lang="en-US" sz="1200" dirty="0" err="1" smtClean="0"/>
              <a:t>Needell</a:t>
            </a:r>
            <a:r>
              <a:rPr lang="en-US" sz="1200" dirty="0" smtClean="0"/>
              <a:t>]</a:t>
            </a:r>
            <a:endParaRPr lang="en-US" sz="18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ALPS analysis formulation	&lt;&gt;	  strong guarantees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07886"/>
            <a:ext cx="6629701" cy="14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292" y="3992880"/>
            <a:ext cx="8786308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0" y="5410200"/>
            <a:ext cx="9073224" cy="365760"/>
          </a:xfrm>
          <a:prstGeom prst="rect">
            <a:avLst/>
          </a:prstGeom>
          <a:noFill/>
          <a:ln/>
          <a:effectLst/>
        </p:spPr>
      </p:pic>
      <p:sp>
        <p:nvSpPr>
          <p:cNvPr id="9" name="Rectangle 8"/>
          <p:cNvSpPr/>
          <p:nvPr/>
        </p:nvSpPr>
        <p:spPr>
          <a:xfrm>
            <a:off x="0" y="6172200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tight frame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 flipV="1">
            <a:off x="990600" y="5791200"/>
            <a:ext cx="152400" cy="45720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A2D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Analog-to-digital conversion   </a:t>
            </a:r>
            <a:r>
              <a:rPr lang="en-US" sz="2200" dirty="0" smtClean="0"/>
              <a:t>	43</a:t>
            </a:r>
            <a:r>
              <a:rPr lang="en-US" sz="2200" dirty="0" smtClean="0"/>
              <a:t>× </a:t>
            </a:r>
            <a:r>
              <a:rPr lang="en-US" sz="2200" dirty="0" err="1" smtClean="0"/>
              <a:t>overcomplete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						Gabor </a:t>
            </a:r>
            <a:r>
              <a:rPr lang="en-US" sz="2200" dirty="0" smtClean="0"/>
              <a:t>dictionary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6729650" y="3364468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recovery </a:t>
            </a:r>
            <a:br>
              <a:rPr lang="en-US" b="1" dirty="0" smtClean="0"/>
            </a:br>
            <a:r>
              <a:rPr lang="en-US" b="1" dirty="0" smtClean="0"/>
              <a:t>&lt; a few seconds</a:t>
            </a:r>
            <a:endParaRPr lang="en-US" b="1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28600" y="2057400"/>
            <a:ext cx="6308229" cy="2514600"/>
            <a:chOff x="428221" y="2438400"/>
            <a:chExt cx="8410979" cy="3352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75873"/>
            <a:stretch>
              <a:fillRect/>
            </a:stretch>
          </p:blipFill>
          <p:spPr bwMode="auto">
            <a:xfrm>
              <a:off x="428221" y="2438400"/>
              <a:ext cx="3915175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99" r="23174"/>
            <a:stretch>
              <a:fillRect/>
            </a:stretch>
          </p:blipFill>
          <p:spPr bwMode="auto">
            <a:xfrm>
              <a:off x="4924025" y="2438400"/>
              <a:ext cx="3915175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410200" y="5421868"/>
              <a:ext cx="1851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FLIHT: 25.4dB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6779" y="5410200"/>
              <a:ext cx="2082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N=8192; M= 80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590800"/>
              <a:ext cx="909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Target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9012" t="-1271"/>
          <a:stretch>
            <a:fillRect/>
          </a:stretch>
        </p:blipFill>
        <p:spPr bwMode="auto">
          <a:xfrm>
            <a:off x="3657600" y="4800600"/>
            <a:ext cx="2457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-1271" r="49407"/>
          <a:stretch>
            <a:fillRect/>
          </a:stretch>
        </p:blipFill>
        <p:spPr bwMode="auto">
          <a:xfrm>
            <a:off x="609600" y="48006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0" y="6172200"/>
            <a:ext cx="196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DCT: 50 sparse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41381" y="4916269"/>
            <a:ext cx="2354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l1-magic </a:t>
            </a:r>
            <a:r>
              <a:rPr lang="en-US" dirty="0" smtClean="0"/>
              <a:t>recovery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DCT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r>
              <a:rPr lang="en-US" sz="2200" dirty="0" smtClean="0"/>
              <a:t>Better, stronger, faster CS	&lt;&gt;	exploit structure in</a:t>
            </a:r>
            <a:br>
              <a:rPr lang="en-US" sz="2200" dirty="0" smtClean="0"/>
            </a:br>
            <a:r>
              <a:rPr lang="en-US" sz="2200" dirty="0" smtClean="0"/>
              <a:t>						</a:t>
            </a:r>
            <a:r>
              <a:rPr lang="en-US" sz="2000" b="1" dirty="0" smtClean="0">
                <a:solidFill>
                  <a:schemeClr val="accent6"/>
                </a:solidFill>
              </a:rPr>
              <a:t>sparse coefficients</a:t>
            </a:r>
            <a:br>
              <a:rPr lang="en-US" sz="2000" b="1" dirty="0" smtClean="0">
                <a:solidFill>
                  <a:schemeClr val="accent6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						</a:t>
            </a:r>
            <a:r>
              <a:rPr lang="en-US" sz="2000" b="1" dirty="0" smtClean="0">
                <a:solidFill>
                  <a:srgbClr val="FF0000"/>
                </a:solidFill>
              </a:rPr>
              <a:t>objective function</a:t>
            </a:r>
          </a:p>
          <a:p>
            <a:endParaRPr lang="en-US" sz="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dirty="0" smtClean="0"/>
              <a:t>						&lt;&gt;	</a:t>
            </a:r>
            <a:r>
              <a:rPr lang="en-US" sz="2000" dirty="0" smtClean="0"/>
              <a:t> first-order methods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ALPS algorithms 			</a:t>
            </a:r>
          </a:p>
          <a:p>
            <a:endParaRPr lang="en-US" sz="700" dirty="0" smtClean="0"/>
          </a:p>
          <a:p>
            <a:pPr lvl="1"/>
            <a:r>
              <a:rPr lang="en-US" sz="1800" dirty="0" smtClean="0"/>
              <a:t>automated selection	</a:t>
            </a:r>
            <a:r>
              <a:rPr lang="en-US" sz="1800" dirty="0" smtClean="0"/>
              <a:t> </a:t>
            </a:r>
            <a:r>
              <a:rPr lang="en-US" sz="1800" dirty="0" smtClean="0"/>
              <a:t>     </a:t>
            </a:r>
            <a:r>
              <a:rPr lang="en-US" sz="1800" b="1" dirty="0" smtClean="0"/>
              <a:t>code @ </a:t>
            </a:r>
            <a:r>
              <a:rPr lang="en-US" sz="1800" b="1" dirty="0" smtClean="0">
                <a:hlinkClick r:id="rId2"/>
              </a:rPr>
              <a:t>http://lions.epfl.ch/ALPS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2200" dirty="0" smtClean="0"/>
              <a:t>RIP analysis 	    &lt;&gt;		strong convexity parameter</a:t>
            </a:r>
            <a:br>
              <a:rPr lang="en-US" sz="2200" dirty="0" smtClean="0"/>
            </a:br>
            <a:r>
              <a:rPr lang="en-US" sz="1600" dirty="0" smtClean="0"/>
              <a:t>							+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			        </a:t>
            </a:r>
            <a:r>
              <a:rPr lang="en-US" sz="2200" dirty="0" err="1" smtClean="0"/>
              <a:t>Lipschitz</a:t>
            </a:r>
            <a:r>
              <a:rPr lang="en-US" sz="2200" dirty="0" smtClean="0"/>
              <a:t> constant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000" dirty="0" smtClean="0"/>
          </a:p>
          <a:p>
            <a:r>
              <a:rPr lang="en-US" sz="2200" dirty="0" smtClean="0"/>
              <a:t>“Greed is good” </a:t>
            </a:r>
            <a:r>
              <a:rPr lang="en-US" sz="2200" b="1" dirty="0" smtClean="0"/>
              <a:t>in moderation</a:t>
            </a:r>
            <a:r>
              <a:rPr lang="en-US" sz="2200" dirty="0" smtClean="0"/>
              <a:t>	tuning of IHT, etc.	</a:t>
            </a:r>
            <a:br>
              <a:rPr lang="en-US" sz="2200" dirty="0" smtClean="0"/>
            </a:br>
            <a:endParaRPr lang="en-US" sz="1200" dirty="0" smtClean="0"/>
          </a:p>
          <a:p>
            <a:r>
              <a:rPr lang="en-US" sz="2200" dirty="0" smtClean="0"/>
              <a:t>Potential gains 	 </a:t>
            </a:r>
            <a:r>
              <a:rPr lang="en-US" sz="2200" dirty="0" smtClean="0"/>
              <a:t>   &lt;&gt;</a:t>
            </a:r>
            <a:r>
              <a:rPr lang="en-US" sz="2200" dirty="0" smtClean="0"/>
              <a:t>	</a:t>
            </a:r>
            <a:r>
              <a:rPr lang="en-US" sz="2200" dirty="0" smtClean="0"/>
              <a:t>	analysis / </a:t>
            </a:r>
            <a:r>
              <a:rPr lang="en-US" sz="2200" dirty="0" err="1" smtClean="0"/>
              <a:t>cosparse</a:t>
            </a:r>
            <a:r>
              <a:rPr lang="en-US" sz="2200" dirty="0" smtClean="0"/>
              <a:t> models</a:t>
            </a:r>
            <a:endParaRPr lang="en-US" sz="2200" dirty="0" smtClean="0"/>
          </a:p>
          <a:p>
            <a:endParaRPr lang="en-US" sz="1100" dirty="0" smtClean="0"/>
          </a:p>
          <a:p>
            <a:r>
              <a:rPr lang="en-US" sz="2200" dirty="0" smtClean="0"/>
              <a:t>Further work game theoretic sparse recovery		</a:t>
            </a:r>
            <a:br>
              <a:rPr lang="en-US" sz="2200" dirty="0" smtClean="0"/>
            </a:br>
            <a:endParaRPr lang="en-US" sz="200" dirty="0" smtClean="0"/>
          </a:p>
          <a:p>
            <a:pPr>
              <a:buNone/>
            </a:pPr>
            <a:r>
              <a:rPr lang="en-US" sz="800" dirty="0" smtClean="0"/>
              <a:t>	</a:t>
            </a:r>
            <a:r>
              <a:rPr lang="en-US" sz="2200" dirty="0" smtClean="0"/>
              <a:t>			(this afternoon)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2200" dirty="0" smtClean="0"/>
              <a:t>	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hetemeel.com/einsteinshow.php?text=+++++%0D%0A%0D%0AIn+theory%2C+theory+and+practice+are+%0D%0Athe+same.+In+practice%2C+they+are+not.++%0D%0A%0D%0A++++++++++++++++++++++++++++++Questions%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Dimensionality </a:t>
            </a:r>
            <a:r>
              <a:rPr lang="en-US" dirty="0" smtClean="0">
                <a:ea typeface="ＭＳ Ｐゴシック" pitchFamily="34" charset="-128"/>
              </a:rPr>
              <a:t>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Challenge: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dirty="0" err="1" smtClean="0">
                <a:ea typeface="ＭＳ Ｐゴシック" pitchFamily="34" charset="-128"/>
              </a:rPr>
              <a:t>nullspace</a:t>
            </a:r>
            <a:r>
              <a:rPr lang="en-US" sz="2000" dirty="0" smtClean="0">
                <a:ea typeface="ＭＳ Ｐゴシック" pitchFamily="34" charset="-128"/>
              </a:rPr>
              <a:t> of </a:t>
            </a: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1200" y="12192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7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36878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5029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95400" y="37338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52800" y="37338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5626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205545" y="6198108"/>
            <a:ext cx="4271455" cy="347411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05600" y="4840287"/>
            <a:ext cx="2362200" cy="1941513"/>
            <a:chOff x="5543550" y="1125538"/>
            <a:chExt cx="2924175" cy="2627312"/>
          </a:xfrm>
        </p:grpSpPr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73938" y="4383087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4725987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9713"/>
            <a:ext cx="7848600" cy="3951287"/>
          </a:xfrm>
        </p:spPr>
        <p:txBody>
          <a:bodyPr/>
          <a:lstStyle/>
          <a:p>
            <a:r>
              <a:rPr lang="en-US" b="1" dirty="0" smtClean="0"/>
              <a:t>A Deterministic View</a:t>
            </a:r>
            <a:br>
              <a:rPr lang="en-US" b="1" dirty="0" smtClean="0"/>
            </a:br>
            <a:r>
              <a:rPr lang="en-US" i="1" dirty="0" smtClean="0">
                <a:solidFill>
                  <a:schemeClr val="accent6"/>
                </a:solidFill>
              </a:rPr>
              <a:t>Compressive Sensing</a:t>
            </a:r>
            <a:br>
              <a:rPr lang="en-US" i="1" dirty="0" smtClean="0">
                <a:solidFill>
                  <a:schemeClr val="accent6"/>
                </a:solidFill>
              </a:rPr>
            </a:br>
            <a:endParaRPr lang="en-US" i="1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3" descr="introspectionandfreew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743200"/>
            <a:ext cx="2743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Sparse / compressible 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not sufficient alone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ea typeface="ＭＳ Ｐゴシック" pitchFamily="34" charset="-128"/>
              </a:rPr>
              <a:t>Projection</a:t>
            </a:r>
          </a:p>
          <a:p>
            <a:pPr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information preserving	/ special </a:t>
            </a:r>
            <a:r>
              <a:rPr lang="en-US" b="1" i="1" dirty="0" err="1" smtClean="0">
                <a:solidFill>
                  <a:srgbClr val="0000FF"/>
                </a:solidFill>
                <a:ea typeface="ＭＳ Ｐゴシック" pitchFamily="34" charset="-128"/>
              </a:rPr>
              <a:t>nullspace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050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ea typeface="ＭＳ Ｐゴシック" pitchFamily="34" charset="-128"/>
              </a:rPr>
              <a:t>Decoding algorithms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tractable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789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74100" y="1133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6200" y="1082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10826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9900" y="194627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5594"/>
          <a:stretch>
            <a:fillRect/>
          </a:stretch>
        </p:blipFill>
        <p:spPr bwMode="auto">
          <a:xfrm>
            <a:off x="6176963" y="1463675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68900" y="1547813"/>
            <a:ext cx="152400" cy="1155700"/>
            <a:chOff x="1791" y="2385"/>
            <a:chExt cx="96" cy="728"/>
          </a:xfrm>
        </p:grpSpPr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734425" y="1489075"/>
            <a:ext cx="155575" cy="2438400"/>
            <a:chOff x="4673" y="2480"/>
            <a:chExt cx="98" cy="1536"/>
          </a:xfrm>
        </p:grpSpPr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3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4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0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5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0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7898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1549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35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05800" y="3962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8375" y="28956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4100" y="28956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tle 1"/>
          <p:cNvSpPr txBox="1">
            <a:spLocks/>
          </p:cNvSpPr>
          <p:nvPr/>
        </p:nvSpPr>
        <p:spPr bwMode="auto">
          <a:xfrm>
            <a:off x="22860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Compressive Sensing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Insights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ti2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617720"/>
            <a:ext cx="2011680" cy="2011680"/>
          </a:xfrm>
          <a:prstGeom prst="rect">
            <a:avLst/>
          </a:prstGeom>
        </p:spPr>
      </p:pic>
      <p:sp>
        <p:nvSpPr>
          <p:cNvPr id="41987" name="Line 10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</a:t>
            </a:r>
            <a:r>
              <a:rPr lang="en-US" dirty="0" smtClean="0">
                <a:ea typeface="ＭＳ Ｐゴシック" pitchFamily="34" charset="-128"/>
              </a:rPr>
              <a:t>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with coordinate axes</a:t>
            </a:r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well-approximated by a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-sparse signal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			(simply by </a:t>
            </a:r>
            <a:r>
              <a:rPr lang="en-US" sz="1800" dirty="0" err="1" smtClean="0">
                <a:ea typeface="ＭＳ Ｐゴシック" pitchFamily="34" charset="-128"/>
              </a:rPr>
              <a:t>thresholding</a:t>
            </a:r>
            <a:r>
              <a:rPr lang="en-US" sz="1800" dirty="0" smtClean="0">
                <a:ea typeface="ＭＳ Ｐゴシック" pitchFamily="34" charset="-128"/>
              </a:rPr>
              <a:t>)	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99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2007" name="Picture 20"/>
            <p:cNvPicPr>
              <a:picLocks noChangeAspect="1" noChangeArrowheads="1"/>
            </p:cNvPicPr>
            <p:nvPr/>
          </p:nvPicPr>
          <p:blipFill>
            <a:blip r:embed="rId11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Line 21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2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3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0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8135938" y="182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200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Basic Signal </a:t>
            </a:r>
            <a:r>
              <a:rPr lang="en-US" dirty="0" smtClean="0">
                <a:ea typeface="ＭＳ Ｐゴシック" pitchFamily="34" charset="-128"/>
              </a:rPr>
              <a:t>Priors</a:t>
            </a:r>
          </a:p>
        </p:txBody>
      </p:sp>
      <p:pic>
        <p:nvPicPr>
          <p:cNvPr id="4200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6858000" y="4622800"/>
            <a:ext cx="2011363" cy="201136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pic>
        <p:nvPicPr>
          <p:cNvPr id="33" name="Picture 32" descr="sti.png"/>
          <p:cNvPicPr>
            <a:picLocks noChangeAspect="1"/>
          </p:cNvPicPr>
          <p:nvPr/>
        </p:nvPicPr>
        <p:blipFill>
          <a:blip r:embed="rId14" cstate="print"/>
          <a:srcRect l="20833" t="6944" r="16667" b="11111"/>
          <a:stretch>
            <a:fillRect/>
          </a:stretch>
        </p:blipFill>
        <p:spPr>
          <a:xfrm>
            <a:off x="76200" y="4617720"/>
            <a:ext cx="2045780" cy="2011680"/>
          </a:xfrm>
          <a:prstGeom prst="rect">
            <a:avLst/>
          </a:prstGeom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53400" y="1905000"/>
            <a:ext cx="914400" cy="2364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Model:</a:t>
            </a:r>
            <a:r>
              <a:rPr lang="en-US" i="1" dirty="0" smtClean="0"/>
              <a:t>  K</a:t>
            </a:r>
            <a:r>
              <a:rPr lang="en-US" dirty="0" smtClean="0"/>
              <a:t>-sparse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RIP:</a:t>
            </a:r>
            <a:r>
              <a:rPr lang="en-US" dirty="0" smtClean="0"/>
              <a:t>  stable embedding </a:t>
            </a:r>
            <a:br>
              <a:rPr lang="en-US" dirty="0" smtClean="0"/>
            </a:br>
            <a:endParaRPr lang="en-US" sz="1600" dirty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8458200" cy="1143000"/>
          </a:xfrm>
        </p:spPr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 (RIP)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176588"/>
            <a:ext cx="2743200" cy="3368675"/>
            <a:chOff x="432" y="1776"/>
            <a:chExt cx="1728" cy="2122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2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3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5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6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38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</a:rPr>
                <a:t>K-planes</a:t>
              </a:r>
            </a:p>
          </p:txBody>
        </p:sp>
        <p:sp>
          <p:nvSpPr>
            <p:cNvPr id="29729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30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42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43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33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328988"/>
            <a:ext cx="4419600" cy="3136900"/>
            <a:chOff x="2880" y="1872"/>
            <a:chExt cx="2784" cy="1976"/>
          </a:xfrm>
        </p:grpSpPr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08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0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2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23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13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4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5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6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7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8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9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050" y="6329363"/>
            <a:ext cx="35702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4572000" y="236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Random </a:t>
            </a:r>
            <a:r>
              <a:rPr lang="en-US" dirty="0" err="1" smtClean="0">
                <a:ea typeface="ＭＳ Ｐゴシック" pitchFamily="34" charset="-128"/>
              </a:rPr>
              <a:t>subGaussian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Gaussian, Bernoulli) matrix </a:t>
            </a:r>
            <a:r>
              <a:rPr lang="en-US" b="1" dirty="0" smtClean="0">
                <a:ea typeface="ＭＳ Ｐゴシック" pitchFamily="34" charset="-128"/>
              </a:rPr>
              <a:t>&lt; &gt; </a:t>
            </a:r>
            <a:r>
              <a:rPr lang="en-US" dirty="0" smtClean="0">
                <a:ea typeface="ＭＳ Ｐゴシック" pitchFamily="34" charset="-128"/>
              </a:rPr>
              <a:t>RIP </a:t>
            </a:r>
            <a:r>
              <a:rPr lang="en-US" dirty="0" err="1" smtClean="0">
                <a:ea typeface="ＭＳ Ｐゴシック" pitchFamily="34" charset="-128"/>
              </a:rPr>
              <a:t>w.h.p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/>
          </a:p>
        </p:txBody>
      </p:sp>
      <p:pic>
        <p:nvPicPr>
          <p:cNvPr id="38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76363" y="1371600"/>
            <a:ext cx="643572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Sparse Recovery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915400" cy="6048375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300" dirty="0" smtClean="0">
                <a:ea typeface="ＭＳ Ｐゴシック" pitchFamily="34" charset="-128"/>
              </a:rPr>
              <a:t>	</a:t>
            </a:r>
            <a:r>
              <a:rPr lang="en-US" sz="1000" dirty="0" smtClean="0">
                <a:ea typeface="ＭＳ Ｐゴシック" pitchFamily="34" charset="-128"/>
              </a:rPr>
              <a:t/>
            </a:r>
            <a:br>
              <a:rPr lang="en-US" sz="10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</a:t>
            </a:r>
          </a:p>
          <a:p>
            <a:r>
              <a:rPr lang="en-US" dirty="0" smtClean="0">
                <a:ea typeface="ＭＳ Ｐゴシック" pitchFamily="34" charset="-128"/>
              </a:rPr>
              <a:t>   - minimization: </a:t>
            </a:r>
          </a:p>
          <a:p>
            <a:endParaRPr lang="en-US" sz="3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  -minimization formulations</a:t>
            </a:r>
          </a:p>
          <a:p>
            <a:endParaRPr lang="en-US" sz="8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basis pursuit, Lasso, </a:t>
            </a:r>
            <a:r>
              <a:rPr lang="en-US" dirty="0" err="1" smtClean="0">
                <a:ea typeface="ＭＳ Ｐゴシック" pitchFamily="34" charset="-128"/>
              </a:rPr>
              <a:t>scalarization</a:t>
            </a:r>
            <a:r>
              <a:rPr lang="en-US" dirty="0" smtClean="0">
                <a:ea typeface="ＭＳ Ｐゴシック" pitchFamily="34" charset="-128"/>
              </a:rPr>
              <a:t> …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iterative re-weighted         algorithms 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Greedy algorithms: IHT,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SP, OMP,…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0" name="Picture 3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5" y="3429000"/>
            <a:ext cx="4733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2352675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92613" y="15240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05600" y="3087687"/>
            <a:ext cx="2362200" cy="1941513"/>
            <a:chOff x="5543550" y="1125538"/>
            <a:chExt cx="2924175" cy="2627312"/>
          </a:xfrm>
        </p:grpSpPr>
        <p:sp>
          <p:nvSpPr>
            <p:cNvPr id="45069" name="AutoShape 5"/>
            <p:cNvSpPr>
              <a:spLocks noChangeArrowheads="1"/>
            </p:cNvSpPr>
            <p:nvPr/>
          </p:nvSpPr>
          <p:spPr bwMode="auto">
            <a:xfrm>
              <a:off x="5702300" y="1685925"/>
              <a:ext cx="1847850" cy="1906588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0" name="Line 6"/>
            <p:cNvSpPr>
              <a:spLocks noChangeShapeType="1"/>
            </p:cNvSpPr>
            <p:nvPr/>
          </p:nvSpPr>
          <p:spPr bwMode="auto">
            <a:xfrm flipH="1">
              <a:off x="5702300" y="1687513"/>
              <a:ext cx="925513" cy="954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5702300" y="2641600"/>
              <a:ext cx="925513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2" name="Line 8"/>
            <p:cNvSpPr>
              <a:spLocks noChangeShapeType="1"/>
            </p:cNvSpPr>
            <p:nvPr/>
          </p:nvSpPr>
          <p:spPr bwMode="auto">
            <a:xfrm flipH="1">
              <a:off x="6627813" y="2640013"/>
              <a:ext cx="922337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3" name="Line 9"/>
            <p:cNvSpPr>
              <a:spLocks noChangeShapeType="1"/>
            </p:cNvSpPr>
            <p:nvPr/>
          </p:nvSpPr>
          <p:spPr bwMode="auto">
            <a:xfrm>
              <a:off x="6627813" y="1685925"/>
              <a:ext cx="922337" cy="954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4" name="Line 10"/>
            <p:cNvSpPr>
              <a:spLocks noChangeShapeType="1"/>
            </p:cNvSpPr>
            <p:nvPr/>
          </p:nvSpPr>
          <p:spPr bwMode="auto">
            <a:xfrm flipH="1">
              <a:off x="6319838" y="1687513"/>
              <a:ext cx="307975" cy="127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5" name="Line 11"/>
            <p:cNvSpPr>
              <a:spLocks noChangeShapeType="1"/>
            </p:cNvSpPr>
            <p:nvPr/>
          </p:nvSpPr>
          <p:spPr bwMode="auto">
            <a:xfrm flipH="1" flipV="1">
              <a:off x="5702300" y="2641600"/>
              <a:ext cx="617538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6" name="Line 12"/>
            <p:cNvSpPr>
              <a:spLocks noChangeShapeType="1"/>
            </p:cNvSpPr>
            <p:nvPr/>
          </p:nvSpPr>
          <p:spPr bwMode="auto">
            <a:xfrm flipV="1">
              <a:off x="6319838" y="2640013"/>
              <a:ext cx="1230312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7" name="Line 13"/>
            <p:cNvSpPr>
              <a:spLocks noChangeShapeType="1"/>
            </p:cNvSpPr>
            <p:nvPr/>
          </p:nvSpPr>
          <p:spPr bwMode="auto">
            <a:xfrm>
              <a:off x="6319838" y="2959100"/>
              <a:ext cx="307975" cy="63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8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9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0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1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2" name="Oval 18"/>
            <p:cNvSpPr>
              <a:spLocks noChangeArrowheads="1"/>
            </p:cNvSpPr>
            <p:nvPr/>
          </p:nvSpPr>
          <p:spPr bwMode="auto">
            <a:xfrm>
              <a:off x="7488238" y="2571750"/>
              <a:ext cx="98425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083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7450" y="2859088"/>
              <a:ext cx="230188" cy="18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5084" name="Picture 22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99350" y="2190750"/>
              <a:ext cx="412750" cy="26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4506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73938" y="2630487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8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2973387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1" name="Picture 30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990605" y="4258970"/>
            <a:ext cx="5769711" cy="365711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990600" y="5089525"/>
            <a:ext cx="5058673" cy="426636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894738" y="5791200"/>
            <a:ext cx="524862" cy="356200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733800" y="1828800"/>
            <a:ext cx="4733528" cy="365711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86424" y="1828800"/>
            <a:ext cx="314664" cy="336061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>
            <a:off x="7162800" y="152400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NP-Hard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/>
          <a:srcRect r="8571"/>
          <a:stretch>
            <a:fillRect/>
          </a:stretch>
        </p:blipFill>
        <p:spPr bwMode="auto">
          <a:xfrm>
            <a:off x="5486400" y="3410712"/>
            <a:ext cx="3366385" cy="27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152400"/>
            <a:ext cx="8215313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1-Norm Minimization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Properties (sparse signals)</a:t>
            </a:r>
          </a:p>
          <a:p>
            <a:endParaRPr lang="en-US" sz="700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ea typeface="ＭＳ Ｐゴシック" pitchFamily="34" charset="-128"/>
              </a:rPr>
              <a:t>Complexity</a:t>
            </a:r>
            <a:r>
              <a:rPr lang="en-US" dirty="0" smtClean="0">
                <a:ea typeface="ＭＳ Ｐゴシック" pitchFamily="34" charset="-128"/>
              </a:rPr>
              <a:t> 	polynomial time 							e.g., interior point methods: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first order methods</a:t>
            </a:r>
            <a:r>
              <a:rPr lang="en-US" sz="1800" dirty="0" smtClean="0">
                <a:ea typeface="ＭＳ Ｐゴシック" pitchFamily="34" charset="-128"/>
              </a:rPr>
              <a:t>  &lt;&gt; faster but less accurate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Theoretical guarantees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Number of measurements					</a:t>
            </a:r>
          </a:p>
          <a:p>
            <a:pPr lvl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	   (in general, dashed line)</a:t>
            </a:r>
            <a:endParaRPr lang="en-US" sz="700" dirty="0" smtClean="0">
              <a:ea typeface="ＭＳ Ｐゴシック" pitchFamily="34" charset="-128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1706" y="3276600"/>
            <a:ext cx="5226094" cy="1592263"/>
            <a:chOff x="1524000" y="4660900"/>
            <a:chExt cx="6064294" cy="1820863"/>
          </a:xfrm>
        </p:grpSpPr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701755" y="4660900"/>
              <a:ext cx="5886539" cy="80867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>
              <a:off x="1622425" y="5521325"/>
              <a:ext cx="14033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1524000" y="5557838"/>
              <a:ext cx="15859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FF"/>
                  </a:solidFill>
                  <a:cs typeface="Arial" pitchFamily="34" charset="0"/>
                </a:rPr>
                <a:t>CS recovery</a:t>
              </a:r>
              <a:br>
                <a:rPr lang="en-US" dirty="0">
                  <a:solidFill>
                    <a:srgbClr val="0000FF"/>
                  </a:solidFill>
                  <a:cs typeface="Arial" pitchFamily="34" charset="0"/>
                </a:rPr>
              </a:br>
              <a:r>
                <a:rPr lang="en-US" dirty="0">
                  <a:solidFill>
                    <a:srgbClr val="0000FF"/>
                  </a:solidFill>
                  <a:cs typeface="Arial" pitchFamily="34" charset="0"/>
                </a:rPr>
                <a:t>error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>
              <a:off x="4183062" y="5551488"/>
              <a:ext cx="15113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089" name="Text Box 11"/>
            <p:cNvSpPr txBox="1">
              <a:spLocks noChangeArrowheads="1"/>
            </p:cNvSpPr>
            <p:nvPr/>
          </p:nvSpPr>
          <p:spPr bwMode="auto">
            <a:xfrm>
              <a:off x="4114800" y="5594350"/>
              <a:ext cx="17462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cs typeface="Arial" pitchFamily="34" charset="0"/>
                </a:rPr>
                <a:t>signal K-term</a:t>
              </a:r>
              <a:br>
                <a:rPr lang="en-US" dirty="0">
                  <a:solidFill>
                    <a:srgbClr val="FF0000"/>
                  </a:solidFill>
                  <a:cs typeface="Arial" pitchFamily="34" charset="0"/>
                </a:rPr>
              </a:br>
              <a:r>
                <a:rPr lang="en-US" dirty="0">
                  <a:solidFill>
                    <a:srgbClr val="FF0000"/>
                  </a:solidFill>
                  <a:cs typeface="Arial" pitchFamily="34" charset="0"/>
                </a:rPr>
                <a:t>approx error</a:t>
              </a:r>
            </a:p>
          </p:txBody>
        </p:sp>
        <p:sp>
          <p:nvSpPr>
            <p:cNvPr id="29706" name="Line 12"/>
            <p:cNvSpPr>
              <a:spLocks noChangeShapeType="1"/>
            </p:cNvSpPr>
            <p:nvPr/>
          </p:nvSpPr>
          <p:spPr bwMode="auto">
            <a:xfrm>
              <a:off x="6669088" y="5538788"/>
              <a:ext cx="6858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707" name="Text Box 13"/>
            <p:cNvSpPr txBox="1">
              <a:spLocks noChangeArrowheads="1"/>
            </p:cNvSpPr>
            <p:nvPr/>
          </p:nvSpPr>
          <p:spPr bwMode="auto">
            <a:xfrm>
              <a:off x="6634163" y="5581650"/>
              <a:ext cx="7858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6600"/>
                  </a:solidFill>
                  <a:cs typeface="Arial" pitchFamily="34" charset="0"/>
                </a:rPr>
                <a:t>noise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419725" y="2819400"/>
            <a:ext cx="3114675" cy="361950"/>
            <a:chOff x="1295400" y="5638800"/>
            <a:chExt cx="3114675" cy="361950"/>
          </a:xfrm>
        </p:grpSpPr>
        <p:pic>
          <p:nvPicPr>
            <p:cNvPr id="29708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912" y="5638800"/>
              <a:ext cx="307816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709" name="Straight Connector 14"/>
            <p:cNvCxnSpPr>
              <a:cxnSpLocks noChangeShapeType="1"/>
            </p:cNvCxnSpPr>
            <p:nvPr/>
          </p:nvCxnSpPr>
          <p:spPr bwMode="auto">
            <a:xfrm>
              <a:off x="1295400" y="5999163"/>
              <a:ext cx="3103562" cy="158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858000" y="1950220"/>
            <a:ext cx="1676400" cy="411980"/>
          </a:xfrm>
          <a:prstGeom prst="rect">
            <a:avLst/>
          </a:prstGeom>
        </p:spPr>
      </p:pic>
      <p:grpSp>
        <p:nvGrpSpPr>
          <p:cNvPr id="4" name="Group 27"/>
          <p:cNvGrpSpPr/>
          <p:nvPr/>
        </p:nvGrpSpPr>
        <p:grpSpPr>
          <a:xfrm>
            <a:off x="6096000" y="6336268"/>
            <a:ext cx="2438400" cy="369332"/>
            <a:chOff x="6096000" y="6096000"/>
            <a:chExt cx="2438400" cy="369332"/>
          </a:xfrm>
        </p:grpSpPr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7541848" y="6121345"/>
              <a:ext cx="992552" cy="2794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096000" y="6096000"/>
              <a:ext cx="1423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latin typeface="Times New Roman" pitchFamily="18" charset="0"/>
                  <a:ea typeface="ＭＳ Ｐゴシック" pitchFamily="34" charset="-128"/>
                </a:rPr>
                <a:t>Threshold  = </a:t>
              </a:r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258057" y="5486400"/>
            <a:ext cx="3390143" cy="457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00200" y="6553200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ea typeface="ＭＳ Ｐゴシック" pitchFamily="34" charset="-128"/>
              </a:rPr>
              <a:t>[</a:t>
            </a:r>
            <a:r>
              <a:rPr lang="en-US" sz="1600" dirty="0" err="1" smtClean="0">
                <a:latin typeface="+mj-lt"/>
                <a:ea typeface="ＭＳ Ｐゴシック" pitchFamily="34" charset="-128"/>
              </a:rPr>
              <a:t>Donoho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 and Tanner]</a:t>
            </a:r>
          </a:p>
        </p:txBody>
      </p:sp>
      <p:pic>
        <p:nvPicPr>
          <p:cNvPr id="26" name="Picture 2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069902" y="4724400"/>
            <a:ext cx="1322165" cy="2546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  $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f(x')= \|u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0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Rightarrow \delta_{2K}&lt;1/3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40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_{2K}&lt;0.456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2"/>
  <p:tag name="PICTUREFILESIZE" val="4349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5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{\mathcal M}\left(x - \frac{1}{L_{2K}}\nabla f(x),K \right) =\arg\min_{y\in \Sigma_K}U(x,y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3"/>
  <p:tag name="PICTUREFILESIZE" val="1554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_{i+1} = {\mathcal M}\left(x_i - \frac{1}{2}\nabla f(x_i),K \right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7"/>
  <p:tag name="PICTUREFILESIZE" val="829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_{i+1} = {\mathcal M}\left(x_i - \frac{1}{L_{2K}}\nabla f(x_i),K \right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1"/>
  <p:tag name="PICTUREFILESIZE" val="103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_{i+1} = {\mathcal M}\left(v_i - \frac{1}{L_{3K}}\nabla f(v_i),K \right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9"/>
  <p:tag name="PICTUREFILESIZE" val="1046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v_{i+1}= x_i+ \frac{\tau_i-1}{\tau_{i+1}}(x_i-x_{i-1}) 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0"/>
  <p:tag name="PICTUREFILESIZE" val="63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tau_0=1, \tau_{i+1}= \frac{1+\sqrt{1+4\tau_i^2}}{2}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59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Phi  x = \Phi D D^H x = \Phi D (D^Hx)_K +   \Phi D \left[ D^Hx- (D^Hx)_K \right] =\Phi D (D^Hx)_K + \tilde{n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3"/>
  <p:tag name="PICTUREFILESIZE" val="150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forall v \in \text{kernel}(\Phi), x'=x+v \Rightarrow 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77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88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1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4"/>
  <p:tag name="PICTUREFILESIZE" val="109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^2+\mu\|x\|_1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98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{1,2}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0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90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0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2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7"/>
  <p:tag name="PICTUREFILESIZE" val="8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mathcal O}\left(M^2N^{1.5}\right)  template TPT1  env TPENV1  fore 0  back 16777215  eqnno 2"/>
  <p:tag name="FILENAME" val="TP_tmp"/>
  <p:tag name="ORIGWIDTH" val="53"/>
  <p:tag name="PICTUREFILESIZE" val="48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\delta\rightarrow 0, \rho = |2\log\delta|^{-1}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536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_{2K}&lt;0.456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2"/>
  <p:tag name="PICTUREFILESIZE" val="4349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\times 10^{-2}  template TPT1  env TPENV1  fore 0  back 16777215  eqnno 1"/>
  <p:tag name="FILENAME" val="TP_tmp"/>
  <p:tag name="ORIGWIDTH" val="39"/>
  <p:tag name="PICTUREFILESIZE" val="30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rm CoSaMP}:={\mathcal O}\left(N\log^2N\right)  template TPT1  env TPENV1  fore 0  back 16777215  eqnno 2"/>
  <p:tag name="FILENAME" val="TP_tmp"/>
  <p:tag name="ORIGWIDTH" val="111"/>
  <p:tag name="PICTUREFILESIZE" val="847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widehat{x}= \arg\min_{x'} f(x'), \text{s.t.~} \|x'\|_0 \le K; f(x')= \|y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7"/>
  <p:tag name="PICTUREFILESIZE" val="132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f(x')= \|u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0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}{2}\|y-x\|^2  &amp;L= 2\|\Phi\|, \forall x,y \in \R^N, \\&#10;   (3)&amp; &amp; f(y) - f(x) - \left&lt;\nabla f(x), y-x\right&gt; &amp; \le &amp; \frac{L_{2K}}{2}\|y-x\|^2  &amp;L_{2K}= 2(1+\delta_{2K}), \forall x,y \in \Sigma_K, \\&#10;   (4)&amp; &amp; f(y) - f(x) - \left&lt;\nabla f(x), y-x\right&gt; &amp; \ge &amp; \frac{\mu_{2K}}{2}\|y-x\|^2  &amp;\mu_{2K}= 2(1-\delta_{2K}), \forall x,y \in \Sigma_K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4"/>
  <p:tag name="PICTUREFILESIZE" val="743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 - \Phi y&#10;\|^2_{2}}{\|x - y\|^2_{2}}\le (1+\delta_{2K})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296"/>
  <p:tag name="PICTUREFILESIZE" val="1145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4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5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widehat{x}= \arg\min_{x'} f(x'), \text{s.t.~} \|x'\|_0=K; f(x')= \|y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7"/>
  <p:tag name="PICTUREFILESIZE" val="129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57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{\mathcal M}\left(y,K \right) =\arg\min_{x\in \Sigma_K}\|x-y\|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3"/>
  <p:tag name="PICTUREFILESIZE" val="89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f(x')= \|u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07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5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{\mathcal M}\left(x - \frac{1}{L_{2K}}\nabla f(x),K \right) =\arg\min_{y\in \Sigma_K}U(x,y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3"/>
  <p:tag name="PICTUREFILESIZE" val="1554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5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{\mathcal M}\left(y,K \right) =\arg\min_{x\in \Sigma_K}\|x-y\|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3"/>
  <p:tag name="PICTUREFILESIZE" val="89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f(x')= \|u-\Phi x'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3"/>
  <p:tag name="PICTUREFILESIZE" val="507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{\mathcal M}\left(y,K \right) =\arg\min_{x\in \Sigma_K}\|x-y\|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3"/>
  <p:tag name="PICTUREFILESIZE" val="89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L_{2K} &lt; 2\mu_{2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4"/>
  <p:tag name="PICTUREFILESIZE" val="37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403</Words>
  <Application>Microsoft Office PowerPoint</Application>
  <PresentationFormat>On-screen Show (4:3)</PresentationFormat>
  <Paragraphs>320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Verdana</vt:lpstr>
      <vt:lpstr>ＭＳ Ｐゴシック</vt:lpstr>
      <vt:lpstr>cmmi12</vt:lpstr>
      <vt:lpstr>Times New Roman</vt:lpstr>
      <vt:lpstr>Wingdings</vt:lpstr>
      <vt:lpstr>Office Theme</vt:lpstr>
      <vt:lpstr>15_Blank Presentation</vt:lpstr>
      <vt:lpstr>3_Blank Presentation</vt:lpstr>
      <vt:lpstr>Blank Presentation</vt:lpstr>
      <vt:lpstr>An ALPS’ view of Sparse Recovery</vt:lpstr>
      <vt:lpstr>Linear Dimensionality Reduction</vt:lpstr>
      <vt:lpstr>Linear Dimensionality Reduction</vt:lpstr>
      <vt:lpstr>A Deterministic View Compressive Sensing </vt:lpstr>
      <vt:lpstr>Slide 5</vt:lpstr>
      <vt:lpstr>Basic Signal Priors</vt:lpstr>
      <vt:lpstr>Restricted Isometry Property (RIP)</vt:lpstr>
      <vt:lpstr>Sparse Recovery Algorithms</vt:lpstr>
      <vt:lpstr>1-Norm Minimization</vt:lpstr>
      <vt:lpstr>Greedy Approaches</vt:lpstr>
      <vt:lpstr>The Need for First-order &amp; Greedy Approaches</vt:lpstr>
      <vt:lpstr>The Need for First-order &amp; Greedy Approaches</vt:lpstr>
      <vt:lpstr>The Need for First-order &amp; Greedy Approaches</vt:lpstr>
      <vt:lpstr>The Need for First-order &amp; Greedy Approaches</vt:lpstr>
      <vt:lpstr>Slide 15</vt:lpstr>
      <vt:lpstr>Two Algorithms</vt:lpstr>
      <vt:lpstr>Bregman Distance &amp; RIP</vt:lpstr>
      <vt:lpstr>Majorization-Minimization</vt:lpstr>
      <vt:lpstr>What could be wrong with this naïve approach?</vt:lpstr>
      <vt:lpstr>Majorization-Minimization</vt:lpstr>
      <vt:lpstr>LIHT vs. IHT &amp; ISTA + GraDes</vt:lpstr>
      <vt:lpstr>FLIHT</vt:lpstr>
      <vt:lpstr>The Intuition behind ALPS</vt:lpstr>
      <vt:lpstr>Redundant Dictionaries</vt:lpstr>
      <vt:lpstr>A2D Conversion</vt:lpstr>
      <vt:lpstr>Conclusions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ALPS’ view of Sparse Recovery</dc:title>
  <dc:creator>Cevher</dc:creator>
  <cp:lastModifiedBy>Cevher</cp:lastModifiedBy>
  <cp:revision>268</cp:revision>
  <dcterms:created xsi:type="dcterms:W3CDTF">2010-05-08T17:36:14Z</dcterms:created>
  <dcterms:modified xsi:type="dcterms:W3CDTF">2011-05-24T20:25:02Z</dcterms:modified>
</cp:coreProperties>
</file>