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57" r:id="rId4"/>
    <p:sldId id="291" r:id="rId5"/>
    <p:sldId id="293" r:id="rId6"/>
    <p:sldId id="297" r:id="rId7"/>
    <p:sldId id="294" r:id="rId8"/>
    <p:sldId id="295" r:id="rId9"/>
    <p:sldId id="296" r:id="rId10"/>
    <p:sldId id="298" r:id="rId11"/>
    <p:sldId id="301" r:id="rId12"/>
    <p:sldId id="302" r:id="rId13"/>
    <p:sldId id="303" r:id="rId14"/>
    <p:sldId id="304" r:id="rId15"/>
    <p:sldId id="305" r:id="rId16"/>
    <p:sldId id="299" r:id="rId17"/>
    <p:sldId id="300" r:id="rId18"/>
    <p:sldId id="317" r:id="rId19"/>
    <p:sldId id="306" r:id="rId20"/>
    <p:sldId id="323" r:id="rId21"/>
    <p:sldId id="307" r:id="rId22"/>
    <p:sldId id="308" r:id="rId23"/>
    <p:sldId id="328" r:id="rId24"/>
    <p:sldId id="327" r:id="rId25"/>
    <p:sldId id="329" r:id="rId26"/>
    <p:sldId id="315" r:id="rId27"/>
    <p:sldId id="320" r:id="rId28"/>
    <p:sldId id="321" r:id="rId29"/>
    <p:sldId id="322" r:id="rId30"/>
    <p:sldId id="325" r:id="rId31"/>
    <p:sldId id="326" r:id="rId32"/>
    <p:sldId id="318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06251-F7AA-4BFF-8366-B8B9D378697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A845-D568-4DAA-BF75-E345A52D3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5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9781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9A17-F71B-4732-AE24-80CB3B458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F88D-26F7-454F-8203-0910C7ABB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4332D-3EA2-4A4A-BB15-D4DC15D8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6402-B469-4BF6-B2B1-EFF696777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AE32-2963-4CC8-9F9D-A7D797012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9FA33-1E6F-45B9-876A-036730FB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8191-6947-4AF9-B5C3-7EA3F9151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50D1-AC09-4919-A226-13F0D474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00A8-D706-430E-8007-28C35E44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007D-99C1-44DC-B4F4-AF235561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7F606-559C-48E4-BF74-CAB88E6BC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1205-AFF2-454B-A316-0BAF1CA3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33F67-F9E4-4AF9-A673-5465414FCD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3.xml"/><Relationship Id="rId21" Type="http://schemas.openxmlformats.org/officeDocument/2006/relationships/image" Target="../media/image29.png"/><Relationship Id="rId7" Type="http://schemas.openxmlformats.org/officeDocument/2006/relationships/tags" Target="../tags/tag17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25.png"/><Relationship Id="rId2" Type="http://schemas.openxmlformats.org/officeDocument/2006/relationships/tags" Target="../tags/tag1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5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20.xml"/><Relationship Id="rId19" Type="http://schemas.openxmlformats.org/officeDocument/2006/relationships/image" Target="../media/image2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38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6.png"/><Relationship Id="rId5" Type="http://schemas.openxmlformats.org/officeDocument/2006/relationships/tags" Target="../tags/tag26.xml"/><Relationship Id="rId10" Type="http://schemas.openxmlformats.org/officeDocument/2006/relationships/image" Target="../media/image19.png"/><Relationship Id="rId4" Type="http://schemas.openxmlformats.org/officeDocument/2006/relationships/tags" Target="../tags/tag25.xml"/><Relationship Id="rId9" Type="http://schemas.openxmlformats.org/officeDocument/2006/relationships/image" Target="../media/image18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3.jpeg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32.xml"/><Relationship Id="rId16" Type="http://schemas.openxmlformats.org/officeDocument/2006/relationships/image" Target="../media/image7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6.png"/><Relationship Id="rId5" Type="http://schemas.openxmlformats.org/officeDocument/2006/relationships/tags" Target="../tags/tag35.xml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20.xml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8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67.png"/><Relationship Id="rId17" Type="http://schemas.openxmlformats.org/officeDocument/2006/relationships/image" Target="../media/image76.png"/><Relationship Id="rId2" Type="http://schemas.openxmlformats.org/officeDocument/2006/relationships/tags" Target="../tags/tag39.xml"/><Relationship Id="rId16" Type="http://schemas.openxmlformats.org/officeDocument/2006/relationships/image" Target="../media/image7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6.png"/><Relationship Id="rId5" Type="http://schemas.openxmlformats.org/officeDocument/2006/relationships/tags" Target="../tags/tag42.xml"/><Relationship Id="rId1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5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84.png"/><Relationship Id="rId2" Type="http://schemas.openxmlformats.org/officeDocument/2006/relationships/tags" Target="../tags/tag49.xml"/><Relationship Id="rId16" Type="http://schemas.openxmlformats.org/officeDocument/2006/relationships/image" Target="../media/image88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67.png"/><Relationship Id="rId5" Type="http://schemas.openxmlformats.org/officeDocument/2006/relationships/tags" Target="../tags/tag52.xml"/><Relationship Id="rId15" Type="http://schemas.openxmlformats.org/officeDocument/2006/relationships/image" Target="../media/image87.png"/><Relationship Id="rId10" Type="http://schemas.openxmlformats.org/officeDocument/2006/relationships/image" Target="../media/image66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84.png"/><Relationship Id="rId18" Type="http://schemas.openxmlformats.org/officeDocument/2006/relationships/image" Target="../media/image93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67.png"/><Relationship Id="rId17" Type="http://schemas.openxmlformats.org/officeDocument/2006/relationships/image" Target="../media/image92.png"/><Relationship Id="rId2" Type="http://schemas.openxmlformats.org/officeDocument/2006/relationships/tags" Target="../tags/tag56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66.png"/><Relationship Id="rId5" Type="http://schemas.openxmlformats.org/officeDocument/2006/relationships/tags" Target="../tags/tag59.xml"/><Relationship Id="rId15" Type="http://schemas.openxmlformats.org/officeDocument/2006/relationships/image" Target="../media/image90.png"/><Relationship Id="rId10" Type="http://schemas.openxmlformats.org/officeDocument/2006/relationships/notesSlide" Target="../notesSlides/notesSlide26.xml"/><Relationship Id="rId19" Type="http://schemas.openxmlformats.org/officeDocument/2006/relationships/image" Target="../media/image94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5.xml"/><Relationship Id="rId16" Type="http://schemas.openxmlformats.org/officeDocument/2006/relationships/image" Target="../media/image2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2.png"/><Relationship Id="rId5" Type="http://schemas.openxmlformats.org/officeDocument/2006/relationships/tags" Target="../tags/tag8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553200" cy="1470025"/>
          </a:xfrm>
        </p:spPr>
        <p:txBody>
          <a:bodyPr/>
          <a:lstStyle/>
          <a:p>
            <a:pPr algn="l"/>
            <a:r>
              <a:rPr lang="en-US" altLang="en-US" sz="4000" i="1" dirty="0" smtClean="0"/>
              <a:t>IC Research Seminar</a:t>
            </a:r>
            <a:endParaRPr lang="en-US" altLang="en-US" sz="4000" i="1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7010400" cy="1771650"/>
          </a:xfrm>
        </p:spPr>
        <p:txBody>
          <a:bodyPr/>
          <a:lstStyle/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  <a:p>
            <a:pPr algn="l"/>
            <a:r>
              <a:rPr lang="en-US" altLang="en-US" dirty="0" smtClean="0"/>
              <a:t>A Teaser</a:t>
            </a:r>
          </a:p>
          <a:p>
            <a:pPr algn="l"/>
            <a:endParaRPr lang="en-US" altLang="en-US" dirty="0" smtClean="0"/>
          </a:p>
          <a:p>
            <a:pPr lvl="0" algn="l"/>
            <a:r>
              <a:rPr lang="en-US" altLang="en-US" i="1" dirty="0" smtClean="0">
                <a:solidFill>
                  <a:srgbClr val="000000"/>
                </a:solidFill>
              </a:rPr>
              <a:t>Prof. Dr.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Volkan</a:t>
            </a:r>
            <a:r>
              <a:rPr lang="en-US" altLang="en-US" i="1" dirty="0" smtClean="0">
                <a:solidFill>
                  <a:srgbClr val="000000"/>
                </a:solidFill>
              </a:rPr>
              <a:t> Cevher</a:t>
            </a:r>
          </a:p>
          <a:p>
            <a:pPr lvl="0" algn="l"/>
            <a:r>
              <a:rPr lang="en-US" altLang="en-US" sz="1600" b="1" dirty="0" smtClean="0">
                <a:solidFill>
                  <a:srgbClr val="000000"/>
                </a:solidFill>
              </a:rPr>
              <a:t>LIONS/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Laboratory for Information and Inference Systems</a:t>
            </a:r>
            <a:endParaRPr lang="en-US" altLang="en-US" sz="1600" b="1" dirty="0" smtClean="0">
              <a:solidFill>
                <a:srgbClr val="000000"/>
              </a:solidFill>
            </a:endParaRPr>
          </a:p>
          <a:p>
            <a:pPr algn="l"/>
            <a:endParaRPr lang="en-US" altLang="en-US" i="1" dirty="0" smtClean="0"/>
          </a:p>
          <a:p>
            <a:pPr algn="l"/>
            <a:endParaRPr lang="en-US" altLang="en-US" dirty="0"/>
          </a:p>
        </p:txBody>
      </p:sp>
      <p:pic>
        <p:nvPicPr>
          <p:cNvPr id="10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0"/>
            <a:ext cx="1705955" cy="822960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6007115"/>
            <a:ext cx="1828800" cy="54608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square" lIns="175043" tIns="87522" rIns="175043" bIns="87522">
            <a:spAutoFit/>
          </a:bodyPr>
          <a:lstStyle/>
          <a:p>
            <a:pPr defTabSz="1751013"/>
            <a:r>
              <a:rPr lang="en-US" sz="2400" b="1" dirty="0" err="1">
                <a:solidFill>
                  <a:prstClr val="white"/>
                </a:solidFill>
                <a:latin typeface="Trebuchet MS" pitchFamily="34" charset="0"/>
              </a:rPr>
              <a:t>lions</a:t>
            </a:r>
            <a:r>
              <a:rPr lang="en-US" sz="2400" b="1" dirty="0" err="1">
                <a:solidFill>
                  <a:srgbClr val="C0C0C0"/>
                </a:solidFill>
                <a:latin typeface="Trebuchet MS" pitchFamily="34" charset="0"/>
              </a:rPr>
              <a:t>@epfl</a:t>
            </a:r>
            <a:endParaRPr lang="en-US" b="1" dirty="0">
              <a:solidFill>
                <a:srgbClr val="C0C0C0"/>
              </a:solidFill>
              <a:latin typeface="Trebuchet MS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57400" y="2895600"/>
            <a:ext cx="6675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Linear Inverse Problems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524000" y="1009485"/>
            <a:ext cx="5867400" cy="4095915"/>
            <a:chOff x="1524000" y="1009485"/>
            <a:chExt cx="5867400" cy="4095915"/>
          </a:xfrm>
        </p:grpSpPr>
        <p:pic>
          <p:nvPicPr>
            <p:cNvPr id="78" name="Picture 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08800" y="1060285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803654" y="1060540"/>
              <a:ext cx="278891" cy="2026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49800" y="1009485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 descr="phir"/>
            <p:cNvPicPr>
              <a:picLocks noChangeAspect="1" noChangeArrowheads="1"/>
            </p:cNvPicPr>
            <p:nvPr/>
          </p:nvPicPr>
          <p:blipFill>
            <a:blip r:embed="rId17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9"/>
            <p:cNvGrpSpPr/>
            <p:nvPr/>
          </p:nvGrpSpPr>
          <p:grpSpPr bwMode="auto"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0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84" name="Picture 4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Challenge: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51" name="Picture 5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000335" y="6172200"/>
            <a:ext cx="4760981" cy="373449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705599" y="4848499"/>
            <a:ext cx="2394203" cy="1933302"/>
            <a:chOff x="5543550" y="1136650"/>
            <a:chExt cx="2963792" cy="2616200"/>
          </a:xfrm>
        </p:grpSpPr>
        <p:sp>
          <p:nvSpPr>
            <p:cNvPr id="44" name="AutoShape 14"/>
            <p:cNvSpPr>
              <a:spLocks noChangeArrowheads="1"/>
            </p:cNvSpPr>
            <p:nvPr/>
          </p:nvSpPr>
          <p:spPr bwMode="auto">
            <a:xfrm rot="18618184">
              <a:off x="6613387" y="1227208"/>
              <a:ext cx="1605239" cy="2182670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366306" y="4427530"/>
            <a:ext cx="1785324" cy="274665"/>
          </a:xfrm>
          <a:prstGeom prst="rect">
            <a:avLst/>
          </a:prstGeom>
          <a:noFill/>
          <a:ln/>
          <a:effectLst/>
        </p:spPr>
      </p:pic>
      <p:cxnSp>
        <p:nvCxnSpPr>
          <p:cNvPr id="49" name="Straight Arrow Connector 32"/>
          <p:cNvCxnSpPr>
            <a:cxnSpLocks noChangeShapeType="1"/>
          </p:cNvCxnSpPr>
          <p:nvPr/>
        </p:nvCxnSpPr>
        <p:spPr bwMode="auto">
          <a:xfrm rot="5400000">
            <a:off x="8029365" y="477043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0" name="Picture 4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387005" y="5564814"/>
            <a:ext cx="3379389" cy="3787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Linear Inverse Problems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  Deterministic 	      Probabilistic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b="1" dirty="0" smtClean="0"/>
              <a:t>Prior</a:t>
            </a:r>
            <a:r>
              <a:rPr lang="en-US" dirty="0" smtClean="0"/>
              <a:t> 			</a:t>
            </a:r>
            <a:r>
              <a:rPr lang="en-US" dirty="0" err="1" smtClean="0"/>
              <a:t>sparsity</a:t>
            </a:r>
            <a:r>
              <a:rPr lang="en-US" dirty="0" smtClean="0"/>
              <a:t>		    prior</a:t>
            </a:r>
            <a:br>
              <a:rPr lang="en-US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dirty="0" smtClean="0"/>
              <a:t>			       low-rank</a:t>
            </a:r>
            <a:br>
              <a:rPr lang="en-US" dirty="0" smtClean="0"/>
            </a:br>
            <a:r>
              <a:rPr lang="en-US" dirty="0" smtClean="0"/>
              <a:t>			    		</a:t>
            </a:r>
            <a:endParaRPr lang="en-US" sz="20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b="1" dirty="0" smtClean="0"/>
              <a:t>Metric</a:t>
            </a:r>
            <a:r>
              <a:rPr lang="en-US" dirty="0" smtClean="0"/>
              <a:t>			     		   	likelihood 								posterior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3" name="Picture 2" descr="http://www.campingwomen.org/BorderImages/t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65225"/>
            <a:ext cx="1188572" cy="739775"/>
          </a:xfrm>
          <a:prstGeom prst="rect">
            <a:avLst/>
          </a:prstGeom>
          <a:noFill/>
        </p:spPr>
      </p:pic>
      <p:pic>
        <p:nvPicPr>
          <p:cNvPr id="54" name="Picture 4" descr="http://nyenightguide.com/images/3526496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914400"/>
            <a:ext cx="1066800" cy="1066800"/>
          </a:xfrm>
          <a:prstGeom prst="rect">
            <a:avLst/>
          </a:prstGeom>
          <a:noFill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445470" y="4724400"/>
            <a:ext cx="1964730" cy="165892"/>
          </a:xfrm>
          <a:prstGeom prst="rect">
            <a:avLst/>
          </a:prstGeom>
          <a:noFill/>
          <a:ln/>
          <a:effectLst/>
        </p:spPr>
      </p:pic>
      <p:cxnSp>
        <p:nvCxnSpPr>
          <p:cNvPr id="57" name="Straight Connector 56"/>
          <p:cNvCxnSpPr/>
          <p:nvPr/>
        </p:nvCxnSpPr>
        <p:spPr bwMode="auto">
          <a:xfrm>
            <a:off x="304800" y="26670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4191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04800" y="41148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304800" y="54864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5400000">
            <a:off x="1143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2" name="Picture 2" descr="http://www.curtoons.com/images/SUPERMAN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1875" y="3083355"/>
            <a:ext cx="545380" cy="40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dirty="0" smtClean="0"/>
              <a:t>Matrix completion for Netflix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low-rank?</a:t>
            </a:r>
          </a:p>
          <a:p>
            <a:endParaRPr lang="en-US" sz="1000" dirty="0" smtClean="0"/>
          </a:p>
          <a:p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Back to the theoretical set-up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981200" y="1752600"/>
            <a:ext cx="4500265" cy="1569720"/>
            <a:chOff x="2057400" y="1905000"/>
            <a:chExt cx="4500265" cy="1569720"/>
          </a:xfrm>
        </p:grpSpPr>
        <p:grpSp>
          <p:nvGrpSpPr>
            <p:cNvPr id="3" name="Group 11"/>
            <p:cNvGrpSpPr/>
            <p:nvPr/>
          </p:nvGrpSpPr>
          <p:grpSpPr>
            <a:xfrm>
              <a:off x="2057400" y="2286000"/>
              <a:ext cx="4038600" cy="1066800"/>
              <a:chOff x="1905000" y="2590800"/>
              <a:chExt cx="4038600" cy="1066800"/>
            </a:xfrm>
          </p:grpSpPr>
          <p:pic>
            <p:nvPicPr>
              <p:cNvPr id="177154" name="Picture 2" descr="http://dev.opera.com/articles/view/2d-barcodes-real-world/image003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4754" t="24590" r="14754" b="52459"/>
              <a:stretch>
                <a:fillRect/>
              </a:stretch>
            </p:blipFill>
            <p:spPr bwMode="auto">
              <a:xfrm>
                <a:off x="2667000" y="2590800"/>
                <a:ext cx="3276600" cy="10668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905000" y="3022854"/>
                <a:ext cx="507494" cy="202692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038600" y="2133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3200400" y="1905000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2286000"/>
              <a:ext cx="461665" cy="913007"/>
            </a:xfrm>
            <a:prstGeom prst="rect">
              <a:avLst/>
            </a:prstGeom>
          </p:spPr>
          <p:txBody>
            <a:bodyPr vert="vert"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movies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187440" y="3337560"/>
              <a:ext cx="27432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11"/>
          <p:cNvSpPr/>
          <p:nvPr/>
        </p:nvSpPr>
        <p:spPr bwMode="auto">
          <a:xfrm>
            <a:off x="2819400" y="4648200"/>
            <a:ext cx="457200" cy="10668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29000" y="4648200"/>
            <a:ext cx="2819400" cy="457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81200" y="5029200"/>
            <a:ext cx="507494" cy="202692"/>
          </a:xfrm>
          <a:prstGeom prst="rect">
            <a:avLst/>
          </a:prstGeo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3378708"/>
            <a:ext cx="812294" cy="2026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31189" y="1230868"/>
            <a:ext cx="371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17770 movies x 480189 users</a:t>
            </a:r>
            <a:endParaRPr lang="en-US" dirty="0"/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641581" y="5867400"/>
            <a:ext cx="787419" cy="2025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445253" y="5257800"/>
            <a:ext cx="736111" cy="20269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793489" y="6426708"/>
            <a:ext cx="1854711" cy="27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Matrix completion for Netflix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does the simple low-rank assumption buy?</a:t>
            </a:r>
          </a:p>
          <a:p>
            <a:endParaRPr lang="en-US" sz="1000" dirty="0" smtClean="0"/>
          </a:p>
          <a:p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  <a:ea typeface="ＭＳ Ｐゴシック" pitchFamily="34" charset="-128"/>
              </a:rPr>
              <a:t>Back to the theoretical set-up</a:t>
            </a:r>
            <a:endParaRPr lang="en-US" sz="2400" b="1" kern="0" dirty="0" smtClean="0">
              <a:ea typeface="ＭＳ Ｐゴシック" pitchFamily="34" charset="-12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981200" y="1752600"/>
            <a:ext cx="4500265" cy="1569720"/>
            <a:chOff x="2057400" y="1905000"/>
            <a:chExt cx="4500265" cy="1569720"/>
          </a:xfrm>
        </p:grpSpPr>
        <p:grpSp>
          <p:nvGrpSpPr>
            <p:cNvPr id="3" name="Group 11"/>
            <p:cNvGrpSpPr/>
            <p:nvPr/>
          </p:nvGrpSpPr>
          <p:grpSpPr>
            <a:xfrm>
              <a:off x="2057400" y="2286000"/>
              <a:ext cx="4038600" cy="1066800"/>
              <a:chOff x="1905000" y="2590800"/>
              <a:chExt cx="4038600" cy="1066800"/>
            </a:xfrm>
          </p:grpSpPr>
          <p:pic>
            <p:nvPicPr>
              <p:cNvPr id="177154" name="Picture 2" descr="http://dev.opera.com/articles/view/2d-barcodes-real-world/image00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4754" t="24590" r="14754" b="52459"/>
              <a:stretch>
                <a:fillRect/>
              </a:stretch>
            </p:blipFill>
            <p:spPr bwMode="auto">
              <a:xfrm>
                <a:off x="2667000" y="2590800"/>
                <a:ext cx="3276600" cy="10668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05000" y="3022854"/>
                <a:ext cx="507494" cy="202692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038600" y="2133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3200400" y="1905000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2286000"/>
              <a:ext cx="461665" cy="913007"/>
            </a:xfrm>
            <a:prstGeom prst="rect">
              <a:avLst/>
            </a:prstGeom>
          </p:spPr>
          <p:txBody>
            <a:bodyPr vert="vert"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movies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187440" y="3337560"/>
              <a:ext cx="27432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86200" y="3378708"/>
            <a:ext cx="812294" cy="2026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31189" y="1230868"/>
            <a:ext cx="371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17770 movies x 480189 users</a:t>
            </a:r>
            <a:endParaRPr lang="en-US" dirty="0"/>
          </a:p>
        </p:txBody>
      </p:sp>
      <p:pic>
        <p:nvPicPr>
          <p:cNvPr id="179202" name="Picture 2" descr="http://8.mshcdn.com/wp-content/uploads/2009/07/netflix-leaderboa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343400"/>
            <a:ext cx="4008877" cy="2514600"/>
          </a:xfrm>
          <a:prstGeom prst="rect">
            <a:avLst/>
          </a:prstGeom>
          <a:noFill/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836844"/>
            <a:ext cx="4114800" cy="8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571170" y="6096000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quite a lot of extrapolation power!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914400"/>
            <a:ext cx="4324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ea typeface="ＭＳ Ｐゴシック" pitchFamily="34" charset="-128"/>
              </a:rPr>
              <a:t>people</a:t>
            </a:r>
            <a:r>
              <a:rPr lang="en-US" sz="2400" b="1" dirty="0" err="1" smtClean="0">
                <a:ea typeface="ＭＳ Ｐゴシック" pitchFamily="34" charset="-128"/>
              </a:rPr>
              <a:t>@lions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914400"/>
            <a:ext cx="4324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362200" y="5943600"/>
            <a:ext cx="43459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  <a:t>and do this fast</a:t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with theoretical guarantees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419600" y="838200"/>
            <a:ext cx="533400" cy="609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473263" y="381000"/>
            <a:ext cx="1089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three</a:t>
            </a:r>
          </a:p>
        </p:txBody>
      </p:sp>
      <p:pic>
        <p:nvPicPr>
          <p:cNvPr id="10242" name="Picture 2" descr="http://lions.epfl.ch/files/content/sites/lions/files/images/team/volkan.cev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914400" cy="1219201"/>
          </a:xfrm>
          <a:prstGeom prst="rect">
            <a:avLst/>
          </a:prstGeom>
          <a:noFill/>
        </p:spPr>
      </p:pic>
      <p:pic>
        <p:nvPicPr>
          <p:cNvPr id="10244" name="Picture 4" descr="http://people.maths.ox.ac.uk/tanner/pictures/bubacarr_ba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914400" cy="1219201"/>
          </a:xfrm>
          <a:prstGeom prst="rect">
            <a:avLst/>
          </a:prstGeom>
          <a:noFill/>
        </p:spPr>
      </p:pic>
      <p:pic>
        <p:nvPicPr>
          <p:cNvPr id="10246" name="Picture 6" descr="http://www.disi.unige.it/person/BaldassarreL/index_files/lu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657600"/>
            <a:ext cx="1828800" cy="1217295"/>
          </a:xfrm>
          <a:prstGeom prst="rect">
            <a:avLst/>
          </a:prstGeom>
          <a:noFill/>
        </p:spPr>
      </p:pic>
      <p:pic>
        <p:nvPicPr>
          <p:cNvPr id="10248" name="Picture 8" descr="http://homes.esat.kuleuven.be/~optec/images/pictures_ESAT/students/thumbs/Quoc_Tran_Din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286000"/>
            <a:ext cx="952500" cy="952500"/>
          </a:xfrm>
          <a:prstGeom prst="rect">
            <a:avLst/>
          </a:prstGeom>
          <a:noFill/>
        </p:spPr>
      </p:pic>
      <p:pic>
        <p:nvPicPr>
          <p:cNvPr id="10250" name="Picture 10" descr="http://people.epfl.ch/cgi-bin/people/getPhoto?id=199236&amp;show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953000"/>
            <a:ext cx="914400" cy="1371600"/>
          </a:xfrm>
          <a:prstGeom prst="rect">
            <a:avLst/>
          </a:prstGeom>
          <a:noFill/>
        </p:spPr>
      </p:pic>
      <p:pic>
        <p:nvPicPr>
          <p:cNvPr id="10252" name="Picture 12" descr="http://people.epfl.ch/cgi-bin/people/getPhoto?id=217987&amp;show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955400"/>
            <a:ext cx="914400" cy="1216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0" y="838200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Current line-up:</a:t>
            </a: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Volkan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Cevher</a:t>
            </a: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Bubacarr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Bah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Luca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Baldassarre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Quoc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Tran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Dinh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Tasos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Kyrillidis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Marwa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El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Halabi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Starting January:</a:t>
            </a: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Manzil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Zaheer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Trainees:</a:t>
            </a:r>
          </a:p>
          <a:p>
            <a:pPr>
              <a:spcBef>
                <a:spcPct val="0"/>
              </a:spcBef>
            </a:pP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Nima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Pourdamghani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Ali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Sadeghian</a:t>
            </a:r>
            <a:endParaRPr lang="en-US" i="1" dirty="0" smtClean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/>
          <a:lstStyle/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Theory and methods for linear inverse problems</a:t>
            </a:r>
          </a:p>
          <a:p>
            <a:pPr lvl="0">
              <a:defRPr/>
            </a:pPr>
            <a:endParaRPr lang="en-US" sz="1000" dirty="0" smtClean="0"/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Wednesday / Friday 10-12 + recitations</a:t>
            </a:r>
          </a:p>
          <a:p>
            <a:pPr lvl="0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en-US" dirty="0" smtClean="0"/>
              <a:t>Graphical models (last two years)</a:t>
            </a:r>
          </a:p>
          <a:p>
            <a:pPr lvl="1">
              <a:defRPr/>
            </a:pPr>
            <a:endParaRPr lang="en-US" sz="1000" dirty="0" smtClean="0"/>
          </a:p>
          <a:p>
            <a:pPr lvl="1">
              <a:defRPr/>
            </a:pPr>
            <a:r>
              <a:rPr lang="en-US" dirty="0" smtClean="0"/>
              <a:t>2010: Graphical models</a:t>
            </a:r>
          </a:p>
          <a:p>
            <a:pPr lvl="1">
              <a:defRPr/>
            </a:pPr>
            <a:endParaRPr lang="en-US" sz="1000" dirty="0" smtClean="0"/>
          </a:p>
          <a:p>
            <a:pPr lvl="1">
              <a:defRPr/>
            </a:pPr>
            <a:r>
              <a:rPr lang="en-US" dirty="0" smtClean="0"/>
              <a:t>2011: Probabilistic graphical models (w/ Matthias Seeger)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Circuits and systems (undergrad)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00FF"/>
                </a:solidFill>
                <a:ea typeface="ＭＳ Ｐゴシック" pitchFamily="34" charset="-128"/>
              </a:rPr>
              <a:t>teaching</a:t>
            </a:r>
            <a:r>
              <a:rPr lang="en-US" sz="2400" b="1" dirty="0" err="1" smtClean="0">
                <a:ea typeface="ＭＳ Ｐゴシック" pitchFamily="34" charset="-128"/>
              </a:rPr>
              <a:t>@lions</a:t>
            </a:r>
            <a:endParaRPr lang="en-US" sz="2400" b="1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981200"/>
            <a:ext cx="662709" cy="591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/>
          <a:lstStyle/>
          <a:p>
            <a:pPr lvl="0">
              <a:buNone/>
              <a:defRPr/>
            </a:pPr>
            <a:endParaRPr lang="en-US" dirty="0" smtClean="0"/>
          </a:p>
          <a:p>
            <a:pPr lvl="0">
              <a:buNone/>
              <a:defRPr/>
            </a:pPr>
            <a:r>
              <a:rPr lang="en-US" b="1" dirty="0" smtClean="0"/>
              <a:t>Themes:</a:t>
            </a:r>
          </a:p>
          <a:p>
            <a:pPr lvl="0">
              <a:buNone/>
              <a:defRPr/>
            </a:pPr>
            <a:endParaRPr lang="en-US" sz="1000" dirty="0" smtClean="0"/>
          </a:p>
          <a:p>
            <a:pPr lvl="0">
              <a:defRPr/>
            </a:pPr>
            <a:r>
              <a:rPr lang="en-US" dirty="0" smtClean="0"/>
              <a:t>Theoretical foundations of low-dimensional models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tractability, sample complexity, phase transitions,…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</a:p>
          <a:p>
            <a:pPr lvl="0">
              <a:defRPr/>
            </a:pPr>
            <a:r>
              <a:rPr lang="en-US" dirty="0" smtClean="0"/>
              <a:t>Convex geometry in high-dimensions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polytopes</a:t>
            </a:r>
            <a:r>
              <a:rPr lang="en-US" dirty="0" smtClean="0">
                <a:solidFill>
                  <a:srgbClr val="0000FF"/>
                </a:solidFill>
              </a:rPr>
              <a:t>, tangent cones, theta body relaxations,…</a:t>
            </a:r>
          </a:p>
          <a:p>
            <a:pPr lvl="0">
              <a:defRPr/>
            </a:pPr>
            <a:r>
              <a:rPr lang="en-US" dirty="0" smtClean="0"/>
              <a:t>Randomness in high-dimensions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concentration-of-measures, expansions, </a:t>
            </a:r>
            <a:r>
              <a:rPr lang="en-US" dirty="0" err="1" smtClean="0">
                <a:solidFill>
                  <a:srgbClr val="0000FF"/>
                </a:solidFill>
              </a:rPr>
              <a:t>sparsifiers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pPr lvl="0">
              <a:defRPr/>
            </a:pPr>
            <a:r>
              <a:rPr lang="en-US" dirty="0" smtClean="0"/>
              <a:t>Convex and combinatorial optimization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convergence rates, </a:t>
            </a:r>
            <a:r>
              <a:rPr lang="en-US" dirty="0" err="1" smtClean="0">
                <a:solidFill>
                  <a:srgbClr val="0000FF"/>
                </a:solidFill>
              </a:rPr>
              <a:t>submodular</a:t>
            </a:r>
            <a:r>
              <a:rPr lang="en-US" dirty="0" smtClean="0">
                <a:solidFill>
                  <a:srgbClr val="0000FF"/>
                </a:solidFill>
              </a:rPr>
              <a:t> optimization,…</a:t>
            </a:r>
          </a:p>
          <a:p>
            <a:pPr lvl="0">
              <a:defRPr/>
            </a:pPr>
            <a:r>
              <a:rPr lang="en-US" dirty="0" smtClean="0"/>
              <a:t>Analysis and design of algorithms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accelerated methods, game theoretic methods,…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00FF"/>
                </a:solidFill>
                <a:ea typeface="ＭＳ Ｐゴシック" pitchFamily="34" charset="-128"/>
              </a:rPr>
              <a:t>research</a:t>
            </a:r>
            <a:r>
              <a:rPr lang="en-US" sz="2400" b="1" dirty="0" err="1" smtClean="0">
                <a:ea typeface="ＭＳ Ｐゴシック" pitchFamily="34" charset="-128"/>
              </a:rPr>
              <a:t>@lions</a:t>
            </a:r>
            <a:endParaRPr lang="en-US" sz="2400" b="1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7605" y="6488668"/>
            <a:ext cx="34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see: </a:t>
            </a:r>
            <a:r>
              <a:rPr lang="en-US" b="1" dirty="0" smtClean="0">
                <a:solidFill>
                  <a:srgbClr val="0000FF"/>
                </a:solidFill>
              </a:rPr>
              <a:t>http://lions.epfl.ch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713"/>
            <a:ext cx="9144000" cy="3951287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projects</a:t>
            </a:r>
            <a:r>
              <a:rPr lang="en-US" b="1" dirty="0" err="1" smtClean="0"/>
              <a:t>@lions</a:t>
            </a:r>
            <a:endParaRPr lang="en-US" dirty="0" smtClean="0"/>
          </a:p>
        </p:txBody>
      </p:sp>
      <p:pic>
        <p:nvPicPr>
          <p:cNvPr id="5" name="Picture 11" descr="http://marinemetadata.org/files/mmi/ACM_frontma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137" y="2667000"/>
            <a:ext cx="31198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Sampling/sketching design</a:t>
            </a:r>
          </a:p>
        </p:txBody>
      </p:sp>
      <p:pic>
        <p:nvPicPr>
          <p:cNvPr id="53" name="Picture 3" descr="BlockDiagram9A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44563"/>
            <a:ext cx="85217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52400" y="3392488"/>
            <a:ext cx="1541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random</a:t>
            </a:r>
          </a:p>
          <a:p>
            <a:pPr algn="ctr"/>
            <a:r>
              <a:rPr lang="en-US" sz="1800" b="1">
                <a:solidFill>
                  <a:srgbClr val="0000FF"/>
                </a:solidFill>
              </a:rPr>
              <a:t>pattern on</a:t>
            </a:r>
          </a:p>
          <a:p>
            <a:pPr algn="ctr"/>
            <a:r>
              <a:rPr lang="en-US" sz="1800" b="1">
                <a:solidFill>
                  <a:srgbClr val="0000FF"/>
                </a:solidFill>
              </a:rPr>
              <a:t>DMD array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858963" y="3006725"/>
            <a:ext cx="485775" cy="195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4452938" y="2944813"/>
            <a:ext cx="485775" cy="19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1784350" y="2932113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" pitchFamily="34" charset="0"/>
              </a:rPr>
              <a:t>DMD</a:t>
            </a: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378325" y="28956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Arial" pitchFamily="34" charset="0"/>
              </a:rPr>
              <a:t>DMD</a:t>
            </a: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2341563" y="1355725"/>
            <a:ext cx="2159000" cy="46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79388" y="2940050"/>
            <a:ext cx="2159000" cy="46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5543550" y="2508250"/>
            <a:ext cx="2341563" cy="68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559050" y="1182688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single photon 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detector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6948488" y="2292350"/>
            <a:ext cx="2062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image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reconstruction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or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processing</a:t>
            </a:r>
          </a:p>
        </p:txBody>
      </p:sp>
      <p:pic>
        <p:nvPicPr>
          <p:cNvPr id="65" name="Picture 16" descr="dlp_ti_ch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438400"/>
            <a:ext cx="28082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79388" y="800100"/>
            <a:ext cx="92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scene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0292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+Coding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+Databases</a:t>
            </a: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 cstate="print"/>
          <a:srcRect l="50516" b="10257"/>
          <a:stretch>
            <a:fillRect/>
          </a:stretch>
        </p:blipFill>
        <p:spPr bwMode="auto">
          <a:xfrm>
            <a:off x="7162800" y="1143000"/>
            <a:ext cx="1752600" cy="12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expand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4572000"/>
            <a:ext cx="2512711" cy="2286000"/>
          </a:xfrm>
          <a:prstGeom prst="rect">
            <a:avLst/>
          </a:prstGeom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20353" y="4461360"/>
            <a:ext cx="3923167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06323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4454190"/>
            <a:ext cx="3862585" cy="235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Line 11"/>
          <p:cNvSpPr>
            <a:spLocks noChangeShapeType="1"/>
          </p:cNvSpPr>
          <p:nvPr/>
        </p:nvSpPr>
        <p:spPr bwMode="auto">
          <a:xfrm flipH="1">
            <a:off x="4715956" y="4910029"/>
            <a:ext cx="29611" cy="5059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1" y="4724400"/>
            <a:ext cx="2819400" cy="2133600"/>
          </a:xfrm>
        </p:spPr>
        <p:txBody>
          <a:bodyPr/>
          <a:lstStyle/>
          <a:p>
            <a:r>
              <a:rPr lang="en-US" sz="2000" dirty="0" smtClean="0"/>
              <a:t>Structured random matrices</a:t>
            </a:r>
            <a:br>
              <a:rPr lang="en-US" sz="2000" dirty="0" smtClean="0"/>
            </a:br>
            <a:endParaRPr lang="en-US" sz="1000" dirty="0" smtClean="0"/>
          </a:p>
          <a:p>
            <a:r>
              <a:rPr lang="en-US" sz="2000" dirty="0" smtClean="0"/>
              <a:t>1-bit CS</a:t>
            </a:r>
          </a:p>
          <a:p>
            <a:endParaRPr lang="en-US" sz="1000" dirty="0" smtClean="0"/>
          </a:p>
          <a:p>
            <a:r>
              <a:rPr lang="en-US" sz="2000" dirty="0" smtClean="0"/>
              <a:t>expanders &amp; extractors</a:t>
            </a:r>
          </a:p>
        </p:txBody>
      </p:sp>
      <p:pic>
        <p:nvPicPr>
          <p:cNvPr id="123" name="Picture 1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600200" y="5638800"/>
            <a:ext cx="1524000" cy="28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9013825" cy="5805487"/>
          </a:xfrm>
        </p:spPr>
        <p:txBody>
          <a:bodyPr/>
          <a:lstStyle/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>
              <a:buFontTx/>
              <a:buNone/>
            </a:pPr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76200" y="49530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FF"/>
                </a:solidFill>
                <a:latin typeface="Verdana"/>
                <a:cs typeface="+mn-cs"/>
              </a:rPr>
              <a:t>Motivation:   </a:t>
            </a: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solve bigger / more important problems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00" kern="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			    decrease acquisition times / costs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00" kern="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			    </a:t>
            </a:r>
            <a:r>
              <a:rPr lang="en-US" sz="2400" kern="0" dirty="0" smtClean="0">
                <a:solidFill>
                  <a:srgbClr val="000000"/>
                </a:solidFill>
                <a:latin typeface="Verdana"/>
                <a:cs typeface="+mn-cs"/>
              </a:rPr>
              <a:t>entertainment / new consumer products…</a:t>
            </a:r>
            <a:endParaRPr lang="en-US" sz="2400" kern="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pic>
        <p:nvPicPr>
          <p:cNvPr id="8" name="Picture 5" descr="http://farm3.static.flickr.com/2326/2046228644_05507000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5826"/>
            <a:ext cx="3715512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5" descr="Brain MRI.bmp"/>
          <p:cNvPicPr>
            <a:picLocks noChangeAspect="1"/>
          </p:cNvPicPr>
          <p:nvPr/>
        </p:nvPicPr>
        <p:blipFill>
          <a:blip r:embed="rId4" cstate="print"/>
          <a:srcRect t="9375" r="4688" b="4688"/>
          <a:stretch>
            <a:fillRect/>
          </a:stretch>
        </p:blipFill>
        <p:spPr bwMode="auto">
          <a:xfrm>
            <a:off x="3800015" y="1865826"/>
            <a:ext cx="2687353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yorapper.com/Photos/dark-knight-ringtones"/>
          <p:cNvPicPr>
            <a:picLocks noChangeAspect="1" noChangeArrowheads="1"/>
          </p:cNvPicPr>
          <p:nvPr/>
        </p:nvPicPr>
        <p:blipFill>
          <a:blip r:embed="rId5" cstate="print"/>
          <a:srcRect l="13013" r="11052" b="10648"/>
          <a:stretch>
            <a:fillRect/>
          </a:stretch>
        </p:blipFill>
        <p:spPr bwMode="auto">
          <a:xfrm>
            <a:off x="6571870" y="1865826"/>
            <a:ext cx="2576289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Major trends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286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higher resolution</a:t>
            </a:r>
            <a:r>
              <a:rPr lang="en-US" sz="1600" dirty="0" smtClean="0"/>
              <a:t> / </a:t>
            </a:r>
            <a:r>
              <a:rPr lang="en-US" sz="1600" b="1" dirty="0" smtClean="0">
                <a:solidFill>
                  <a:srgbClr val="0000FF"/>
                </a:solidFill>
              </a:rPr>
              <a:t>denser sampling </a:t>
            </a:r>
          </a:p>
          <a:p>
            <a:pPr algn="ctr">
              <a:buFontTx/>
              <a:buNone/>
            </a:pPr>
            <a:r>
              <a:rPr lang="en-US" sz="2500" dirty="0" smtClean="0"/>
              <a:t>x</a:t>
            </a:r>
          </a:p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large numbers of sensors</a:t>
            </a:r>
          </a:p>
          <a:p>
            <a:pPr algn="ctr">
              <a:buFontTx/>
              <a:buNone/>
            </a:pPr>
            <a:r>
              <a:rPr lang="en-US" sz="2500" dirty="0" smtClean="0"/>
              <a:t>x</a:t>
            </a:r>
          </a:p>
          <a:p>
            <a:pPr algn="ctr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increasing # of modalities </a:t>
            </a:r>
            <a:r>
              <a:rPr lang="en-US" sz="1600" dirty="0" smtClean="0"/>
              <a:t>/ </a:t>
            </a:r>
            <a:r>
              <a:rPr lang="en-US" sz="1600" b="1" dirty="0" smtClean="0">
                <a:solidFill>
                  <a:srgbClr val="0000FF"/>
                </a:solidFill>
              </a:rPr>
              <a:t>mobility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04800" y="1422654"/>
            <a:ext cx="700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160MP</a:t>
            </a:r>
          </a:p>
        </p:txBody>
      </p:sp>
      <p:pic>
        <p:nvPicPr>
          <p:cNvPr id="23" name="Picture 31" descr="http://www.techchee.com/wp-content/uploads/2008/01/seitz-160mp-60x170-camera-20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76859"/>
            <a:ext cx="945107" cy="5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2130" y="731520"/>
            <a:ext cx="107905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www.tlc2.uh.edu/images/mars_rover_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731520"/>
            <a:ext cx="79983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http://cimss.ssec.wisc.edu/goes/blog/wp-content/uploads/2006/08/060830_modis_goes_ernesto_i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9604" y="731520"/>
            <a:ext cx="673374" cy="6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Sparsity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Structured recovery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+Optimization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+Databases</a:t>
            </a:r>
          </a:p>
        </p:txBody>
      </p:sp>
      <p:pic>
        <p:nvPicPr>
          <p:cNvPr id="33" name="Picture 1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47800"/>
            <a:ext cx="2084832" cy="2084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4" name="Group 92"/>
          <p:cNvGrpSpPr/>
          <p:nvPr/>
        </p:nvGrpSpPr>
        <p:grpSpPr>
          <a:xfrm>
            <a:off x="6733032" y="1475232"/>
            <a:ext cx="2089150" cy="2087563"/>
            <a:chOff x="5543550" y="2133600"/>
            <a:chExt cx="2089150" cy="2087563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66975" y="1524000"/>
            <a:ext cx="3781425" cy="2125662"/>
            <a:chOff x="2195513" y="4687888"/>
            <a:chExt cx="3781425" cy="2125662"/>
          </a:xfrm>
        </p:grpSpPr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3816350" y="6416675"/>
              <a:ext cx="1766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rPr>
                <a:t>sorted index</a:t>
              </a:r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H="1">
              <a:off x="2843213" y="4687888"/>
              <a:ext cx="3175" cy="155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flipV="1">
              <a:off x="2843213" y="6235700"/>
              <a:ext cx="3097212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475" y="6380163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88013" y="6380163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513" y="4689475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0" name="Group 25"/>
            <p:cNvGrpSpPr>
              <a:grpSpLocks/>
            </p:cNvGrpSpPr>
            <p:nvPr/>
          </p:nvGrpSpPr>
          <p:grpSpPr bwMode="auto">
            <a:xfrm>
              <a:off x="2879725" y="4870450"/>
              <a:ext cx="3060700" cy="1365250"/>
              <a:chOff x="1814" y="3068"/>
              <a:chExt cx="1928" cy="860"/>
            </a:xfrm>
          </p:grpSpPr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>
                <a:off x="2268" y="3770"/>
                <a:ext cx="0" cy="1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2268" y="3928"/>
                <a:ext cx="140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814" y="3068"/>
                <a:ext cx="1872" cy="816"/>
              </a:xfrm>
              <a:custGeom>
                <a:avLst/>
                <a:gdLst>
                  <a:gd name="T0" fmla="*/ 0 w 1872"/>
                  <a:gd name="T1" fmla="*/ 0 h 816"/>
                  <a:gd name="T2" fmla="*/ 384 w 1872"/>
                  <a:gd name="T3" fmla="*/ 672 h 816"/>
                  <a:gd name="T4" fmla="*/ 1872 w 1872"/>
                  <a:gd name="T5" fmla="*/ 816 h 816"/>
                  <a:gd name="T6" fmla="*/ 0 60000 65536"/>
                  <a:gd name="T7" fmla="*/ 0 60000 65536"/>
                  <a:gd name="T8" fmla="*/ 0 60000 65536"/>
                  <a:gd name="T9" fmla="*/ 0 w 1872"/>
                  <a:gd name="T10" fmla="*/ 0 h 816"/>
                  <a:gd name="T11" fmla="*/ 1872 w 1872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2" h="816">
                    <a:moveTo>
                      <a:pt x="0" y="0"/>
                    </a:moveTo>
                    <a:cubicBezTo>
                      <a:pt x="36" y="268"/>
                      <a:pt x="72" y="536"/>
                      <a:pt x="384" y="672"/>
                    </a:cubicBezTo>
                    <a:cubicBezTo>
                      <a:pt x="696" y="808"/>
                      <a:pt x="1284" y="812"/>
                      <a:pt x="1872" y="81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2290" y="3724"/>
                <a:ext cx="1452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2875" y="4267200"/>
            <a:ext cx="8763000" cy="25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Sparse </a:t>
            </a: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vector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only K out of 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coordinates nonzero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n-cs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76400" y="5638800"/>
            <a:ext cx="864110" cy="2286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 bwMode="auto">
          <a:xfrm>
            <a:off x="4876800" y="4259649"/>
            <a:ext cx="3886200" cy="2064951"/>
            <a:chOff x="347448" y="4436447"/>
            <a:chExt cx="3886200" cy="2064951"/>
          </a:xfrm>
        </p:grpSpPr>
        <p:grpSp>
          <p:nvGrpSpPr>
            <p:cNvPr id="68" name="Group 28"/>
            <p:cNvGrpSpPr>
              <a:grpSpLocks/>
            </p:cNvGrpSpPr>
            <p:nvPr/>
          </p:nvGrpSpPr>
          <p:grpSpPr bwMode="auto">
            <a:xfrm>
              <a:off x="1583966" y="4436447"/>
              <a:ext cx="2270170" cy="2064951"/>
              <a:chOff x="2896" y="1104"/>
              <a:chExt cx="1920" cy="1680"/>
            </a:xfrm>
          </p:grpSpPr>
          <p:pic>
            <p:nvPicPr>
              <p:cNvPr id="85" name="Picture 2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31740" t="25165" r="31259" b="21988"/>
              <a:stretch>
                <a:fillRect/>
              </a:stretch>
            </p:blipFill>
            <p:spPr bwMode="auto">
              <a:xfrm>
                <a:off x="2896" y="1104"/>
                <a:ext cx="1920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3005" y="1934"/>
                <a:ext cx="820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>
                <a:off x="3814" y="1148"/>
                <a:ext cx="0" cy="7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 rot="10800000">
                <a:off x="3803" y="1945"/>
                <a:ext cx="911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47448" y="5171791"/>
              <a:ext cx="515861" cy="38122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0" name="Oval 34"/>
            <p:cNvSpPr>
              <a:spLocks noChangeArrowheads="1"/>
            </p:cNvSpPr>
            <p:nvPr/>
          </p:nvSpPr>
          <p:spPr bwMode="auto">
            <a:xfrm>
              <a:off x="3070962" y="5930279"/>
              <a:ext cx="82803" cy="856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339376" y="5892798"/>
              <a:ext cx="894272" cy="2484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Picture 7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47448" y="4611148"/>
              <a:ext cx="1159236" cy="3544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Sparsity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Structured recovery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+Optimization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+Databases</a:t>
            </a:r>
          </a:p>
        </p:txBody>
      </p:sp>
      <p:pic>
        <p:nvPicPr>
          <p:cNvPr id="33" name="Picture 1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47800"/>
            <a:ext cx="2084832" cy="2084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2"/>
          <p:cNvGrpSpPr/>
          <p:nvPr/>
        </p:nvGrpSpPr>
        <p:grpSpPr>
          <a:xfrm>
            <a:off x="6733032" y="1475232"/>
            <a:ext cx="2089150" cy="2087563"/>
            <a:chOff x="5543550" y="2133600"/>
            <a:chExt cx="2089150" cy="2087563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2466975" y="1524000"/>
            <a:ext cx="3781425" cy="2125662"/>
            <a:chOff x="2195513" y="4687888"/>
            <a:chExt cx="3781425" cy="2125662"/>
          </a:xfrm>
        </p:grpSpPr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3816350" y="6416675"/>
              <a:ext cx="17668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rPr>
                <a:t>sorted index</a:t>
              </a:r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H="1">
              <a:off x="2843213" y="4687888"/>
              <a:ext cx="3175" cy="155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flipV="1">
              <a:off x="2843213" y="6235700"/>
              <a:ext cx="3097212" cy="11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475" y="6380163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88013" y="6380163"/>
              <a:ext cx="28892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513" y="4689475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879725" y="4870450"/>
              <a:ext cx="3060700" cy="1365250"/>
              <a:chOff x="1814" y="3068"/>
              <a:chExt cx="1928" cy="860"/>
            </a:xfrm>
          </p:grpSpPr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>
                <a:off x="2268" y="3770"/>
                <a:ext cx="0" cy="1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2268" y="3928"/>
                <a:ext cx="140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814" y="3068"/>
                <a:ext cx="1872" cy="816"/>
              </a:xfrm>
              <a:custGeom>
                <a:avLst/>
                <a:gdLst>
                  <a:gd name="T0" fmla="*/ 0 w 1872"/>
                  <a:gd name="T1" fmla="*/ 0 h 816"/>
                  <a:gd name="T2" fmla="*/ 384 w 1872"/>
                  <a:gd name="T3" fmla="*/ 672 h 816"/>
                  <a:gd name="T4" fmla="*/ 1872 w 1872"/>
                  <a:gd name="T5" fmla="*/ 816 h 816"/>
                  <a:gd name="T6" fmla="*/ 0 60000 65536"/>
                  <a:gd name="T7" fmla="*/ 0 60000 65536"/>
                  <a:gd name="T8" fmla="*/ 0 60000 65536"/>
                  <a:gd name="T9" fmla="*/ 0 w 1872"/>
                  <a:gd name="T10" fmla="*/ 0 h 816"/>
                  <a:gd name="T11" fmla="*/ 1872 w 1872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2" h="816">
                    <a:moveTo>
                      <a:pt x="0" y="0"/>
                    </a:moveTo>
                    <a:cubicBezTo>
                      <a:pt x="36" y="268"/>
                      <a:pt x="72" y="536"/>
                      <a:pt x="384" y="672"/>
                    </a:cubicBezTo>
                    <a:cubicBezTo>
                      <a:pt x="696" y="808"/>
                      <a:pt x="1284" y="812"/>
                      <a:pt x="1872" y="81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2290" y="3724"/>
                <a:ext cx="1452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42875" y="4267200"/>
            <a:ext cx="8763000" cy="25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I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Structured sparse </a:t>
            </a: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vector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only certain K out of 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coordinates nonzero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n-cs"/>
              </a:rPr>
              <a:t>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6" name="Picture 6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76400" y="5638800"/>
            <a:ext cx="864110" cy="228600"/>
          </a:xfrm>
          <a:prstGeom prst="rect">
            <a:avLst/>
          </a:prstGeom>
        </p:spPr>
      </p:pic>
      <p:grpSp>
        <p:nvGrpSpPr>
          <p:cNvPr id="64" name="Group 35"/>
          <p:cNvGrpSpPr/>
          <p:nvPr/>
        </p:nvGrpSpPr>
        <p:grpSpPr>
          <a:xfrm>
            <a:off x="0" y="1447800"/>
            <a:ext cx="2084832" cy="2084832"/>
            <a:chOff x="6372225" y="3444875"/>
            <a:chExt cx="2362200" cy="2336800"/>
          </a:xfrm>
        </p:grpSpPr>
        <p:pic>
          <p:nvPicPr>
            <p:cNvPr id="67" name="Picture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25" y="3444875"/>
              <a:ext cx="2362200" cy="233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8" name="Oval 24"/>
            <p:cNvSpPr>
              <a:spLocks/>
            </p:cNvSpPr>
            <p:nvPr/>
          </p:nvSpPr>
          <p:spPr bwMode="auto">
            <a:xfrm>
              <a:off x="6813550" y="40544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Oval 25"/>
            <p:cNvSpPr>
              <a:spLocks/>
            </p:cNvSpPr>
            <p:nvPr/>
          </p:nvSpPr>
          <p:spPr bwMode="auto">
            <a:xfrm>
              <a:off x="6724650" y="3902075"/>
              <a:ext cx="241300" cy="698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Oval 26"/>
            <p:cNvSpPr>
              <a:spLocks/>
            </p:cNvSpPr>
            <p:nvPr/>
          </p:nvSpPr>
          <p:spPr bwMode="auto">
            <a:xfrm>
              <a:off x="8108950" y="4054475"/>
              <a:ext cx="279400" cy="850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Oval 27"/>
            <p:cNvSpPr>
              <a:spLocks/>
            </p:cNvSpPr>
            <p:nvPr/>
          </p:nvSpPr>
          <p:spPr bwMode="auto">
            <a:xfrm>
              <a:off x="8324850" y="39909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73"/>
          <p:cNvGrpSpPr/>
          <p:nvPr/>
        </p:nvGrpSpPr>
        <p:grpSpPr>
          <a:xfrm>
            <a:off x="6400800" y="4191000"/>
            <a:ext cx="2209800" cy="2087245"/>
            <a:chOff x="1187450" y="2349500"/>
            <a:chExt cx="2667000" cy="2576513"/>
          </a:xfrm>
        </p:grpSpPr>
        <p:sp>
          <p:nvSpPr>
            <p:cNvPr id="91" name="Line 5"/>
            <p:cNvSpPr>
              <a:spLocks noChangeShapeType="1"/>
            </p:cNvSpPr>
            <p:nvPr/>
          </p:nvSpPr>
          <p:spPr bwMode="auto">
            <a:xfrm flipV="1">
              <a:off x="2271713" y="2349500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2" name="Line 6"/>
            <p:cNvSpPr>
              <a:spLocks noChangeShapeType="1"/>
            </p:cNvSpPr>
            <p:nvPr/>
          </p:nvSpPr>
          <p:spPr bwMode="auto">
            <a:xfrm>
              <a:off x="2271713" y="3841750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3" name="Line 7"/>
            <p:cNvSpPr>
              <a:spLocks noChangeShapeType="1"/>
            </p:cNvSpPr>
            <p:nvPr/>
          </p:nvSpPr>
          <p:spPr bwMode="auto">
            <a:xfrm flipH="1">
              <a:off x="1187450" y="3841750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4" name="AutoShape 8"/>
            <p:cNvSpPr>
              <a:spLocks noChangeArrowheads="1"/>
            </p:cNvSpPr>
            <p:nvPr/>
          </p:nvSpPr>
          <p:spPr bwMode="auto">
            <a:xfrm rot="-283838">
              <a:off x="1255713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5" name="AutoShape 10"/>
            <p:cNvSpPr>
              <a:spLocks noChangeArrowheads="1"/>
            </p:cNvSpPr>
            <p:nvPr/>
          </p:nvSpPr>
          <p:spPr bwMode="auto">
            <a:xfrm rot="2577415">
              <a:off x="1322388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6" name="AutoShape 12"/>
            <p:cNvSpPr>
              <a:spLocks noChangeArrowheads="1"/>
            </p:cNvSpPr>
            <p:nvPr/>
          </p:nvSpPr>
          <p:spPr bwMode="auto">
            <a:xfrm rot="7746010">
              <a:off x="1221582" y="3196431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97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89300" y="2484438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" name="Oval 25"/>
          <p:cNvSpPr>
            <a:spLocks noChangeArrowheads="1"/>
          </p:cNvSpPr>
          <p:nvPr/>
        </p:nvSpPr>
        <p:spPr bwMode="auto">
          <a:xfrm>
            <a:off x="725805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9" name="Picture 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6243" y="6019800"/>
            <a:ext cx="1300557" cy="301955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891088" y="4621995"/>
            <a:ext cx="834032" cy="3756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Structured </a:t>
            </a:r>
            <a:r>
              <a:rPr lang="en-US" sz="2000" b="1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sparsity</a:t>
            </a: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11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</a:t>
            </a:r>
            <a:br>
              <a:rPr lang="en-US" sz="1100" b="1" kern="0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sz="11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sz="11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			</a:t>
            </a:r>
            <a:r>
              <a:rPr lang="en-US" kern="0" dirty="0" smtClean="0">
                <a:ea typeface="ＭＳ Ｐゴシック" pitchFamily="34" charset="-128"/>
              </a:rPr>
              <a:t>+ requires smaller sketches</a:t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sz="1400" kern="0" dirty="0" smtClean="0">
                <a:ea typeface="ＭＳ Ｐゴシック" pitchFamily="34" charset="-128"/>
              </a:rPr>
              <a:t>		</a:t>
            </a:r>
            <a:r>
              <a:rPr lang="en-US" kern="0" dirty="0" smtClean="0">
                <a:ea typeface="ＭＳ Ｐゴシック" pitchFamily="34" charset="-128"/>
              </a:rPr>
              <a:t/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		+ enhanced recovery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endParaRPr lang="en-US" sz="105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377950" algn="l"/>
                <a:tab pos="2565400" algn="l"/>
              </a:tabLst>
              <a:defRPr/>
            </a:pPr>
            <a:r>
              <a:rPr lang="en-US" kern="0" dirty="0" smtClean="0">
                <a:ea typeface="ＭＳ Ｐゴシック" pitchFamily="34" charset="-128"/>
              </a:rPr>
              <a:t>			+ faster recovery</a:t>
            </a: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11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i="1" kern="0" dirty="0" smtClean="0">
                <a:solidFill>
                  <a:srgbClr val="0000FF"/>
                </a:solidFill>
              </a:rPr>
              <a:t>support of the solution     &lt;&gt;    modular approximation problem</a:t>
            </a:r>
            <a:br>
              <a:rPr lang="en-US" i="1" kern="0" dirty="0" smtClean="0">
                <a:solidFill>
                  <a:srgbClr val="0000FF"/>
                </a:solidFill>
              </a:rPr>
            </a:br>
            <a:r>
              <a:rPr lang="en-US" i="1" kern="0" dirty="0" smtClean="0">
                <a:solidFill>
                  <a:srgbClr val="0000FF"/>
                </a:solidFill>
              </a:rPr>
              <a:t>		          integer linear program</a:t>
            </a: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342900" lvl="1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b="1" i="1" kern="0" dirty="0" smtClean="0">
              <a:solidFill>
                <a:srgbClr val="0000FF"/>
              </a:solidFill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ea typeface="ＭＳ Ｐゴシック" pitchFamily="34" charset="-128"/>
              </a:rPr>
              <a:t>Recovery with low-dimensional models, including low-rank…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Structured recovery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86000" y="3499459"/>
            <a:ext cx="4154324" cy="310541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31"/>
          <p:cNvGrpSpPr/>
          <p:nvPr/>
        </p:nvGrpSpPr>
        <p:grpSpPr>
          <a:xfrm>
            <a:off x="405245" y="4876800"/>
            <a:ext cx="8205355" cy="1371600"/>
            <a:chOff x="633845" y="2133600"/>
            <a:chExt cx="8205355" cy="1371600"/>
          </a:xfrm>
        </p:grpSpPr>
        <p:sp>
          <p:nvSpPr>
            <p:cNvPr id="16" name="Rectangle 15"/>
            <p:cNvSpPr/>
            <p:nvPr/>
          </p:nvSpPr>
          <p:spPr>
            <a:xfrm>
              <a:off x="658297" y="2133600"/>
              <a:ext cx="36038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err="1" smtClean="0"/>
                <a:t>matroid</a:t>
              </a:r>
              <a:r>
                <a:rPr lang="en-US" sz="1400" b="1" i="1" dirty="0" smtClean="0"/>
                <a:t> structured sparse models</a:t>
              </a:r>
            </a:p>
          </p:txBody>
        </p:sp>
        <p:pic>
          <p:nvPicPr>
            <p:cNvPr id="26" name="Content Placeholder 3" descr="bintree.tif"/>
            <p:cNvPicPr>
              <a:picLocks noChangeAspect="1"/>
            </p:cNvPicPr>
            <p:nvPr/>
          </p:nvPicPr>
          <p:blipFill>
            <a:blip r:embed="rId5" cstate="print"/>
            <a:srcRect b="14041"/>
            <a:stretch>
              <a:fillRect/>
            </a:stretch>
          </p:blipFill>
          <p:spPr bwMode="auto">
            <a:xfrm>
              <a:off x="7162800" y="2133600"/>
              <a:ext cx="1676400" cy="114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658297" y="2577882"/>
              <a:ext cx="40142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1" dirty="0" smtClean="0"/>
                <a:t>clustered /diversified </a:t>
              </a:r>
              <a:r>
                <a:rPr lang="en-US" sz="1400" b="1" i="1" dirty="0" err="1" smtClean="0"/>
                <a:t>sparsity</a:t>
              </a:r>
              <a:r>
                <a:rPr lang="en-US" sz="1400" b="1" i="1" dirty="0" smtClean="0"/>
                <a:t> models</a:t>
              </a: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6800" y="2286000"/>
              <a:ext cx="2194560" cy="104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33845" y="2920425"/>
              <a:ext cx="41360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tightly connected with max-cover,</a:t>
              </a:r>
            </a:p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binpacking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knapsack problems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1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47800"/>
            <a:ext cx="2084832" cy="2084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92"/>
          <p:cNvGrpSpPr/>
          <p:nvPr/>
        </p:nvGrpSpPr>
        <p:grpSpPr>
          <a:xfrm>
            <a:off x="6733032" y="1475232"/>
            <a:ext cx="2089150" cy="2087563"/>
            <a:chOff x="5543550" y="2133600"/>
            <a:chExt cx="2089150" cy="2087563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0" y="1447800"/>
            <a:ext cx="2084832" cy="2084832"/>
            <a:chOff x="6372225" y="3444875"/>
            <a:chExt cx="2362200" cy="2336800"/>
          </a:xfrm>
        </p:grpSpPr>
        <p:pic>
          <p:nvPicPr>
            <p:cNvPr id="65" name="Picture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25" y="3444875"/>
              <a:ext cx="2362200" cy="233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6" name="Oval 24"/>
            <p:cNvSpPr>
              <a:spLocks/>
            </p:cNvSpPr>
            <p:nvPr/>
          </p:nvSpPr>
          <p:spPr bwMode="auto">
            <a:xfrm>
              <a:off x="6813550" y="40544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Oval 25"/>
            <p:cNvSpPr>
              <a:spLocks/>
            </p:cNvSpPr>
            <p:nvPr/>
          </p:nvSpPr>
          <p:spPr bwMode="auto">
            <a:xfrm>
              <a:off x="6724650" y="3902075"/>
              <a:ext cx="241300" cy="698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Oval 26"/>
            <p:cNvSpPr>
              <a:spLocks/>
            </p:cNvSpPr>
            <p:nvPr/>
          </p:nvSpPr>
          <p:spPr bwMode="auto">
            <a:xfrm>
              <a:off x="8108950" y="4054475"/>
              <a:ext cx="279400" cy="850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Oval 27"/>
            <p:cNvSpPr>
              <a:spLocks/>
            </p:cNvSpPr>
            <p:nvPr/>
          </p:nvSpPr>
          <p:spPr bwMode="auto">
            <a:xfrm>
              <a:off x="8324850" y="39909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4953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+Optimization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Quantum state estimation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a state of n possibly-entangled </a:t>
            </a:r>
            <a:r>
              <a:rPr lang="en-US" sz="1600" dirty="0" err="1" smtClean="0">
                <a:solidFill>
                  <a:srgbClr val="000000"/>
                </a:solidFill>
              </a:rPr>
              <a:t>qubits</a:t>
            </a:r>
            <a:r>
              <a:rPr lang="en-US" sz="1600" dirty="0" smtClean="0">
                <a:solidFill>
                  <a:srgbClr val="000000"/>
                </a:solidFill>
              </a:rPr>
              <a:t> takes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8000"/>
                </a:solidFill>
              </a:rPr>
              <a:t>~2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bits to specify, even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approximately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4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377950" algn="l"/>
                <a:tab pos="2565400" algn="l"/>
              </a:tabLst>
              <a:defRPr/>
            </a:pPr>
            <a:endParaRPr lang="en-US" sz="14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Recovery with rank and trace constraints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						</a:t>
            </a:r>
            <a:r>
              <a:rPr lang="en-US" sz="2000" b="1" i="1" dirty="0" smtClean="0">
                <a:solidFill>
                  <a:srgbClr val="000000"/>
                </a:solidFill>
              </a:rPr>
              <a:t>with M=O(N)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Create Pauli measurements (semi-random)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Estimate </a:t>
            </a:r>
            <a:r>
              <a:rPr lang="en-US" sz="2000" i="1" dirty="0" err="1" smtClean="0">
                <a:solidFill>
                  <a:srgbClr val="000000"/>
                </a:solidFill>
              </a:rPr>
              <a:t>Tr</a:t>
            </a:r>
            <a:r>
              <a:rPr lang="en-US" sz="2000" i="1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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</a:t>
            </a:r>
            <a:r>
              <a:rPr lang="en-US" sz="2000" i="1" dirty="0" smtClean="0">
                <a:solidFill>
                  <a:srgbClr val="000000"/>
                </a:solidFill>
              </a:rPr>
              <a:t>) for each 1≤i≤M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  <a:defRPr/>
            </a:pPr>
            <a:r>
              <a:rPr lang="en-US" sz="2000" i="1" dirty="0" smtClean="0">
                <a:solidFill>
                  <a:srgbClr val="000000"/>
                </a:solidFill>
              </a:rPr>
              <a:t>Find </a:t>
            </a:r>
            <a:r>
              <a:rPr lang="en-US" sz="2000" b="1" i="1" dirty="0" smtClean="0">
                <a:solidFill>
                  <a:srgbClr val="FF0000"/>
                </a:solidFill>
              </a:rPr>
              <a:t>any</a:t>
            </a:r>
            <a:r>
              <a:rPr lang="en-US" sz="2000" i="1" dirty="0" smtClean="0">
                <a:solidFill>
                  <a:srgbClr val="000000"/>
                </a:solidFill>
              </a:rPr>
              <a:t> “hypothesis state” 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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Tr</a:t>
            </a:r>
            <a:r>
              <a:rPr lang="en-US" sz="2000" i="1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 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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</a:t>
            </a:r>
            <a:r>
              <a:rPr lang="en-US" sz="2000" i="1" dirty="0" err="1" smtClean="0">
                <a:solidFill>
                  <a:srgbClr val="000000"/>
                </a:solidFill>
              </a:rPr>
              <a:t>Tr</a:t>
            </a:r>
            <a:r>
              <a:rPr lang="en-US" sz="2000" i="1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 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  <a:sym typeface="Symbol"/>
              </a:rPr>
              <a:t></a:t>
            </a:r>
            <a:r>
              <a:rPr lang="en-US" sz="2000" i="1" dirty="0" smtClean="0">
                <a:solidFill>
                  <a:srgbClr val="000000"/>
                </a:solidFill>
              </a:rPr>
              <a:t>) for all 1≤i≤M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b="1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Huge dimensional problem! 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─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(desperately) need scalable algorithms</a:t>
            </a:r>
            <a:r>
              <a:rPr lang="en-US" sz="20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─"/>
              <a:tabLst>
                <a:tab pos="1377950" algn="l"/>
                <a:tab pos="2565400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also need theory for perfect density estimation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endParaRPr lang="en-US" sz="1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7950" algn="l"/>
                <a:tab pos="2565400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Quantum tomography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+Databases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+Information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+Optimization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858000" y="1143000"/>
            <a:ext cx="1600200" cy="1524000"/>
            <a:chOff x="1143000" y="4343400"/>
            <a:chExt cx="1600200" cy="152400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19200" y="4343400"/>
              <a:ext cx="1524000" cy="1524000"/>
              <a:chOff x="1219200" y="2209800"/>
              <a:chExt cx="3595688" cy="3657600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1219200" y="2819400"/>
                <a:ext cx="3048000" cy="3048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219200" y="4343400"/>
                <a:ext cx="3048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2743200" y="2819400"/>
                <a:ext cx="1588" cy="304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0" name="Object 106"/>
              <p:cNvGraphicFramePr>
                <a:graphicFrameLocks noChangeAspect="1"/>
              </p:cNvGraphicFramePr>
              <p:nvPr/>
            </p:nvGraphicFramePr>
            <p:xfrm>
              <a:off x="4267200" y="3962400"/>
              <a:ext cx="547688" cy="685800"/>
            </p:xfrm>
            <a:graphic>
              <a:graphicData uri="http://schemas.openxmlformats.org/presentationml/2006/ole">
                <p:oleObj spid="_x0000_s173058" name="Equation" r:id="rId4" imgW="203040" imgH="253800" progId="">
                  <p:embed/>
                </p:oleObj>
              </a:graphicData>
            </a:graphic>
          </p:graphicFrame>
          <p:graphicFrame>
            <p:nvGraphicFramePr>
              <p:cNvPr id="11" name="Object 107"/>
              <p:cNvGraphicFramePr>
                <a:graphicFrameLocks noChangeAspect="1"/>
              </p:cNvGraphicFramePr>
              <p:nvPr/>
            </p:nvGraphicFramePr>
            <p:xfrm>
              <a:off x="2532063" y="2209800"/>
              <a:ext cx="512762" cy="685800"/>
            </p:xfrm>
            <a:graphic>
              <a:graphicData uri="http://schemas.openxmlformats.org/presentationml/2006/ole">
                <p:oleObj spid="_x0000_s173059" name="Equation" r:id="rId5" imgW="190440" imgH="253800" progId="">
                  <p:embed/>
                </p:oleObj>
              </a:graphicData>
            </a:graphic>
          </p:graphicFrame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43000" y="5212081"/>
              <a:ext cx="1360498" cy="45719"/>
              <a:chOff x="3114" y="2482"/>
              <a:chExt cx="2022" cy="29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176" y="2496"/>
                <a:ext cx="960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14" y="2482"/>
                <a:ext cx="1164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87170" y="810657"/>
            <a:ext cx="8763000" cy="57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A fundamental problem: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given		                            learn a mapping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─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pitchFamily="34" charset="-128"/>
              </a:rPr>
              <a:t>Our interest 		&lt;&gt;	non-parametric functions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graphs (e.g., social networks)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ea typeface="ＭＳ Ｐゴシック" pitchFamily="34" charset="-128"/>
              </a:rPr>
              <a:t>				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dictionary learning…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pitchFamily="34" charset="-128"/>
              </a:rPr>
              <a:t>Rigorous foundations	&lt;&gt;	sample complexity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approximation guarantees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tractability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ea typeface="ＭＳ Ｐゴシック" pitchFamily="34" charset="-128"/>
              </a:rPr>
              <a:t>Key tools			&lt;&gt;	</a:t>
            </a:r>
            <a:r>
              <a:rPr lang="en-US" sz="2000" kern="0" dirty="0" err="1" smtClean="0">
                <a:ea typeface="ＭＳ Ｐゴシック" pitchFamily="34" charset="-128"/>
              </a:rPr>
              <a:t>sparsity</a:t>
            </a:r>
            <a:r>
              <a:rPr lang="en-US" sz="2000" kern="0" dirty="0" smtClean="0">
                <a:ea typeface="ＭＳ Ｐゴシック" pitchFamily="34" charset="-128"/>
              </a:rPr>
              <a:t>/low-rankness </a:t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>					</a:t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</a:t>
            </a:r>
            <a:r>
              <a:rPr lang="en-US" sz="2000" kern="0" dirty="0" err="1" smtClean="0">
                <a:ea typeface="ＭＳ Ｐゴシック" pitchFamily="34" charset="-128"/>
              </a:rPr>
              <a:t>submodularity</a:t>
            </a:r>
            <a:r>
              <a:rPr lang="en-US" sz="2000" kern="0" dirty="0" smtClean="0">
                <a:ea typeface="ＭＳ Ｐゴシック" pitchFamily="34" charset="-128"/>
              </a:rPr>
              <a:t/>
            </a:r>
            <a:br>
              <a:rPr lang="en-US" sz="2000" kern="0" dirty="0" smtClean="0">
                <a:ea typeface="ＭＳ Ｐゴシック" pitchFamily="34" charset="-128"/>
              </a:rPr>
            </a:br>
            <a:r>
              <a:rPr lang="en-US" sz="1000" kern="0" dirty="0" smtClean="0">
                <a:ea typeface="ＭＳ Ｐゴシック" pitchFamily="34" charset="-128"/>
              </a:rPr>
              <a:t/>
            </a:r>
            <a:br>
              <a:rPr lang="en-US" sz="1000" kern="0" dirty="0" smtClean="0">
                <a:ea typeface="ＭＳ Ｐゴシック" pitchFamily="34" charset="-128"/>
              </a:rPr>
            </a:br>
            <a:r>
              <a:rPr lang="en-US" sz="2000" kern="0" dirty="0" smtClean="0">
                <a:ea typeface="ＭＳ Ｐゴシック" pitchFamily="34" charset="-128"/>
              </a:rPr>
              <a:t>					smoothness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ea typeface="ＭＳ Ｐゴシック" pitchFamily="34" charset="-128"/>
              </a:rPr>
              <a:t>						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Learning theory and methods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5" name="Group 110"/>
          <p:cNvGrpSpPr/>
          <p:nvPr/>
        </p:nvGrpSpPr>
        <p:grpSpPr bwMode="auto">
          <a:xfrm>
            <a:off x="1510665" y="1470345"/>
            <a:ext cx="7362695" cy="353398"/>
            <a:chOff x="1241830" y="1470345"/>
            <a:chExt cx="7362695" cy="353398"/>
          </a:xfrm>
        </p:grpSpPr>
        <p:pic>
          <p:nvPicPr>
            <p:cNvPr id="112" name="Picture 11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41830" y="1470345"/>
              <a:ext cx="3740726" cy="3533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614884" y="1530758"/>
              <a:ext cx="989641" cy="25426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1" name="Rectangle 40"/>
          <p:cNvSpPr/>
          <p:nvPr/>
        </p:nvSpPr>
        <p:spPr>
          <a:xfrm>
            <a:off x="50292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+Optimization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+Information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+Theoretical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sz="2000" dirty="0" smtClean="0">
                <a:ea typeface="ＭＳ Ｐゴシック" pitchFamily="34" charset="-128"/>
              </a:rPr>
              <a:t>seek distributions whose </a:t>
            </a:r>
            <a:r>
              <a:rPr lang="en-IE" sz="2000" dirty="0" err="1" smtClean="0"/>
              <a:t>iid</a:t>
            </a:r>
            <a:r>
              <a:rPr lang="en-IE" sz="2000" dirty="0" smtClean="0"/>
              <a:t> realizations 				can be well-approximated as </a:t>
            </a:r>
            <a:r>
              <a:rPr lang="en-IE" sz="2000" b="1" i="1" dirty="0" smtClean="0"/>
              <a:t>sparse</a:t>
            </a:r>
            <a:endParaRPr lang="en-US" b="1" i="1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1800" b="1" dirty="0" smtClean="0">
                <a:ea typeface="ＭＳ Ｐゴシック" pitchFamily="34" charset="-128"/>
              </a:rPr>
              <a:t>Definition:</a:t>
            </a:r>
            <a:r>
              <a:rPr lang="en-US" dirty="0" smtClean="0">
                <a:ea typeface="ＭＳ Ｐゴシック" pitchFamily="34" charset="-128"/>
              </a:rPr>
              <a:t>    		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068386" y="6272212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04898" y="4906962"/>
            <a:ext cx="3060700" cy="1365250"/>
            <a:chOff x="1814" y="3068"/>
            <a:chExt cx="1928" cy="860"/>
          </a:xfrm>
        </p:grpSpPr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276348" y="4875212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352548" y="5027612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49459" y="6453187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sorted index</a:t>
            </a: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-838200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068386" y="4724400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085848" y="4905375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4648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3186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73059" y="4822059"/>
            <a:ext cx="671514" cy="387035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78873" y="2895600"/>
            <a:ext cx="8408445" cy="1650598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328526" y="5231889"/>
            <a:ext cx="2048649" cy="711906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287467" y="6277902"/>
            <a:ext cx="3293465" cy="503810"/>
          </a:xfrm>
          <a:prstGeom prst="rect">
            <a:avLst/>
          </a:prstGeom>
          <a:noFill/>
          <a:ln/>
          <a:effectLst/>
        </p:spPr>
      </p:pic>
      <p:sp>
        <p:nvSpPr>
          <p:cNvPr id="42" name="Rectangle 41"/>
          <p:cNvSpPr/>
          <p:nvPr/>
        </p:nvSpPr>
        <p:spPr>
          <a:xfrm>
            <a:off x="4390382" y="4724400"/>
            <a:ext cx="376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ea typeface="ＭＳ Ｐゴシック" pitchFamily="34" charset="-128"/>
              </a:rPr>
              <a:t>relative k-term approximation:</a:t>
            </a:r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438404" y="1447800"/>
            <a:ext cx="1324596" cy="354906"/>
          </a:xfrm>
          <a:prstGeom prst="rect">
            <a:avLst/>
          </a:prstGeom>
          <a:noFill/>
          <a:ln/>
          <a:effectLst/>
        </p:spPr>
      </p:pic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Compressible priors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53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+Information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seek distributions whose </a:t>
            </a:r>
            <a:r>
              <a:rPr lang="en-IE" dirty="0" err="1" smtClean="0"/>
              <a:t>iid</a:t>
            </a:r>
            <a:r>
              <a:rPr lang="en-IE" dirty="0" smtClean="0"/>
              <a:t> realizations 			can be well-approximated as </a:t>
            </a:r>
            <a:r>
              <a:rPr lang="en-IE" b="1" i="1" dirty="0" smtClean="0"/>
              <a:t>sparse</a:t>
            </a:r>
            <a:endParaRPr lang="en-US" b="1" i="1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	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068386" y="6272212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04898" y="4906962"/>
            <a:ext cx="3060700" cy="1365250"/>
            <a:chOff x="1814" y="3068"/>
            <a:chExt cx="1928" cy="860"/>
          </a:xfrm>
          <a:solidFill>
            <a:schemeClr val="accent1"/>
          </a:solidFill>
        </p:grpSpPr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276348" y="4875212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352548" y="5027612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49459" y="6453187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sorted index</a:t>
            </a: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-838200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068386" y="4724400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085848" y="4905375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solidFill>
            <a:schemeClr val="bg1"/>
          </a:solidFill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4648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3186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73059" y="4822059"/>
            <a:ext cx="671514" cy="387035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 bwMode="auto">
          <a:xfrm>
            <a:off x="3200400" y="5410200"/>
            <a:ext cx="121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81200" y="4800600"/>
            <a:ext cx="1447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1828800" y="5257800"/>
            <a:ext cx="990600" cy="914400"/>
            <a:chOff x="7620000" y="3886200"/>
            <a:chExt cx="990600" cy="914400"/>
          </a:xfrm>
        </p:grpSpPr>
        <p:pic>
          <p:nvPicPr>
            <p:cNvPr id="44" name="Picture 4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8077200" y="3886200"/>
              <a:ext cx="533400" cy="283769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/>
          </p:nvSpPr>
          <p:spPr bwMode="auto">
            <a:xfrm>
              <a:off x="7620000" y="4114800"/>
              <a:ext cx="382137" cy="354841"/>
            </a:xfrm>
            <a:custGeom>
              <a:avLst/>
              <a:gdLst>
                <a:gd name="connsiteX0" fmla="*/ 382137 w 382137"/>
                <a:gd name="connsiteY0" fmla="*/ 0 h 354841"/>
                <a:gd name="connsiteX1" fmla="*/ 95534 w 382137"/>
                <a:gd name="connsiteY1" fmla="*/ 81886 h 354841"/>
                <a:gd name="connsiteX2" fmla="*/ 0 w 382137"/>
                <a:gd name="connsiteY2" fmla="*/ 354841 h 3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37" h="354841">
                  <a:moveTo>
                    <a:pt x="382137" y="0"/>
                  </a:moveTo>
                  <a:cubicBezTo>
                    <a:pt x="270680" y="11373"/>
                    <a:pt x="159224" y="22746"/>
                    <a:pt x="95534" y="81886"/>
                  </a:cubicBezTo>
                  <a:cubicBezTo>
                    <a:pt x="31845" y="141026"/>
                    <a:pt x="15922" y="247933"/>
                    <a:pt x="0" y="35484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848600" y="4445759"/>
              <a:ext cx="382137" cy="354841"/>
            </a:xfrm>
            <a:custGeom>
              <a:avLst/>
              <a:gdLst>
                <a:gd name="connsiteX0" fmla="*/ 382137 w 382137"/>
                <a:gd name="connsiteY0" fmla="*/ 0 h 354841"/>
                <a:gd name="connsiteX1" fmla="*/ 95534 w 382137"/>
                <a:gd name="connsiteY1" fmla="*/ 81886 h 354841"/>
                <a:gd name="connsiteX2" fmla="*/ 0 w 382137"/>
                <a:gd name="connsiteY2" fmla="*/ 354841 h 3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37" h="354841">
                  <a:moveTo>
                    <a:pt x="382137" y="0"/>
                  </a:moveTo>
                  <a:cubicBezTo>
                    <a:pt x="270680" y="11373"/>
                    <a:pt x="159224" y="22746"/>
                    <a:pt x="95534" y="81886"/>
                  </a:cubicBezTo>
                  <a:cubicBezTo>
                    <a:pt x="31845" y="141026"/>
                    <a:pt x="15922" y="247933"/>
                    <a:pt x="0" y="35484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14600" y="5675167"/>
            <a:ext cx="586742" cy="26843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345941" y="4724400"/>
            <a:ext cx="778259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88480" y="2468880"/>
            <a:ext cx="21031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2438400"/>
            <a:ext cx="2426337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0" y="4026624"/>
            <a:ext cx="3021230" cy="43123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334000" y="3886200"/>
            <a:ext cx="1565896" cy="712083"/>
          </a:xfrm>
          <a:prstGeom prst="rect">
            <a:avLst/>
          </a:prstGeom>
          <a:noFill/>
          <a:ln/>
          <a:effectLst/>
        </p:spPr>
      </p:pic>
      <p:sp>
        <p:nvSpPr>
          <p:cNvPr id="33" name="Rectangle 32"/>
          <p:cNvSpPr/>
          <p:nvPr/>
        </p:nvSpPr>
        <p:spPr>
          <a:xfrm>
            <a:off x="609600" y="251460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Classical: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10200" y="251460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New: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Compressible priors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3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+Information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seek distributions whose </a:t>
            </a:r>
            <a:r>
              <a:rPr lang="en-IE" dirty="0" err="1" smtClean="0"/>
              <a:t>iid</a:t>
            </a:r>
            <a:r>
              <a:rPr lang="en-IE" dirty="0" smtClean="0"/>
              <a:t> realizations 			can be well-approximated as </a:t>
            </a:r>
            <a:r>
              <a:rPr lang="en-IE" b="1" i="1" dirty="0" smtClean="0"/>
              <a:t>sparse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Motivations: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deterministic embedding scaffold 				for the probabilistic view </a:t>
            </a:r>
          </a:p>
          <a:p>
            <a:endParaRPr lang="en-US" sz="11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			</a:t>
            </a:r>
            <a:r>
              <a:rPr lang="en-US" dirty="0" smtClean="0">
                <a:ea typeface="ＭＳ Ｐゴシック" pitchFamily="34" charset="-128"/>
              </a:rPr>
              <a:t>analytical proxies for sparse signals</a:t>
            </a:r>
          </a:p>
          <a:p>
            <a:pPr>
              <a:buNone/>
            </a:pPr>
            <a:r>
              <a:rPr lang="en-US" sz="300" b="1" dirty="0" smtClean="0">
                <a:ea typeface="ＭＳ Ｐゴシック" pitchFamily="34" charset="-128"/>
              </a:rPr>
              <a:t>				</a:t>
            </a:r>
            <a:endParaRPr lang="en-US" sz="100" b="1" dirty="0" smtClean="0">
              <a:ea typeface="ＭＳ Ｐゴシック" pitchFamily="34" charset="-128"/>
            </a:endParaRPr>
          </a:p>
          <a:p>
            <a:pPr marL="3425825" lvl="1" indent="-341313"/>
            <a:r>
              <a:rPr lang="en-US" dirty="0" smtClean="0">
                <a:ea typeface="ＭＳ Ｐゴシック" pitchFamily="34" charset="-128"/>
              </a:rPr>
              <a:t>learning 	     (e.g., dim. reduced data)</a:t>
            </a:r>
          </a:p>
          <a:p>
            <a:pPr marL="3425825" lvl="1" indent="-341313"/>
            <a:r>
              <a:rPr lang="en-US" dirty="0" smtClean="0">
                <a:ea typeface="ＭＳ Ｐゴシック" pitchFamily="34" charset="-128"/>
              </a:rPr>
              <a:t>algorithms   (e.g., structured sparse)</a:t>
            </a:r>
            <a:endParaRPr lang="en-US" sz="12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8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			</a:t>
            </a:r>
            <a:r>
              <a:rPr lang="en-US" dirty="0" smtClean="0">
                <a:ea typeface="ＭＳ Ｐゴシック" pitchFamily="34" charset="-128"/>
              </a:rPr>
              <a:t>information theoretic (e.g., coding)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		lots of applications in vision, image 			understanding / analysis</a:t>
            </a:r>
          </a:p>
          <a:p>
            <a:endParaRPr lang="en-US" b="1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Compressible priors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+Learning theory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+Information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r>
              <a:rPr lang="en-US" sz="2000" dirty="0" smtClean="0"/>
              <a:t>Reconstruction with low-dimensional methods + databases?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motivation:</a:t>
            </a:r>
            <a:r>
              <a:rPr lang="en-US" sz="2000" dirty="0" smtClean="0"/>
              <a:t> a principled way of coping with the data deluge</a:t>
            </a:r>
          </a:p>
          <a:p>
            <a:pPr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sz="1800" dirty="0" smtClean="0"/>
              <a:t>	system techniques    	&lt;&gt;	computational + storage + time 						    bottlenecks</a:t>
            </a:r>
          </a:p>
          <a:p>
            <a:pPr lvl="1">
              <a:buNone/>
            </a:pPr>
            <a:r>
              <a:rPr lang="en-US" sz="1000" dirty="0" smtClean="0"/>
              <a:t>	</a:t>
            </a:r>
          </a:p>
          <a:p>
            <a:pPr lvl="1">
              <a:buNone/>
            </a:pPr>
            <a:r>
              <a:rPr lang="en-US" sz="1800" dirty="0" smtClean="0"/>
              <a:t>	EX:	8bits QT	single computer | limited by algorithm</a:t>
            </a:r>
          </a:p>
          <a:p>
            <a:pPr lvl="1">
              <a:buNone/>
            </a:pPr>
            <a:endParaRPr lang="en-US" sz="500" dirty="0" smtClean="0"/>
          </a:p>
          <a:p>
            <a:pPr lvl="1">
              <a:buNone/>
            </a:pPr>
            <a:r>
              <a:rPr lang="en-US" sz="1800" dirty="0" smtClean="0"/>
              <a:t>			32bits QT	limited by flops + storage + time	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0000FF"/>
                </a:solidFill>
              </a:rPr>
              <a:t>online aggregation</a:t>
            </a:r>
            <a:r>
              <a:rPr lang="en-US" sz="1800" dirty="0" smtClean="0"/>
              <a:t>	&gt;&gt;	</a:t>
            </a:r>
            <a:r>
              <a:rPr lang="en-US" sz="1800" i="1" dirty="0" smtClean="0"/>
              <a:t>real-time responsiveness</a:t>
            </a:r>
          </a:p>
          <a:p>
            <a:pPr lvl="1">
              <a:buNone/>
            </a:pPr>
            <a:r>
              <a:rPr lang="en-US" sz="1800" dirty="0" smtClean="0"/>
              <a:t>						with probabilistic/deterministic</a:t>
            </a:r>
            <a:br>
              <a:rPr lang="en-US" sz="1800" dirty="0" smtClean="0"/>
            </a:br>
            <a:r>
              <a:rPr lang="en-US" sz="1800" dirty="0" smtClean="0"/>
              <a:t>					approximation guarantees	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0000FF"/>
                </a:solidFill>
              </a:rPr>
              <a:t>dynamic graph streams</a:t>
            </a:r>
            <a:r>
              <a:rPr lang="en-US" sz="1800" dirty="0" smtClean="0"/>
              <a:t>	&gt;&gt;	</a:t>
            </a:r>
            <a:r>
              <a:rPr lang="en-US" sz="1800" i="1" dirty="0" smtClean="0"/>
              <a:t>sketching for storage bottlenecks</a:t>
            </a:r>
            <a:br>
              <a:rPr lang="en-US" sz="1800" i="1" dirty="0" smtClean="0"/>
            </a:br>
            <a:r>
              <a:rPr lang="en-US" sz="1800" dirty="0" smtClean="0"/>
              <a:t>					with probabilistic/deterministic</a:t>
            </a:r>
            <a:br>
              <a:rPr lang="en-US" sz="1800" dirty="0" smtClean="0"/>
            </a:br>
            <a:r>
              <a:rPr lang="en-US" sz="1800" dirty="0" smtClean="0"/>
              <a:t>					approximation guarantees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Final remarks: there are a lot more problems…</a:t>
            </a:r>
          </a:p>
        </p:txBody>
      </p:sp>
      <p:pic>
        <p:nvPicPr>
          <p:cNvPr id="269314" name="Picture 2" descr="http://vivo.cornell.edu/file/n239077/c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218" y="0"/>
            <a:ext cx="830782" cy="838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57200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looking for joint advising…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Lots of interesting theoretical + practical problems @ LIONS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800" dirty="0" smtClean="0"/>
              <a:t>game theoretic sparse/low-rank recovery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approximate message passing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non-negative matrix factorization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portfolio design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density learning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randomized linear algebra			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err="1" smtClean="0"/>
              <a:t>sublinear</a:t>
            </a:r>
            <a:r>
              <a:rPr lang="en-US" sz="1800" dirty="0" smtClean="0"/>
              <a:t> algorithms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…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7450"/>
            <a:ext cx="9144000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Final remarks: there are a lot more problems…</a:t>
            </a:r>
          </a:p>
        </p:txBody>
      </p:sp>
      <p:pic>
        <p:nvPicPr>
          <p:cNvPr id="91138" name="Picture 2" descr="http://sphotos-a.xx.fbcdn.net/hphotos-ash3/578063_10150873889016149_2079023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Sampling at </a:t>
            </a:r>
            <a:r>
              <a:rPr lang="en-US" b="1" dirty="0" err="1" smtClean="0">
                <a:solidFill>
                  <a:srgbClr val="0000FF"/>
                </a:solidFill>
              </a:rPr>
              <a:t>Nyquist</a:t>
            </a:r>
            <a:r>
              <a:rPr lang="en-US" b="1" dirty="0" smtClean="0">
                <a:solidFill>
                  <a:srgbClr val="0000FF"/>
                </a:solidFill>
              </a:rPr>
              <a:t> rate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expensive / difficult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Data deluge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communications / storage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Sample then compress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inefficient / impossible / not future proof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Problems of the current paradigm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340" y="0"/>
            <a:ext cx="2968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13448"/>
            <a:ext cx="3474720" cy="231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" descr="Image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52600"/>
            <a:ext cx="1295400" cy="31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http://www.nasa.gov/images/content/484036main_image_1766_946-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800600"/>
            <a:ext cx="274126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i440.photobucket.com/albums/qq129/stephenwsinger/Various%20Web%20Images/thats-all-fol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562600"/>
            <a:ext cx="4071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volkan.cevher@epfl.ch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linear inverse problem</a:t>
            </a:r>
            <a:endParaRPr lang="en-US" sz="1800" dirty="0" smtClean="0"/>
          </a:p>
        </p:txBody>
      </p:sp>
      <p:pic>
        <p:nvPicPr>
          <p:cNvPr id="2050" name="Picture 2" descr="http://graphics8.nytimes.com/images/2012/08/24/world/europe/24christ-span/24christ-span-articleLarge-v3.jpg"/>
          <p:cNvPicPr>
            <a:picLocks noChangeAspect="1" noChangeArrowheads="1"/>
          </p:cNvPicPr>
          <p:nvPr/>
        </p:nvPicPr>
        <p:blipFill>
          <a:blip r:embed="rId3" cstate="print"/>
          <a:srcRect l="33333" r="33333"/>
          <a:stretch>
            <a:fillRect/>
          </a:stretch>
        </p:blipFill>
        <p:spPr bwMode="auto">
          <a:xfrm>
            <a:off x="3505200" y="2171699"/>
            <a:ext cx="1905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Naïve reconstruction</a:t>
            </a:r>
            <a:endParaRPr lang="en-US" sz="1800" dirty="0" smtClean="0"/>
          </a:p>
        </p:txBody>
      </p:sp>
      <p:pic>
        <p:nvPicPr>
          <p:cNvPr id="2050" name="Picture 2" descr="http://graphics8.nytimes.com/images/2012/08/24/world/europe/24christ-span/24christ-span-articleLarge-v3.jpg"/>
          <p:cNvPicPr>
            <a:picLocks noChangeAspect="1" noChangeArrowheads="1"/>
          </p:cNvPicPr>
          <p:nvPr/>
        </p:nvPicPr>
        <p:blipFill>
          <a:blip r:embed="rId3" cstate="print"/>
          <a:srcRect l="66667"/>
          <a:stretch>
            <a:fillRect/>
          </a:stretch>
        </p:blipFill>
        <p:spPr bwMode="auto">
          <a:xfrm>
            <a:off x="3505200" y="2171699"/>
            <a:ext cx="1905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reconstruction with low-dimensional methods</a:t>
            </a:r>
            <a:endParaRPr lang="en-US" sz="1800" dirty="0" smtClean="0"/>
          </a:p>
        </p:txBody>
      </p:sp>
      <p:pic>
        <p:nvPicPr>
          <p:cNvPr id="2050" name="Picture 2" descr="http://graphics8.nytimes.com/images/2012/08/24/world/europe/24christ-span/24christ-span-articleLarge-v3.jpg"/>
          <p:cNvPicPr>
            <a:picLocks noChangeAspect="1" noChangeArrowheads="1"/>
          </p:cNvPicPr>
          <p:nvPr/>
        </p:nvPicPr>
        <p:blipFill>
          <a:blip r:embed="rId3" cstate="print"/>
          <a:srcRect r="66667"/>
          <a:stretch>
            <a:fillRect/>
          </a:stretch>
        </p:blipFill>
        <p:spPr bwMode="auto">
          <a:xfrm>
            <a:off x="3505200" y="2133600"/>
            <a:ext cx="1905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dirty="0" smtClean="0"/>
              <a:t>Recommender systems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observe partial information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“ratings”</a:t>
            </a:r>
            <a:br>
              <a:rPr lang="en-US" dirty="0" smtClean="0"/>
            </a:br>
            <a:r>
              <a:rPr lang="en-US" dirty="0" smtClean="0"/>
              <a:t>			“clicks”</a:t>
            </a:r>
            <a:br>
              <a:rPr lang="en-US" dirty="0" smtClean="0"/>
            </a:br>
            <a:r>
              <a:rPr lang="en-US" dirty="0" smtClean="0"/>
              <a:t>			“purchases”</a:t>
            </a:r>
            <a:br>
              <a:rPr lang="en-US" dirty="0" smtClean="0"/>
            </a:br>
            <a:r>
              <a:rPr lang="en-US" dirty="0" smtClean="0"/>
              <a:t>			“compatibilities”</a:t>
            </a:r>
          </a:p>
          <a:p>
            <a:pPr lvl="1"/>
            <a:endParaRPr lang="en-US" dirty="0" smtClean="0"/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j-cs"/>
              </a:rPr>
              <a:t>Recommended for you:</a:t>
            </a: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 A more familiar example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123906" name="Picture 2" descr="Five-star Netflix movie ratings interfa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469" y="828675"/>
            <a:ext cx="2321931" cy="1304925"/>
          </a:xfrm>
          <a:prstGeom prst="rect">
            <a:avLst/>
          </a:prstGeom>
          <a:noFill/>
        </p:spPr>
      </p:pic>
      <p:pic>
        <p:nvPicPr>
          <p:cNvPr id="123908" name="Picture 4" descr="http://www.cinnamonstitchedprimitives.com/wp-content/uploads/2012/01/eHarm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209800" cy="2209800"/>
          </a:xfrm>
          <a:prstGeom prst="rect">
            <a:avLst/>
          </a:prstGeom>
          <a:noFill/>
        </p:spPr>
      </p:pic>
      <p:pic>
        <p:nvPicPr>
          <p:cNvPr id="123912" name="Picture 8" descr="http://www.dedysutanto.com/wp-content/uploads/2012/06/amazon-recommenda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029200"/>
            <a:ext cx="302325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dirty="0" smtClean="0"/>
              <a:t>Recommender systems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observe partial information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“ratings”</a:t>
            </a:r>
            <a:br>
              <a:rPr lang="en-US" dirty="0" smtClean="0"/>
            </a:br>
            <a:r>
              <a:rPr lang="en-US" dirty="0" smtClean="0"/>
              <a:t>			“clicks”</a:t>
            </a:r>
            <a:br>
              <a:rPr lang="en-US" dirty="0" smtClean="0"/>
            </a:br>
            <a:r>
              <a:rPr lang="en-US" dirty="0" smtClean="0"/>
              <a:t>			“purchases”</a:t>
            </a:r>
            <a:br>
              <a:rPr lang="en-US" dirty="0" smtClean="0"/>
            </a:br>
            <a:r>
              <a:rPr lang="en-US" dirty="0" smtClean="0"/>
              <a:t>			“compatibilities”</a:t>
            </a:r>
          </a:p>
          <a:p>
            <a:endParaRPr lang="en-US" sz="1000" dirty="0" smtClean="0"/>
          </a:p>
          <a:p>
            <a:r>
              <a:rPr lang="en-US" dirty="0" smtClean="0"/>
              <a:t>The Netflix problem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dirty="0" smtClean="0"/>
              <a:t>from approx. 100,000,000 ratings</a:t>
            </a:r>
            <a:br>
              <a:rPr lang="en-US" dirty="0" smtClean="0"/>
            </a:br>
            <a:r>
              <a:rPr lang="en-US" dirty="0" smtClean="0"/>
              <a:t>predict 3,000,000 ratings 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IE" dirty="0" smtClean="0"/>
              <a:t>17770 movies x 480189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IE" sz="1000" dirty="0" smtClean="0"/>
          </a:p>
          <a:p>
            <a:pPr lvl="1"/>
            <a:r>
              <a:rPr lang="en-IE" dirty="0" smtClean="0"/>
              <a:t>how would you automatically predict?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123906" name="Picture 2" descr="Five-star Netflix movie ratings interfa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469" y="828675"/>
            <a:ext cx="2321931" cy="1304925"/>
          </a:xfrm>
          <a:prstGeom prst="rect">
            <a:avLst/>
          </a:prstGeom>
          <a:noFill/>
        </p:spPr>
      </p:pic>
      <p:pic>
        <p:nvPicPr>
          <p:cNvPr id="123908" name="Picture 4" descr="http://www.cinnamonstitchedprimitives.com/wp-content/uploads/2012/01/eHarm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209800" cy="2209800"/>
          </a:xfrm>
          <a:prstGeom prst="rect">
            <a:avLst/>
          </a:prstGeom>
          <a:noFill/>
        </p:spPr>
      </p:pic>
      <p:pic>
        <p:nvPicPr>
          <p:cNvPr id="123910" name="Picture 6" descr="http://blogs.forrester.com/f/b/users/NFENWICK/netflix-log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1219200" cy="745744"/>
          </a:xfrm>
          <a:prstGeom prst="rect">
            <a:avLst/>
          </a:prstGeom>
          <a:noFill/>
        </p:spPr>
      </p:pic>
      <p:pic>
        <p:nvPicPr>
          <p:cNvPr id="123912" name="Picture 8" descr="http://www.dedysutanto.com/wp-content/uploads/2012/06/amazon-recommendati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029200"/>
            <a:ext cx="3023254" cy="18288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j-cs"/>
              </a:rPr>
              <a:t>Recommended for you:</a:t>
            </a: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 A more familiar example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dirty="0" smtClean="0"/>
              <a:t>Recommender systems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observe partial information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“ratings”</a:t>
            </a:r>
            <a:br>
              <a:rPr lang="en-US" dirty="0" smtClean="0"/>
            </a:br>
            <a:r>
              <a:rPr lang="en-US" dirty="0" smtClean="0"/>
              <a:t>			“clicks”</a:t>
            </a:r>
            <a:br>
              <a:rPr lang="en-US" dirty="0" smtClean="0"/>
            </a:br>
            <a:r>
              <a:rPr lang="en-US" dirty="0" smtClean="0"/>
              <a:t>			“purchases”</a:t>
            </a:r>
            <a:br>
              <a:rPr lang="en-US" dirty="0" smtClean="0"/>
            </a:br>
            <a:r>
              <a:rPr lang="en-US" dirty="0" smtClean="0"/>
              <a:t>			“compatibilities”</a:t>
            </a:r>
          </a:p>
          <a:p>
            <a:endParaRPr lang="en-US" sz="1000" dirty="0" smtClean="0"/>
          </a:p>
          <a:p>
            <a:r>
              <a:rPr lang="en-US" dirty="0" smtClean="0"/>
              <a:t>The Netflix problem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dirty="0" smtClean="0"/>
              <a:t>from approx. 100,000,000 ratings</a:t>
            </a:r>
            <a:br>
              <a:rPr lang="en-US" dirty="0" smtClean="0"/>
            </a:br>
            <a:r>
              <a:rPr lang="en-US" dirty="0" smtClean="0"/>
              <a:t>predict 3,000,000 ratings 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IE" dirty="0" smtClean="0"/>
              <a:t>17770 movies x 480189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IE" sz="1000" dirty="0" smtClean="0"/>
          </a:p>
          <a:p>
            <a:pPr lvl="1"/>
            <a:r>
              <a:rPr lang="en-IE" dirty="0" smtClean="0"/>
              <a:t>how would you automatically predict?</a:t>
            </a:r>
          </a:p>
          <a:p>
            <a:pPr lvl="1"/>
            <a:endParaRPr lang="en-IE" sz="1000" dirty="0" smtClean="0"/>
          </a:p>
          <a:p>
            <a:pPr lvl="1"/>
            <a:r>
              <a:rPr lang="en-IE" b="1" dirty="0" smtClean="0">
                <a:solidFill>
                  <a:srgbClr val="0000FF"/>
                </a:solidFill>
              </a:rPr>
              <a:t>what is it worth?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123906" name="Picture 2" descr="Five-star Netflix movie ratings interfa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469" y="828675"/>
            <a:ext cx="2321931" cy="1304925"/>
          </a:xfrm>
          <a:prstGeom prst="rect">
            <a:avLst/>
          </a:prstGeom>
          <a:noFill/>
        </p:spPr>
      </p:pic>
      <p:pic>
        <p:nvPicPr>
          <p:cNvPr id="123908" name="Picture 4" descr="http://www.cinnamonstitchedprimitives.com/wp-content/uploads/2012/01/eHarm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438400"/>
            <a:ext cx="2209800" cy="2209800"/>
          </a:xfrm>
          <a:prstGeom prst="rect">
            <a:avLst/>
          </a:prstGeom>
          <a:noFill/>
        </p:spPr>
      </p:pic>
      <p:pic>
        <p:nvPicPr>
          <p:cNvPr id="123910" name="Picture 6" descr="http://blogs.forrester.com/f/b/users/NFENWICK/netflix-log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1219200" cy="745744"/>
          </a:xfrm>
          <a:prstGeom prst="rect">
            <a:avLst/>
          </a:prstGeom>
          <a:noFill/>
        </p:spPr>
      </p:pic>
      <p:pic>
        <p:nvPicPr>
          <p:cNvPr id="123912" name="Picture 8" descr="http://www.dedysutanto.com/wp-content/uploads/2012/06/amazon-recommendati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029200"/>
            <a:ext cx="3023254" cy="1828800"/>
          </a:xfrm>
          <a:prstGeom prst="rect">
            <a:avLst/>
          </a:prstGeom>
          <a:noFill/>
        </p:spPr>
      </p:pic>
      <p:pic>
        <p:nvPicPr>
          <p:cNvPr id="175106" name="Picture 2" descr="http://www.timothysykes.com/wp-content/uploads/2011/01/million-dollar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209800"/>
            <a:ext cx="2057400" cy="154305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j-cs"/>
              </a:rPr>
              <a:t>Recommended for you:</a:t>
            </a:r>
            <a:r>
              <a:rPr lang="en-US" sz="2400" b="1" kern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 A more familiar example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dirty="0" smtClean="0"/>
              <a:t>Matrix completion for Netflix</a:t>
            </a:r>
          </a:p>
          <a:p>
            <a:endParaRPr lang="en-US" sz="1000" dirty="0" smtClean="0"/>
          </a:p>
          <a:p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Theoretical set-up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81200" y="1752600"/>
            <a:ext cx="4500265" cy="1569720"/>
            <a:chOff x="2057400" y="1905000"/>
            <a:chExt cx="4500265" cy="1569720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2286000"/>
              <a:ext cx="4038600" cy="1066800"/>
              <a:chOff x="1905000" y="2590800"/>
              <a:chExt cx="4038600" cy="1066800"/>
            </a:xfrm>
          </p:grpSpPr>
          <p:pic>
            <p:nvPicPr>
              <p:cNvPr id="177154" name="Picture 2" descr="http://dev.opera.com/articles/view/2d-barcodes-real-world/image00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754" t="24590" r="14754" b="52459"/>
              <a:stretch>
                <a:fillRect/>
              </a:stretch>
            </p:blipFill>
            <p:spPr bwMode="auto">
              <a:xfrm>
                <a:off x="2667000" y="2590800"/>
                <a:ext cx="3276600" cy="10668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05000" y="3022854"/>
                <a:ext cx="507494" cy="202692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038600" y="2133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3200400" y="1905000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2286000"/>
              <a:ext cx="461665" cy="913007"/>
            </a:xfrm>
            <a:prstGeom prst="rect">
              <a:avLst/>
            </a:prstGeom>
          </p:spPr>
          <p:txBody>
            <a:bodyPr vert="vert"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movies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187440" y="3337560"/>
              <a:ext cx="27432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r>
              <a:rPr lang="en-US" dirty="0" smtClean="0"/>
              <a:t>Matrix completion for Netflix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Mathematical underpinnings: </a:t>
            </a:r>
            <a:r>
              <a:rPr lang="en-US" b="1" i="1" dirty="0" smtClean="0">
                <a:solidFill>
                  <a:srgbClr val="0000FF"/>
                </a:solidFill>
              </a:rPr>
              <a:t>compressive sensing</a:t>
            </a:r>
            <a:endParaRPr lang="en-US" sz="1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	CS: </a:t>
            </a:r>
            <a:r>
              <a:rPr lang="en-US" sz="2000" i="1" dirty="0" smtClean="0"/>
              <a:t>when we have less samples than the ambient dimension</a:t>
            </a:r>
            <a:endParaRPr lang="en-US" i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rPr>
              <a:t>Theoretical set-up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981200" y="1752600"/>
            <a:ext cx="4500265" cy="1569720"/>
            <a:chOff x="2057400" y="1905000"/>
            <a:chExt cx="4500265" cy="1569720"/>
          </a:xfrm>
        </p:grpSpPr>
        <p:grpSp>
          <p:nvGrpSpPr>
            <p:cNvPr id="3" name="Group 11"/>
            <p:cNvGrpSpPr/>
            <p:nvPr/>
          </p:nvGrpSpPr>
          <p:grpSpPr>
            <a:xfrm>
              <a:off x="2057400" y="2286000"/>
              <a:ext cx="4038600" cy="1066800"/>
              <a:chOff x="1905000" y="2590800"/>
              <a:chExt cx="4038600" cy="1066800"/>
            </a:xfrm>
          </p:grpSpPr>
          <p:pic>
            <p:nvPicPr>
              <p:cNvPr id="177154" name="Picture 2" descr="http://dev.opera.com/articles/view/2d-barcodes-real-world/image00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4754" t="24590" r="14754" b="52459"/>
              <a:stretch>
                <a:fillRect/>
              </a:stretch>
            </p:blipFill>
            <p:spPr bwMode="auto">
              <a:xfrm>
                <a:off x="2667000" y="2590800"/>
                <a:ext cx="3276600" cy="10668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05000" y="3022854"/>
                <a:ext cx="507494" cy="202692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038600" y="2133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3200400" y="1905000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2286000"/>
              <a:ext cx="461665" cy="913007"/>
            </a:xfrm>
            <a:prstGeom prst="rect">
              <a:avLst/>
            </a:prstGeom>
          </p:spPr>
          <p:txBody>
            <a:bodyPr vert="vert"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movies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187440" y="3337560"/>
              <a:ext cx="27432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72213" y="4724400"/>
            <a:ext cx="2579984" cy="457053"/>
          </a:xfrm>
          <a:prstGeom prst="rect">
            <a:avLst/>
          </a:prstGeom>
          <a:noFill/>
          <a:ln/>
          <a:effectLst/>
        </p:spPr>
      </p:pic>
      <p:sp>
        <p:nvSpPr>
          <p:cNvPr id="53" name="Rectangle 52"/>
          <p:cNvSpPr/>
          <p:nvPr/>
        </p:nvSpPr>
        <p:spPr>
          <a:xfrm>
            <a:off x="4495800" y="5498068"/>
            <a:ext cx="323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linear (sampling) operator</a:t>
            </a:r>
          </a:p>
        </p:txBody>
      </p:sp>
      <p:sp>
        <p:nvSpPr>
          <p:cNvPr id="54" name="Freeform 53"/>
          <p:cNvSpPr/>
          <p:nvPr/>
        </p:nvSpPr>
        <p:spPr bwMode="auto">
          <a:xfrm>
            <a:off x="3887338" y="5131558"/>
            <a:ext cx="507241" cy="545911"/>
          </a:xfrm>
          <a:custGeom>
            <a:avLst/>
            <a:gdLst>
              <a:gd name="connsiteX0" fmla="*/ 507241 w 507241"/>
              <a:gd name="connsiteY0" fmla="*/ 545911 h 545911"/>
              <a:gd name="connsiteX1" fmla="*/ 84161 w 507241"/>
              <a:gd name="connsiteY1" fmla="*/ 368490 h 545911"/>
              <a:gd name="connsiteX2" fmla="*/ 2274 w 507241"/>
              <a:gd name="connsiteY2" fmla="*/ 0 h 5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41" h="545911">
                <a:moveTo>
                  <a:pt x="507241" y="545911"/>
                </a:moveTo>
                <a:cubicBezTo>
                  <a:pt x="337781" y="502693"/>
                  <a:pt x="168322" y="459475"/>
                  <a:pt x="84161" y="368490"/>
                </a:cubicBezTo>
                <a:cubicBezTo>
                  <a:pt x="0" y="277505"/>
                  <a:pt x="1137" y="138752"/>
                  <a:pt x="2274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02980" y="4343400"/>
            <a:ext cx="338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(adversarial) perturbations </a:t>
            </a:r>
          </a:p>
        </p:txBody>
      </p:sp>
      <p:sp>
        <p:nvSpPr>
          <p:cNvPr id="56" name="Freeform 55"/>
          <p:cNvSpPr/>
          <p:nvPr/>
        </p:nvSpPr>
        <p:spPr bwMode="auto">
          <a:xfrm flipV="1">
            <a:off x="5410201" y="4572001"/>
            <a:ext cx="304800" cy="228600"/>
          </a:xfrm>
          <a:custGeom>
            <a:avLst/>
            <a:gdLst>
              <a:gd name="connsiteX0" fmla="*/ 507241 w 507241"/>
              <a:gd name="connsiteY0" fmla="*/ 545911 h 545911"/>
              <a:gd name="connsiteX1" fmla="*/ 84161 w 507241"/>
              <a:gd name="connsiteY1" fmla="*/ 368490 h 545911"/>
              <a:gd name="connsiteX2" fmla="*/ 2274 w 507241"/>
              <a:gd name="connsiteY2" fmla="*/ 0 h 5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41" h="545911">
                <a:moveTo>
                  <a:pt x="507241" y="545911"/>
                </a:moveTo>
                <a:cubicBezTo>
                  <a:pt x="337781" y="502693"/>
                  <a:pt x="168322" y="459475"/>
                  <a:pt x="84161" y="368490"/>
                </a:cubicBezTo>
                <a:cubicBezTo>
                  <a:pt x="0" y="277505"/>
                  <a:pt x="1137" y="138752"/>
                  <a:pt x="2274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66800" y="4724400"/>
            <a:ext cx="16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observations</a:t>
            </a:r>
          </a:p>
        </p:txBody>
      </p:sp>
      <p:cxnSp>
        <p:nvCxnSpPr>
          <p:cNvPr id="59" name="Straight Arrow Connector 58"/>
          <p:cNvCxnSpPr>
            <a:stCxn id="57" idx="3"/>
          </p:cNvCxnSpPr>
          <p:nvPr/>
        </p:nvCxnSpPr>
        <p:spPr bwMode="auto">
          <a:xfrm>
            <a:off x="2721740" y="4909066"/>
            <a:ext cx="250060" cy="439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1815"/>
          </a:xfrm>
        </p:spPr>
        <p:txBody>
          <a:bodyPr/>
          <a:lstStyle/>
          <a:p>
            <a:pPr algn="l"/>
            <a:r>
              <a:rPr lang="en-US" sz="2400" b="1" dirty="0" smtClean="0">
                <a:ea typeface="ＭＳ Ｐゴシック" pitchFamily="34" charset="-128"/>
              </a:rPr>
              <a:t>Linear Inverse Problems</a:t>
            </a:r>
            <a:endParaRPr lang="en-US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4" y="1412875"/>
            <a:ext cx="9001125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dirty="0" smtClean="0">
                <a:ea typeface="ＭＳ Ｐゴシック" pitchFamily="34" charset="-128"/>
              </a:rPr>
              <a:t>myriad applications involve linear dimensionality reduction 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34" charset="-128"/>
              </a:rPr>
              <a:t>from geophysics to medical imaging (MRI)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34" charset="-128"/>
              </a:rPr>
              <a:t>from quantum tomography to cancer prediction		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Many names: compressive sensing, regression, sketching,… 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524000" y="1009485"/>
            <a:ext cx="5867400" cy="4095915"/>
            <a:chOff x="1524000" y="1009485"/>
            <a:chExt cx="5867400" cy="4095915"/>
          </a:xfrm>
        </p:grpSpPr>
        <p:pic>
          <p:nvPicPr>
            <p:cNvPr id="7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08800" y="1060285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803654" y="1060540"/>
              <a:ext cx="278891" cy="2026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49800" y="1009485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 descr="phir"/>
            <p:cNvPicPr>
              <a:picLocks noChangeAspect="1" noChangeArrowheads="1"/>
            </p:cNvPicPr>
            <p:nvPr/>
          </p:nvPicPr>
          <p:blipFill>
            <a:blip r:embed="rId14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9"/>
            <p:cNvGrpSpPr/>
            <p:nvPr/>
          </p:nvGrpSpPr>
          <p:grpSpPr bwMode="auto"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0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84" name="Picture 4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Phi x'= \Phi (x+v) = u,~\forall v \in 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79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Null space of $\Phi$: $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67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 = \Phi(X) +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0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convex norm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32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\times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5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\times R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5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\times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"/>
  <p:tag name="PICTUREFILESIZE" val="23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ll \min\{M,N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51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\times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5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"/>
  <p:tag name="PICTUREFILESIZE" val="12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u= \text{sign}\left(\Phi x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9"/>
  <p:tag name="PICTUREFILESIZE" val="46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3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1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 \in \Sigma_2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24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K=2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K\ll 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{{\mathcal M}_K}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33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|{\mathcal{M}_K}|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66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P}_{\Sigma_{\mathcal{M}}}(u;K) \in\arg{\displaystyle \min_{x}}\left\{ \|x-u\| : x\in \Sigma_{\mathcal{M}_K}\right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7"/>
  <p:tag name="PICTUREFILESIZE" val="1197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f\Z{\mathbb{Z}}&#10;\DeclareMathOperator*{\supp}{supp}&#10;\DeclareMathOperator*{\sgn}{sgn}&#10;\def\Null{{\mathcal{N}}}&#10;\def\z{\mathbf{z}}&#10;\def\Prob{\mathbb{P}}&#10;\def\Px {P}&#10;\def\mA {\mathcal{A}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(y_i,x_i)$: $\R\times \R^d, i=1,\ldots,m,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77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\usepackage[sort&amp;compress]{natbib}%&#10;\usepackage{amsfonts}%&#10;%\usepackage{amssymb}%&#10;%\usepackage{graphicx}&#10;\usepackage{algpseudocode}&#10;\usepackage{algorithmicx}&#10;\usepackage{algorithm}&#10;\usepackage{color}&#10;&#10;\newcommand{\volkan}[1]{{\color{red}{\bf Volkan:} #1}}&#10;&#10;% Commands for symbols used in the paper.&#10;\newcommand{\norm}[1]{\left\Vert#1\right\Vert}&#10;\newcommand{\abs}[1]{\left\vert#1\right\vert}&#10;%\newcommand{\set}[1]{\left\{#1\right\}}&#10;\newcommand{\Real}{\mathbb R}&#10;\newcommand{\Prob}{\mathbb P}&#10;\newcommand{\vareps}{\varepsilon}&#10;\newcommand{\eps}{\epsilon}&#10;\newcommand{\bareps}{\bar{\epsilon}}&#10;&#10;\newcommand{\vecx}{\mathbf x}&#10;\newcommand{\vecb}{\mathbf b}&#10;\newcommand{\vecy}{\mathbf y}&#10;\newcommand{\vecz}{\mathbf z}&#10;\newcommand{\veca}{\mathbf a}&#10;\newcommand{\vecs}{\mathbf s}&#10;\newcommand{\vecg}{\mathbf g}&#10;\newcommand{\veco}{\mathbf 0}&#10;&#10;\newcommand{\matA}{\mathbf A}&#10;\newcommand{\matG}{\mathbf G}&#10;\newcommand{\matX}{\mathbf X}&#10;\newcommand{\matY}{\mathbf Y}&#10;\newcommand{\matV}{\mathbf V}&#10;\newcommand{\matU}{\mathbf U}&#10;\newcommand{\matI}{\mathbf I}&#10;\newcommand{\vecnoise}{{\mathbf \vareps}}&#10;\newcommand{\vecxi}{\mathbf \xi}&#10;\newcommand{\vecxij}{\mathbf \xi_j}&#10;\newcommand{\vecphi}{\mathbf \phi}&#10;\newcommand{\vecphij}{\mathbf {\phi}_{i,j}}&#10;\newcommand{\veczeta}{\mathbf \zeta}&#10;\newcommand{\gideriv}{g^{\prime}_i}&#10;\newcommand{\gjderiv}{g^{\prime}_j}&#10;\newcommand{\gijderiv}{g^{\prime\prime}_{ij}}&#10;\newcommand{\gilderiv}{g^{\prime\prime}_{il}}&#10;\newcommand{\gjlderiv}{g^{\prime\prime}_{jl}}&#10;\newcommand{\giloderiv}{g^{\prime\prime}_{il_1}}&#10;\newcommand{\giltderiv}{g^{\prime\prime}_{il_2}}&#10;\newcommand{\gjltderiv}{g^{\prime\prime}_{jl_2}}&#10;\newcommand{\setX}{\mathcal X}&#10;\newcommand{\setPhi}{\mathbf \Phi}&#10;%------------------------------------------------------------&#10;% Theorem like environments&#10;%&#10;%\newtheorem{theorem}{Theorem}&#10;%\theoremstyle{plain}&#10;\newtheorem{acknowledgement}{Acknowledgement}&#10;%\newtheorem{algorithm}{Algorithm}&#10;%\newtheorem{axiom}{Axiom}&#10;\newtheorem{case}{Case}&#10;\newtheorem{claim}{Claim}&#10;\newtheorem{conclusion}{Conclusion}&#10;\newtheorem{condition}{Condition}&#10;%\newtheorem{conjecture}{Conjecture}&#10;%\newtheorem{corollary}{Corollary}&#10;\newtheorem{criterion}{Criterion}&#10;%\newtheorem{definition}{Definition}&#10;%\newtheorem{example}{Example}&#10;%\newtheorem{exercise}{Exercise}&#10;%\newtheorem{lemma}{Lemma}&#10;%\newtheorem{notation}{Notation}&#10;\newtheorem{problem}{Problem}&#10;\newtheorem{prop}{Proposition}&#10;%\newtheorem{remark}{Remark}&#10;\newtheorem{solution}{Solution}&#10;\newtheorem{summary}{Summary}&#10;\begin{document}&#10;$f$: $x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26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{\flushleft The PDF $\pdf(x)$ is a $q$-{\em compressible prior} with parameters $(\epsilon,\kappa)$, when}&#10;  \begin{equation}\nonumber&#10;\lim_{N \to \infty} \bar{\bestapprox}_{k_N}(x)_q&#10;\stackrel{a.s.}{\le} \epsilon, (\text{a.s.: almost surely});&#10;\end{equation}&#10;for any sequence $k_N$ such that $\lim_{N \to \infty}\inf \frac{k_N}{N} \ge \kappa$, where $\epsilon\ll 1$ and $\kappa \ll 1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1"/>
  <p:tag name="PICTUREFILESIZE" val="598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  \bar{\bestapprox}_k(x)_q= \frac{{\bestapprox}_k(x)_q}{\|x\|_q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82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bestapprox_k(x)_q := \inf_{\|u\|_0 \leq k} \|x-u\|_q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77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i\sim p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4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epsilon \|x\|_1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170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q=1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3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x\|_{w\ell^p} := \sup_i \left\{|x|_{(i)} \cdot i^{1/p}\right\} \leq R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104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frac{{\bestapprox}_{\kappa N}(x)_q}{\|x\|_q}\le \epsilon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66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kappa N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"/>
  <p:tag name="PICTUREFILESIZE" val="15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heme/theme1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753</Words>
  <Application>Microsoft Office PowerPoint</Application>
  <PresentationFormat>On-screen Show (4:3)</PresentationFormat>
  <Paragraphs>497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15_Blank Presentation</vt:lpstr>
      <vt:lpstr>16_Blank Presentation</vt:lpstr>
      <vt:lpstr>1_Blank Presentation</vt:lpstr>
      <vt:lpstr>Equation</vt:lpstr>
      <vt:lpstr>IC Research Seminar</vt:lpstr>
      <vt:lpstr>Slide 2</vt:lpstr>
      <vt:lpstr>Slide 3</vt:lpstr>
      <vt:lpstr>Slide 4</vt:lpstr>
      <vt:lpstr>Slide 5</vt:lpstr>
      <vt:lpstr>Slide 6</vt:lpstr>
      <vt:lpstr>Slide 7</vt:lpstr>
      <vt:lpstr>Slide 8</vt:lpstr>
      <vt:lpstr>Linear Inverse Problems</vt:lpstr>
      <vt:lpstr>Linear Inverse Problems</vt:lpstr>
      <vt:lpstr>Linear Inverse Problems</vt:lpstr>
      <vt:lpstr>Slide 12</vt:lpstr>
      <vt:lpstr>Slide 13</vt:lpstr>
      <vt:lpstr>Slide 14</vt:lpstr>
      <vt:lpstr>people@lions</vt:lpstr>
      <vt:lpstr>Slide 16</vt:lpstr>
      <vt:lpstr>Slide 17</vt:lpstr>
      <vt:lpstr>projects@lions</vt:lpstr>
      <vt:lpstr>Slide 19</vt:lpstr>
      <vt:lpstr>Slide 20</vt:lpstr>
      <vt:lpstr>Slide 21</vt:lpstr>
      <vt:lpstr>Slide 22</vt:lpstr>
      <vt:lpstr>Slide 23</vt:lpstr>
      <vt:lpstr>Learning theory and methods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and Methods for  Linear Inverse Problems</dc:title>
  <dc:creator>Cevher</dc:creator>
  <cp:lastModifiedBy>Cevher</cp:lastModifiedBy>
  <cp:revision>395</cp:revision>
  <cp:lastPrinted>2012-09-07T08:31:32Z</cp:lastPrinted>
  <dcterms:created xsi:type="dcterms:W3CDTF">2012-08-28T08:11:27Z</dcterms:created>
  <dcterms:modified xsi:type="dcterms:W3CDTF">2012-09-12T11:25:13Z</dcterms:modified>
</cp:coreProperties>
</file>