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8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9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0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1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2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3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4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5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6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17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18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19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20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21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24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27.xml" ContentType="application/vnd.openxmlformats-officedocument.presentationml.notesSlide+xml"/>
  <Override PartName="/ppt/tags/tag216.xml" ContentType="application/vnd.openxmlformats-officedocument.presentationml.tags+xml"/>
  <Override PartName="/ppt/notesSlides/notesSlide28.xml" ContentType="application/vnd.openxmlformats-officedocument.presentationml.notesSlide+xml"/>
  <Override PartName="/ppt/tags/tag217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31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32.xml" ContentType="application/vnd.openxmlformats-officedocument.presentationml.notesSlid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33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34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notesSlides/notesSlide35.xml" ContentType="application/vnd.openxmlformats-officedocument.presentationml.notesSlide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36.xml" ContentType="application/vnd.openxmlformats-officedocument.presentationml.notesSl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notesSlides/notesSlide37.xml" ContentType="application/vnd.openxmlformats-officedocument.presentationml.notesSlide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notesSlides/notesSlide38.xml" ContentType="application/vnd.openxmlformats-officedocument.presentationml.notesSlide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39.xml" ContentType="application/vnd.openxmlformats-officedocument.presentationml.notesSl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40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notesSlides/notesSlide41.xml" ContentType="application/vnd.openxmlformats-officedocument.presentationml.notesSlide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notesSlides/notesSlide44.xml" ContentType="application/vnd.openxmlformats-officedocument.presentationml.notesSlide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notesSlides/notesSlide45.xml" ContentType="application/vnd.openxmlformats-officedocument.presentationml.notesSlide+xml"/>
  <Override PartName="/ppt/tags/tag289.xml" ContentType="application/vnd.openxmlformats-officedocument.presentationml.tags+xml"/>
  <Override PartName="/ppt/notesSlides/notesSlide46.xml" ContentType="application/vnd.openxmlformats-officedocument.presentationml.notesSlide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notesSlides/notesSlide47.xml" ContentType="application/vnd.openxmlformats-officedocument.presentationml.notesSlide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notesSlides/notesSlide48.xml" ContentType="application/vnd.openxmlformats-officedocument.presentationml.notesSlide+xml"/>
  <Override PartName="/ppt/tags/tag301.xml" ContentType="application/vnd.openxmlformats-officedocument.presentationml.tags+xml"/>
  <Override PartName="/ppt/notesSlides/notesSlide49.xml" ContentType="application/vnd.openxmlformats-officedocument.presentationml.notesSlide+xml"/>
  <Override PartName="/ppt/tags/tag302.xml" ContentType="application/vnd.openxmlformats-officedocument.presentationml.tags+xml"/>
  <Override PartName="/ppt/notesSlides/notesSlide50.xml" ContentType="application/vnd.openxmlformats-officedocument.presentationml.notesSlide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698" r:id="rId3"/>
    <p:sldMasterId id="2147483711" r:id="rId4"/>
  </p:sldMasterIdLst>
  <p:notesMasterIdLst>
    <p:notesMasterId r:id="rId59"/>
  </p:notesMasterIdLst>
  <p:sldIdLst>
    <p:sldId id="332" r:id="rId5"/>
    <p:sldId id="340" r:id="rId6"/>
    <p:sldId id="341" r:id="rId7"/>
    <p:sldId id="410" r:id="rId8"/>
    <p:sldId id="346" r:id="rId9"/>
    <p:sldId id="413" r:id="rId10"/>
    <p:sldId id="349" r:id="rId11"/>
    <p:sldId id="355" r:id="rId12"/>
    <p:sldId id="417" r:id="rId13"/>
    <p:sldId id="357" r:id="rId14"/>
    <p:sldId id="411" r:id="rId15"/>
    <p:sldId id="412" r:id="rId16"/>
    <p:sldId id="362" r:id="rId17"/>
    <p:sldId id="365" r:id="rId18"/>
    <p:sldId id="367" r:id="rId19"/>
    <p:sldId id="368" r:id="rId20"/>
    <p:sldId id="369" r:id="rId21"/>
    <p:sldId id="371" r:id="rId22"/>
    <p:sldId id="372" r:id="rId23"/>
    <p:sldId id="374" r:id="rId24"/>
    <p:sldId id="395" r:id="rId25"/>
    <p:sldId id="376" r:id="rId26"/>
    <p:sldId id="377" r:id="rId27"/>
    <p:sldId id="378" r:id="rId28"/>
    <p:sldId id="379" r:id="rId29"/>
    <p:sldId id="380" r:id="rId30"/>
    <p:sldId id="381" r:id="rId31"/>
    <p:sldId id="389" r:id="rId32"/>
    <p:sldId id="409" r:id="rId33"/>
    <p:sldId id="390" r:id="rId34"/>
    <p:sldId id="393" r:id="rId35"/>
    <p:sldId id="398" r:id="rId36"/>
    <p:sldId id="418" r:id="rId37"/>
    <p:sldId id="419" r:id="rId38"/>
    <p:sldId id="420" r:id="rId39"/>
    <p:sldId id="416" r:id="rId40"/>
    <p:sldId id="396" r:id="rId41"/>
    <p:sldId id="397" r:id="rId42"/>
    <p:sldId id="401" r:id="rId43"/>
    <p:sldId id="403" r:id="rId44"/>
    <p:sldId id="405" r:id="rId45"/>
    <p:sldId id="406" r:id="rId46"/>
    <p:sldId id="407" r:id="rId47"/>
    <p:sldId id="408" r:id="rId48"/>
    <p:sldId id="387" r:id="rId49"/>
    <p:sldId id="370" r:id="rId50"/>
    <p:sldId id="382" r:id="rId51"/>
    <p:sldId id="383" r:id="rId52"/>
    <p:sldId id="384" r:id="rId53"/>
    <p:sldId id="385" r:id="rId54"/>
    <p:sldId id="386" r:id="rId55"/>
    <p:sldId id="402" r:id="rId56"/>
    <p:sldId id="414" r:id="rId57"/>
    <p:sldId id="415" r:id="rId58"/>
  </p:sldIdLst>
  <p:sldSz cx="9144000" cy="6858000" type="screen4x3"/>
  <p:notesSz cx="6858000" cy="9144000"/>
  <p:custDataLst>
    <p:tags r:id="rId6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6" autoAdjust="0"/>
    <p:restoredTop sz="83406" autoAdjust="0"/>
  </p:normalViewPr>
  <p:slideViewPr>
    <p:cSldViewPr>
      <p:cViewPr varScale="1">
        <p:scale>
          <a:sx n="137" d="100"/>
          <a:sy n="137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printerSettings" Target="printerSettings/printerSettings1.bin"/><Relationship Id="rId61" Type="http://schemas.openxmlformats.org/officeDocument/2006/relationships/tags" Target="tags/tag1.xml"/><Relationship Id="rId62" Type="http://schemas.openxmlformats.org/officeDocument/2006/relationships/presProps" Target="pres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A8DEF-269C-4877-A56B-31BD891EF5E8}" type="datetimeFigureOut">
              <a:rPr lang="en-US" smtClean="0"/>
              <a:pPr/>
              <a:t>11/25/14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17052-C2FB-4490-9516-1A95A8D64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84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98A5B-5C1D-4369-AD2B-FD76ED8C926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6F25201-28E2-4B36-A421-8170158CE28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765BC-8CDF-4043-8ADE-3B89D51D36F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765BC-8CDF-4043-8ADE-3B89D51D36F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6F25201-28E2-4B36-A421-8170158CE28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6F25201-28E2-4B36-A421-8170158CE28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6F25201-28E2-4B36-A421-8170158CE28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6F25201-28E2-4B36-A421-8170158CE28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6F25201-28E2-4B36-A421-8170158CE28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6F25201-28E2-4B36-A421-8170158CE28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6F25201-28E2-4B36-A421-8170158CE28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hangingPunct="0"/>
            <a:fld id="{E1BD28AE-81D0-4BE7-9B08-10B4037108C5}" type="slidenum">
              <a:rPr lang="en-US" sz="1100" smtClean="0">
                <a:solidFill>
                  <a:srgbClr val="000000"/>
                </a:solidFill>
                <a:latin typeface="Verdana" pitchFamily="34" charset="0"/>
              </a:rPr>
              <a:pPr eaLnBrk="0" hangingPunct="0"/>
              <a:t>2</a:t>
            </a:fld>
            <a:endParaRPr lang="en-US" sz="11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6F25201-28E2-4B36-A421-8170158CE28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/>
          <a:lstStyle/>
          <a:p>
            <a:pPr algn="r" defTabSz="914485" eaLnBrk="0" hangingPunct="0">
              <a:defRPr/>
            </a:pPr>
            <a:fld id="{1BD260AC-521A-4BF6-9BD8-F7AC1B63DC15}" type="slidenum">
              <a:rPr lang="en-US" sz="1100">
                <a:solidFill>
                  <a:prstClr val="black"/>
                </a:solidFill>
                <a:latin typeface="Verdana" pitchFamily="34" charset="0"/>
              </a:rPr>
              <a:pPr algn="r" defTabSz="914485" eaLnBrk="0" hangingPunct="0">
                <a:defRPr/>
              </a:pPr>
              <a:t>21</a:t>
            </a:fld>
            <a:endParaRPr lang="en-US" sz="11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6F25201-28E2-4B36-A421-8170158CE28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737B98E-DF1B-4B83-83F2-E19EEF16DE72}" type="slidenum">
              <a:rPr lang="en-US" sz="11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10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/>
          <a:lstStyle/>
          <a:p>
            <a:pPr algn="r" defTabSz="914485" eaLnBrk="0" hangingPunct="0">
              <a:defRPr/>
            </a:pPr>
            <a:fld id="{1BD260AC-521A-4BF6-9BD8-F7AC1B63DC15}" type="slidenum">
              <a:rPr lang="en-US" sz="1100">
                <a:solidFill>
                  <a:prstClr val="black"/>
                </a:solidFill>
                <a:latin typeface="Verdana" pitchFamily="34" charset="0"/>
              </a:rPr>
              <a:pPr algn="r" defTabSz="914485" eaLnBrk="0" hangingPunct="0">
                <a:defRPr/>
              </a:pPr>
              <a:t>24</a:t>
            </a:fld>
            <a:endParaRPr lang="en-US" sz="11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/>
          <a:lstStyle/>
          <a:p>
            <a:pPr algn="r" defTabSz="914485" eaLnBrk="0" hangingPunct="0">
              <a:defRPr/>
            </a:pPr>
            <a:fld id="{50C8C167-08F5-457B-A0C8-9E796C76E5DC}" type="slidenum">
              <a:rPr lang="en-US" sz="1100">
                <a:solidFill>
                  <a:prstClr val="black"/>
                </a:solidFill>
                <a:latin typeface="Verdana" pitchFamily="34" charset="0"/>
              </a:rPr>
              <a:pPr algn="r" defTabSz="914485" eaLnBrk="0" hangingPunct="0">
                <a:defRPr/>
              </a:pPr>
              <a:t>25</a:t>
            </a:fld>
            <a:endParaRPr lang="en-US" sz="11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0" hangingPunct="0">
              <a:defRPr/>
            </a:pPr>
            <a:fld id="{80E0EB8E-E029-4A4F-A8E2-C77EE9F4DC5E}" type="slidenum">
              <a:rPr lang="en-US" sz="1100">
                <a:solidFill>
                  <a:prstClr val="black"/>
                </a:solidFill>
                <a:latin typeface="Verdana" pitchFamily="34" charset="0"/>
              </a:rPr>
              <a:pPr eaLnBrk="0" hangingPunct="0">
                <a:defRPr/>
              </a:pPr>
              <a:t>26</a:t>
            </a:fld>
            <a:endParaRPr lang="en-US" sz="11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/>
          <a:lstStyle/>
          <a:p>
            <a:pPr algn="r" defTabSz="914485" eaLnBrk="0" hangingPunct="0">
              <a:defRPr/>
            </a:pPr>
            <a:fld id="{56B8E3CB-4C80-4DC7-BD65-CCB3773647F5}" type="slidenum">
              <a:rPr lang="en-US" sz="1100">
                <a:solidFill>
                  <a:prstClr val="black"/>
                </a:solidFill>
                <a:latin typeface="Verdana" pitchFamily="34" charset="0"/>
              </a:rPr>
              <a:pPr algn="r" defTabSz="914485" eaLnBrk="0" hangingPunct="0">
                <a:defRPr/>
              </a:pPr>
              <a:t>27</a:t>
            </a:fld>
            <a:endParaRPr lang="en-US" sz="11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hangingPunct="0"/>
            <a:fld id="{E1BD28AE-81D0-4BE7-9B08-10B4037108C5}" type="slidenum">
              <a:rPr lang="en-US" sz="1100" smtClean="0">
                <a:solidFill>
                  <a:srgbClr val="000000"/>
                </a:solidFill>
                <a:latin typeface="Verdana" pitchFamily="34" charset="0"/>
              </a:rPr>
              <a:pPr eaLnBrk="0" hangingPunct="0"/>
              <a:t>3</a:t>
            </a:fld>
            <a:endParaRPr lang="en-US" sz="11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ABF0C9-66BD-40DD-82EB-20E1989628C7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17052-C2FB-4490-9516-1A95A8D6444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17052-C2FB-4490-9516-1A95A8D6444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17052-C2FB-4490-9516-1A95A8D6444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17052-C2FB-4490-9516-1A95A8D6444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17052-C2FB-4490-9516-1A95A8D6444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17052-C2FB-4490-9516-1A95A8D6444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17052-C2FB-4490-9516-1A95A8D6444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17052-C2FB-4490-9516-1A95A8D6444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17052-C2FB-4490-9516-1A95A8D6444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765BC-8CDF-4043-8ADE-3B89D51D36F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17052-C2FB-4490-9516-1A95A8D6444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17052-C2FB-4490-9516-1A95A8D64440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17052-C2FB-4490-9516-1A95A8D6444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17052-C2FB-4490-9516-1A95A8D6444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D913332-7A27-43C4-B0C6-37B16F1C55D8}" type="slidenum">
              <a:rPr lang="en-US" sz="1100" smtClean="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z="1100" smtClean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0" hangingPunct="0">
              <a:defRPr/>
            </a:pPr>
            <a:fld id="{84C8889E-3175-4737-83EB-F3AD2A632683}" type="slidenum">
              <a:rPr lang="en-US" sz="1100">
                <a:solidFill>
                  <a:prstClr val="black"/>
                </a:solidFill>
                <a:latin typeface="Verdana" pitchFamily="34" charset="0"/>
                <a:ea typeface="ＭＳ Ｐゴシック" pitchFamily="34" charset="-128"/>
              </a:rPr>
              <a:pPr eaLnBrk="0" hangingPunct="0">
                <a:defRPr/>
              </a:pPr>
              <a:t>47</a:t>
            </a:fld>
            <a:endParaRPr lang="en-US" sz="1100" dirty="0">
              <a:solidFill>
                <a:prstClr val="black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0" hangingPunct="0">
              <a:defRPr/>
            </a:pPr>
            <a:fld id="{17954986-D207-4692-937A-7BDD199E50E7}" type="slidenum">
              <a:rPr lang="en-US" sz="1100">
                <a:solidFill>
                  <a:prstClr val="black"/>
                </a:solidFill>
                <a:latin typeface="Verdana" pitchFamily="34" charset="0"/>
              </a:rPr>
              <a:pPr eaLnBrk="0" hangingPunct="0">
                <a:defRPr/>
              </a:pPr>
              <a:t>48</a:t>
            </a:fld>
            <a:endParaRPr lang="en-US" sz="11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BDE86B-B26D-4C4A-8F78-C6FE2FB67A38}" type="slidenum">
              <a:rPr lang="en-US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/>
          <a:lstStyle/>
          <a:p>
            <a:pPr algn="r"/>
            <a:fld id="{C590A509-D22B-4608-A149-33B1D12C1995}" type="slidenum">
              <a:rPr lang="en-US" sz="1100" smtClean="0">
                <a:solidFill>
                  <a:prstClr val="black"/>
                </a:solidFill>
              </a:rPr>
              <a:pPr algn="r"/>
              <a:t>50</a:t>
            </a:fld>
            <a:endParaRPr lang="en-US" sz="1100" smtClean="0">
              <a:solidFill>
                <a:prstClr val="black"/>
              </a:solidFill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b"/>
          <a:lstStyle/>
          <a:p>
            <a:pPr algn="r" defTabSz="914485" eaLnBrk="0" hangingPunct="0">
              <a:defRPr/>
            </a:pPr>
            <a:fld id="{CD1BB186-60E5-41AD-A7DB-BA83F77EA298}" type="slidenum">
              <a:rPr lang="en-US" sz="1100">
                <a:solidFill>
                  <a:prstClr val="black"/>
                </a:solidFill>
                <a:latin typeface="Verdana" pitchFamily="34" charset="0"/>
              </a:rPr>
              <a:pPr algn="r" defTabSz="914485" eaLnBrk="0" hangingPunct="0">
                <a:defRPr/>
              </a:pPr>
              <a:t>51</a:t>
            </a:fld>
            <a:endParaRPr lang="en-US" sz="11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ABF0C9-66BD-40DD-82EB-20E1989628C7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0" hangingPunct="0">
              <a:defRPr/>
            </a:pPr>
            <a:fld id="{FF2EB462-4867-452F-AD2F-DC23B6FD5DAB}" type="slidenum">
              <a:rPr lang="en-US" sz="1100">
                <a:solidFill>
                  <a:prstClr val="black"/>
                </a:solidFill>
                <a:latin typeface="Verdana" pitchFamily="34" charset="0"/>
              </a:rPr>
              <a:pPr eaLnBrk="0" hangingPunct="0">
                <a:defRPr/>
              </a:pPr>
              <a:t>52</a:t>
            </a:fld>
            <a:endParaRPr lang="en-US" sz="11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F1677EC-C95E-45E4-BA3B-DB279CF40CFC}" type="slidenum">
              <a:rPr lang="en-US" sz="110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100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16BAD21-041A-4370-9E75-1928BC15C9FD}" type="slidenum">
              <a:rPr lang="en-US" sz="1100" smtClean="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z="1100" smtClean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16BAD21-041A-4370-9E75-1928BC15C9FD}" type="slidenum">
              <a:rPr lang="en-US" sz="1100" smtClean="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z="1100" smtClean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16BAD21-041A-4370-9E75-1928BC15C9FD}" type="slidenum">
              <a:rPr lang="en-US" sz="1100" smtClean="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1100" smtClean="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/>
              <a:pPr/>
              <a:t>11/25/14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/>
              <a:pPr/>
              <a:t>11/25/14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/>
              <a:pPr/>
              <a:t>11/25/14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12C7F-C1AF-476F-B8EF-35A0FC61F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A2D96-BC35-41BC-8D80-364744DBA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ABE43-E8FE-407C-8A6C-F7D4A32E8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55011-7B80-4614-9DDD-1C085E130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66736-17FC-4F58-9738-9951D6873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72268-FA52-4742-BA49-AB5D53E8A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18C7B-1204-4703-BF5B-9D3FB3816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B9AAB-75A6-4FE1-AAF4-8788A5459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/>
              <a:pPr/>
              <a:t>11/25/14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AE321-8797-45DF-8CB6-FA8091B51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0C9C5-003A-4ADA-A98A-ECAA3BC80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F8795-7516-45C0-AFCD-B7C5ACE6C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DD6F7-6E16-4B42-99ED-55AC6390D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51FB4-7B2F-4BBD-98E8-1B40ACBB8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594B4-0E8E-47F5-94D6-E224D9D9F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5A7D6-07D3-476C-9466-4684AB4D3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4F73B-CF34-4F2D-B615-EA50002A7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CDA83-9AAB-45AB-AF5E-2C8E93F07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28591-B656-4CBF-B615-E04FE2F85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/>
              <a:pPr/>
              <a:t>11/25/14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04C18-58F1-4196-BC5F-04D554EF3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A0641-4F61-4190-A4D7-DAC512ADD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7A3F8-5CD5-440E-87D2-BEEBE3427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F0F81-1CEE-4BC8-B0D8-0121F036C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0281C-7777-4525-A599-7138F9DE1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7676-34A1-4B07-862B-398B422F8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8D2AC-5644-4935-AD19-50F8E00D6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B5FBE-CA08-469F-B604-A1F8C775A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6A309-D6B6-499E-89CB-DADEBEB21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82F1C-7AD1-4078-8896-3FB821C3B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/>
              <a:pPr/>
              <a:t>11/25/14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313F9-1956-4403-A4B1-8FCD626C0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E787C-FED1-4D24-9F09-79DDD4A61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5918E-0F21-454A-AA25-5A6EA7B60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3DF1D-CBDA-4D48-B18D-4A33C27C0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9E1CF-F51C-48EA-8AF4-52217A1D4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0C016-1459-45F5-91A7-7D16D6C53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699E3-67BE-4A28-A0A5-1C34600E0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/>
              <a:pPr/>
              <a:t>11/25/14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/>
              <a:pPr/>
              <a:t>11/25/14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/>
              <a:pPr/>
              <a:t>11/25/14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/>
              <a:pPr/>
              <a:t>11/25/14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0E2FB-362E-48B3-8351-3630123CD803}" type="datetimeFigureOut">
              <a:rPr lang="en-US" smtClean="0"/>
              <a:pPr/>
              <a:t>11/25/14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E8A7-A55F-4320-9D80-46148B58D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0E2FB-362E-48B3-8351-3630123CD803}" type="datetimeFigureOut">
              <a:rPr lang="en-US" smtClean="0"/>
              <a:pPr/>
              <a:t>11/25/14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DE8A7-A55F-4320-9D80-46148B58DE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-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-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00A5FE-56CE-4710-A242-18B3AAED80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-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98DFA-9756-442C-A812-77DCA4CF1D4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BF28C2-18BD-4805-9856-8A69416B512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20" Type="http://schemas.openxmlformats.org/officeDocument/2006/relationships/image" Target="../media/image46.png"/><Relationship Id="rId21" Type="http://schemas.openxmlformats.org/officeDocument/2006/relationships/image" Target="../media/image47.png"/><Relationship Id="rId22" Type="http://schemas.openxmlformats.org/officeDocument/2006/relationships/image" Target="../media/image16.png"/><Relationship Id="rId10" Type="http://schemas.openxmlformats.org/officeDocument/2006/relationships/tags" Target="../tags/tag61.xml"/><Relationship Id="rId11" Type="http://schemas.openxmlformats.org/officeDocument/2006/relationships/slideLayout" Target="../slideLayouts/slideLayout24.xml"/><Relationship Id="rId12" Type="http://schemas.openxmlformats.org/officeDocument/2006/relationships/notesSlide" Target="../notesSlides/notesSlide10.xml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5" Type="http://schemas.openxmlformats.org/officeDocument/2006/relationships/image" Target="../media/image41.png"/><Relationship Id="rId16" Type="http://schemas.openxmlformats.org/officeDocument/2006/relationships/image" Target="../media/image42.png"/><Relationship Id="rId17" Type="http://schemas.openxmlformats.org/officeDocument/2006/relationships/image" Target="../media/image43.png"/><Relationship Id="rId18" Type="http://schemas.openxmlformats.org/officeDocument/2006/relationships/image" Target="../media/image44.png"/><Relationship Id="rId19" Type="http://schemas.openxmlformats.org/officeDocument/2006/relationships/image" Target="../media/image45.png"/><Relationship Id="rId1" Type="http://schemas.openxmlformats.org/officeDocument/2006/relationships/tags" Target="../tags/tag52.xml"/><Relationship Id="rId2" Type="http://schemas.openxmlformats.org/officeDocument/2006/relationships/tags" Target="../tags/tag53.xml"/><Relationship Id="rId3" Type="http://schemas.openxmlformats.org/officeDocument/2006/relationships/tags" Target="../tags/tag54.xml"/><Relationship Id="rId4" Type="http://schemas.openxmlformats.org/officeDocument/2006/relationships/tags" Target="../tags/tag55.xml"/><Relationship Id="rId5" Type="http://schemas.openxmlformats.org/officeDocument/2006/relationships/tags" Target="../tags/tag56.xml"/><Relationship Id="rId6" Type="http://schemas.openxmlformats.org/officeDocument/2006/relationships/tags" Target="../tags/tag57.xml"/><Relationship Id="rId7" Type="http://schemas.openxmlformats.org/officeDocument/2006/relationships/tags" Target="../tags/tag58.xml"/><Relationship Id="rId8" Type="http://schemas.openxmlformats.org/officeDocument/2006/relationships/tags" Target="../tags/tag59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png"/><Relationship Id="rId12" Type="http://schemas.openxmlformats.org/officeDocument/2006/relationships/image" Target="../media/image51.png"/><Relationship Id="rId13" Type="http://schemas.openxmlformats.org/officeDocument/2006/relationships/image" Target="../media/image52.png"/><Relationship Id="rId14" Type="http://schemas.openxmlformats.org/officeDocument/2006/relationships/image" Target="../media/image53.png"/><Relationship Id="rId1" Type="http://schemas.openxmlformats.org/officeDocument/2006/relationships/tags" Target="../tags/tag62.xml"/><Relationship Id="rId2" Type="http://schemas.openxmlformats.org/officeDocument/2006/relationships/tags" Target="../tags/tag63.xml"/><Relationship Id="rId3" Type="http://schemas.openxmlformats.org/officeDocument/2006/relationships/tags" Target="../tags/tag64.xml"/><Relationship Id="rId4" Type="http://schemas.openxmlformats.org/officeDocument/2006/relationships/tags" Target="../tags/tag65.xml"/><Relationship Id="rId5" Type="http://schemas.openxmlformats.org/officeDocument/2006/relationships/tags" Target="../tags/tag66.xml"/><Relationship Id="rId6" Type="http://schemas.openxmlformats.org/officeDocument/2006/relationships/slideLayout" Target="../slideLayouts/slideLayout24.xml"/><Relationship Id="rId7" Type="http://schemas.openxmlformats.org/officeDocument/2006/relationships/notesSlide" Target="../notesSlides/notesSlide11.xml"/><Relationship Id="rId8" Type="http://schemas.openxmlformats.org/officeDocument/2006/relationships/image" Target="../media/image38.png"/><Relationship Id="rId9" Type="http://schemas.openxmlformats.org/officeDocument/2006/relationships/image" Target="../media/image48.jpeg"/><Relationship Id="rId10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jpeg"/><Relationship Id="rId12" Type="http://schemas.openxmlformats.org/officeDocument/2006/relationships/image" Target="../media/image53.png"/><Relationship Id="rId13" Type="http://schemas.openxmlformats.org/officeDocument/2006/relationships/image" Target="../media/image50.png"/><Relationship Id="rId14" Type="http://schemas.openxmlformats.org/officeDocument/2006/relationships/image" Target="../media/image51.png"/><Relationship Id="rId15" Type="http://schemas.openxmlformats.org/officeDocument/2006/relationships/image" Target="../media/image52.png"/><Relationship Id="rId16" Type="http://schemas.openxmlformats.org/officeDocument/2006/relationships/image" Target="../media/image54.png"/><Relationship Id="rId1" Type="http://schemas.openxmlformats.org/officeDocument/2006/relationships/tags" Target="../tags/tag67.xml"/><Relationship Id="rId2" Type="http://schemas.openxmlformats.org/officeDocument/2006/relationships/tags" Target="../tags/tag68.xml"/><Relationship Id="rId3" Type="http://schemas.openxmlformats.org/officeDocument/2006/relationships/tags" Target="../tags/tag69.xml"/><Relationship Id="rId4" Type="http://schemas.openxmlformats.org/officeDocument/2006/relationships/tags" Target="../tags/tag70.xml"/><Relationship Id="rId5" Type="http://schemas.openxmlformats.org/officeDocument/2006/relationships/tags" Target="../tags/tag71.xml"/><Relationship Id="rId6" Type="http://schemas.openxmlformats.org/officeDocument/2006/relationships/tags" Target="../tags/tag72.xml"/><Relationship Id="rId7" Type="http://schemas.openxmlformats.org/officeDocument/2006/relationships/slideLayout" Target="../slideLayouts/slideLayout24.xml"/><Relationship Id="rId8" Type="http://schemas.openxmlformats.org/officeDocument/2006/relationships/notesSlide" Target="../notesSlides/notesSlide12.xml"/><Relationship Id="rId9" Type="http://schemas.openxmlformats.org/officeDocument/2006/relationships/image" Target="../media/image38.png"/><Relationship Id="rId10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3" Type="http://schemas.openxmlformats.org/officeDocument/2006/relationships/image" Target="../media/image59.png"/><Relationship Id="rId14" Type="http://schemas.openxmlformats.org/officeDocument/2006/relationships/image" Target="../media/image60.png"/><Relationship Id="rId15" Type="http://schemas.openxmlformats.org/officeDocument/2006/relationships/image" Target="../media/image49.jpeg"/><Relationship Id="rId1" Type="http://schemas.openxmlformats.org/officeDocument/2006/relationships/tags" Target="../tags/tag73.xml"/><Relationship Id="rId2" Type="http://schemas.openxmlformats.org/officeDocument/2006/relationships/tags" Target="../tags/tag74.xml"/><Relationship Id="rId3" Type="http://schemas.openxmlformats.org/officeDocument/2006/relationships/tags" Target="../tags/tag75.xml"/><Relationship Id="rId4" Type="http://schemas.openxmlformats.org/officeDocument/2006/relationships/tags" Target="../tags/tag76.xml"/><Relationship Id="rId5" Type="http://schemas.openxmlformats.org/officeDocument/2006/relationships/tags" Target="../tags/tag77.xml"/><Relationship Id="rId6" Type="http://schemas.openxmlformats.org/officeDocument/2006/relationships/tags" Target="../tags/tag78.xml"/><Relationship Id="rId7" Type="http://schemas.openxmlformats.org/officeDocument/2006/relationships/slideLayout" Target="../slideLayouts/slideLayout24.xml"/><Relationship Id="rId8" Type="http://schemas.openxmlformats.org/officeDocument/2006/relationships/notesSlide" Target="../notesSlides/notesSlide13.xml"/><Relationship Id="rId9" Type="http://schemas.openxmlformats.org/officeDocument/2006/relationships/image" Target="../media/image55.png"/><Relationship Id="rId10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image" Target="../media/image61.png"/><Relationship Id="rId14" Type="http://schemas.openxmlformats.org/officeDocument/2006/relationships/image" Target="../media/image57.png"/><Relationship Id="rId15" Type="http://schemas.openxmlformats.org/officeDocument/2006/relationships/image" Target="../media/image58.png"/><Relationship Id="rId16" Type="http://schemas.openxmlformats.org/officeDocument/2006/relationships/image" Target="../media/image62.png"/><Relationship Id="rId17" Type="http://schemas.openxmlformats.org/officeDocument/2006/relationships/image" Target="../media/image60.png"/><Relationship Id="rId18" Type="http://schemas.openxmlformats.org/officeDocument/2006/relationships/image" Target="../media/image63.png"/><Relationship Id="rId19" Type="http://schemas.openxmlformats.org/officeDocument/2006/relationships/image" Target="../media/image49.jpeg"/><Relationship Id="rId1" Type="http://schemas.openxmlformats.org/officeDocument/2006/relationships/tags" Target="../tags/tag79.xml"/><Relationship Id="rId2" Type="http://schemas.openxmlformats.org/officeDocument/2006/relationships/tags" Target="../tags/tag80.xml"/><Relationship Id="rId3" Type="http://schemas.openxmlformats.org/officeDocument/2006/relationships/tags" Target="../tags/tag81.xml"/><Relationship Id="rId4" Type="http://schemas.openxmlformats.org/officeDocument/2006/relationships/tags" Target="../tags/tag82.xml"/><Relationship Id="rId5" Type="http://schemas.openxmlformats.org/officeDocument/2006/relationships/tags" Target="../tags/tag83.xml"/><Relationship Id="rId6" Type="http://schemas.openxmlformats.org/officeDocument/2006/relationships/tags" Target="../tags/tag84.xml"/><Relationship Id="rId7" Type="http://schemas.openxmlformats.org/officeDocument/2006/relationships/tags" Target="../tags/tag85.xml"/><Relationship Id="rId8" Type="http://schemas.openxmlformats.org/officeDocument/2006/relationships/tags" Target="../tags/tag86.xml"/><Relationship Id="rId9" Type="http://schemas.openxmlformats.org/officeDocument/2006/relationships/slideLayout" Target="../slideLayouts/slideLayout24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20" Type="http://schemas.openxmlformats.org/officeDocument/2006/relationships/image" Target="../media/image57.png"/><Relationship Id="rId21" Type="http://schemas.openxmlformats.org/officeDocument/2006/relationships/image" Target="../media/image58.png"/><Relationship Id="rId22" Type="http://schemas.openxmlformats.org/officeDocument/2006/relationships/image" Target="../media/image59.png"/><Relationship Id="rId23" Type="http://schemas.openxmlformats.org/officeDocument/2006/relationships/image" Target="../media/image60.png"/><Relationship Id="rId24" Type="http://schemas.openxmlformats.org/officeDocument/2006/relationships/image" Target="../media/image64.png"/><Relationship Id="rId25" Type="http://schemas.openxmlformats.org/officeDocument/2006/relationships/image" Target="../media/image63.png"/><Relationship Id="rId26" Type="http://schemas.openxmlformats.org/officeDocument/2006/relationships/image" Target="../media/image65.png"/><Relationship Id="rId27" Type="http://schemas.openxmlformats.org/officeDocument/2006/relationships/image" Target="../media/image66.png"/><Relationship Id="rId28" Type="http://schemas.openxmlformats.org/officeDocument/2006/relationships/image" Target="../media/image67.png"/><Relationship Id="rId29" Type="http://schemas.openxmlformats.org/officeDocument/2006/relationships/image" Target="../media/image68.png"/><Relationship Id="rId30" Type="http://schemas.openxmlformats.org/officeDocument/2006/relationships/image" Target="../media/image69.png"/><Relationship Id="rId31" Type="http://schemas.openxmlformats.org/officeDocument/2006/relationships/image" Target="../media/image49.jpeg"/><Relationship Id="rId10" Type="http://schemas.openxmlformats.org/officeDocument/2006/relationships/tags" Target="../tags/tag96.xml"/><Relationship Id="rId11" Type="http://schemas.openxmlformats.org/officeDocument/2006/relationships/tags" Target="../tags/tag97.xml"/><Relationship Id="rId12" Type="http://schemas.openxmlformats.org/officeDocument/2006/relationships/tags" Target="../tags/tag98.xml"/><Relationship Id="rId13" Type="http://schemas.openxmlformats.org/officeDocument/2006/relationships/tags" Target="../tags/tag99.xml"/><Relationship Id="rId14" Type="http://schemas.openxmlformats.org/officeDocument/2006/relationships/tags" Target="../tags/tag100.xml"/><Relationship Id="rId15" Type="http://schemas.openxmlformats.org/officeDocument/2006/relationships/slideLayout" Target="../slideLayouts/slideLayout24.xml"/><Relationship Id="rId16" Type="http://schemas.openxmlformats.org/officeDocument/2006/relationships/notesSlide" Target="../notesSlides/notesSlide15.xml"/><Relationship Id="rId17" Type="http://schemas.openxmlformats.org/officeDocument/2006/relationships/image" Target="../media/image55.png"/><Relationship Id="rId18" Type="http://schemas.openxmlformats.org/officeDocument/2006/relationships/image" Target="../media/image56.png"/><Relationship Id="rId19" Type="http://schemas.openxmlformats.org/officeDocument/2006/relationships/image" Target="../media/image61.png"/><Relationship Id="rId1" Type="http://schemas.openxmlformats.org/officeDocument/2006/relationships/tags" Target="../tags/tag87.xml"/><Relationship Id="rId2" Type="http://schemas.openxmlformats.org/officeDocument/2006/relationships/tags" Target="../tags/tag88.xml"/><Relationship Id="rId3" Type="http://schemas.openxmlformats.org/officeDocument/2006/relationships/tags" Target="../tags/tag89.xml"/><Relationship Id="rId4" Type="http://schemas.openxmlformats.org/officeDocument/2006/relationships/tags" Target="../tags/tag90.xml"/><Relationship Id="rId5" Type="http://schemas.openxmlformats.org/officeDocument/2006/relationships/tags" Target="../tags/tag91.xml"/><Relationship Id="rId6" Type="http://schemas.openxmlformats.org/officeDocument/2006/relationships/tags" Target="../tags/tag92.xml"/><Relationship Id="rId7" Type="http://schemas.openxmlformats.org/officeDocument/2006/relationships/tags" Target="../tags/tag93.xml"/><Relationship Id="rId8" Type="http://schemas.openxmlformats.org/officeDocument/2006/relationships/tags" Target="../tags/tag94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20" Type="http://schemas.openxmlformats.org/officeDocument/2006/relationships/image" Target="../media/image58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4.png"/><Relationship Id="rId24" Type="http://schemas.openxmlformats.org/officeDocument/2006/relationships/image" Target="../media/image63.png"/><Relationship Id="rId25" Type="http://schemas.openxmlformats.org/officeDocument/2006/relationships/image" Target="../media/image65.png"/><Relationship Id="rId26" Type="http://schemas.openxmlformats.org/officeDocument/2006/relationships/image" Target="../media/image70.png"/><Relationship Id="rId27" Type="http://schemas.openxmlformats.org/officeDocument/2006/relationships/image" Target="../media/image68.png"/><Relationship Id="rId28" Type="http://schemas.openxmlformats.org/officeDocument/2006/relationships/image" Target="../media/image71.png"/><Relationship Id="rId29" Type="http://schemas.openxmlformats.org/officeDocument/2006/relationships/image" Target="../media/image49.jpeg"/><Relationship Id="rId10" Type="http://schemas.openxmlformats.org/officeDocument/2006/relationships/tags" Target="../tags/tag110.xml"/><Relationship Id="rId11" Type="http://schemas.openxmlformats.org/officeDocument/2006/relationships/tags" Target="../tags/tag111.xml"/><Relationship Id="rId12" Type="http://schemas.openxmlformats.org/officeDocument/2006/relationships/tags" Target="../tags/tag112.xml"/><Relationship Id="rId13" Type="http://schemas.openxmlformats.org/officeDocument/2006/relationships/tags" Target="../tags/tag113.xml"/><Relationship Id="rId14" Type="http://schemas.openxmlformats.org/officeDocument/2006/relationships/slideLayout" Target="../slideLayouts/slideLayout24.xml"/><Relationship Id="rId15" Type="http://schemas.openxmlformats.org/officeDocument/2006/relationships/notesSlide" Target="../notesSlides/notesSlide16.xml"/><Relationship Id="rId16" Type="http://schemas.openxmlformats.org/officeDocument/2006/relationships/image" Target="../media/image55.png"/><Relationship Id="rId17" Type="http://schemas.openxmlformats.org/officeDocument/2006/relationships/image" Target="../media/image56.png"/><Relationship Id="rId18" Type="http://schemas.openxmlformats.org/officeDocument/2006/relationships/image" Target="../media/image61.png"/><Relationship Id="rId19" Type="http://schemas.openxmlformats.org/officeDocument/2006/relationships/image" Target="../media/image57.png"/><Relationship Id="rId1" Type="http://schemas.openxmlformats.org/officeDocument/2006/relationships/tags" Target="../tags/tag101.xml"/><Relationship Id="rId2" Type="http://schemas.openxmlformats.org/officeDocument/2006/relationships/tags" Target="../tags/tag102.xml"/><Relationship Id="rId3" Type="http://schemas.openxmlformats.org/officeDocument/2006/relationships/tags" Target="../tags/tag103.xml"/><Relationship Id="rId4" Type="http://schemas.openxmlformats.org/officeDocument/2006/relationships/tags" Target="../tags/tag104.xml"/><Relationship Id="rId5" Type="http://schemas.openxmlformats.org/officeDocument/2006/relationships/tags" Target="../tags/tag105.xml"/><Relationship Id="rId6" Type="http://schemas.openxmlformats.org/officeDocument/2006/relationships/tags" Target="../tags/tag106.xml"/><Relationship Id="rId7" Type="http://schemas.openxmlformats.org/officeDocument/2006/relationships/tags" Target="../tags/tag107.xml"/><Relationship Id="rId8" Type="http://schemas.openxmlformats.org/officeDocument/2006/relationships/tags" Target="../tags/tag108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20" Type="http://schemas.openxmlformats.org/officeDocument/2006/relationships/image" Target="../media/image63.png"/><Relationship Id="rId21" Type="http://schemas.openxmlformats.org/officeDocument/2006/relationships/image" Target="../media/image66.png"/><Relationship Id="rId22" Type="http://schemas.openxmlformats.org/officeDocument/2006/relationships/image" Target="../media/image68.png"/><Relationship Id="rId23" Type="http://schemas.openxmlformats.org/officeDocument/2006/relationships/image" Target="../media/image49.jpeg"/><Relationship Id="rId10" Type="http://schemas.openxmlformats.org/officeDocument/2006/relationships/tags" Target="../tags/tag123.xml"/><Relationship Id="rId11" Type="http://schemas.openxmlformats.org/officeDocument/2006/relationships/slideLayout" Target="../slideLayouts/slideLayout24.xml"/><Relationship Id="rId12" Type="http://schemas.openxmlformats.org/officeDocument/2006/relationships/notesSlide" Target="../notesSlides/notesSlide17.xml"/><Relationship Id="rId13" Type="http://schemas.openxmlformats.org/officeDocument/2006/relationships/image" Target="../media/image55.png"/><Relationship Id="rId14" Type="http://schemas.openxmlformats.org/officeDocument/2006/relationships/image" Target="../media/image56.png"/><Relationship Id="rId15" Type="http://schemas.openxmlformats.org/officeDocument/2006/relationships/image" Target="../media/image57.png"/><Relationship Id="rId16" Type="http://schemas.openxmlformats.org/officeDocument/2006/relationships/image" Target="../media/image58.png"/><Relationship Id="rId17" Type="http://schemas.openxmlformats.org/officeDocument/2006/relationships/image" Target="../media/image59.png"/><Relationship Id="rId18" Type="http://schemas.openxmlformats.org/officeDocument/2006/relationships/image" Target="../media/image60.png"/><Relationship Id="rId19" Type="http://schemas.openxmlformats.org/officeDocument/2006/relationships/image" Target="../media/image64.png"/><Relationship Id="rId1" Type="http://schemas.openxmlformats.org/officeDocument/2006/relationships/tags" Target="../tags/tag114.xml"/><Relationship Id="rId2" Type="http://schemas.openxmlformats.org/officeDocument/2006/relationships/tags" Target="../tags/tag115.xml"/><Relationship Id="rId3" Type="http://schemas.openxmlformats.org/officeDocument/2006/relationships/tags" Target="../tags/tag116.xml"/><Relationship Id="rId4" Type="http://schemas.openxmlformats.org/officeDocument/2006/relationships/tags" Target="../tags/tag117.xml"/><Relationship Id="rId5" Type="http://schemas.openxmlformats.org/officeDocument/2006/relationships/tags" Target="../tags/tag118.xml"/><Relationship Id="rId6" Type="http://schemas.openxmlformats.org/officeDocument/2006/relationships/tags" Target="../tags/tag119.xml"/><Relationship Id="rId7" Type="http://schemas.openxmlformats.org/officeDocument/2006/relationships/tags" Target="../tags/tag120.xml"/><Relationship Id="rId8" Type="http://schemas.openxmlformats.org/officeDocument/2006/relationships/tags" Target="../tags/tag121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20" Type="http://schemas.openxmlformats.org/officeDocument/2006/relationships/image" Target="../media/image64.png"/><Relationship Id="rId21" Type="http://schemas.openxmlformats.org/officeDocument/2006/relationships/image" Target="../media/image63.png"/><Relationship Id="rId22" Type="http://schemas.openxmlformats.org/officeDocument/2006/relationships/image" Target="../media/image68.png"/><Relationship Id="rId23" Type="http://schemas.openxmlformats.org/officeDocument/2006/relationships/image" Target="../media/image74.png"/><Relationship Id="rId24" Type="http://schemas.openxmlformats.org/officeDocument/2006/relationships/image" Target="../media/image75.png"/><Relationship Id="rId25" Type="http://schemas.openxmlformats.org/officeDocument/2006/relationships/image" Target="../media/image76.png"/><Relationship Id="rId26" Type="http://schemas.openxmlformats.org/officeDocument/2006/relationships/image" Target="../media/image77.png"/><Relationship Id="rId27" Type="http://schemas.openxmlformats.org/officeDocument/2006/relationships/image" Target="../media/image78.png"/><Relationship Id="rId28" Type="http://schemas.openxmlformats.org/officeDocument/2006/relationships/image" Target="../media/image38.png"/><Relationship Id="rId10" Type="http://schemas.openxmlformats.org/officeDocument/2006/relationships/tags" Target="../tags/tag133.xml"/><Relationship Id="rId11" Type="http://schemas.openxmlformats.org/officeDocument/2006/relationships/tags" Target="../tags/tag134.xml"/><Relationship Id="rId12" Type="http://schemas.openxmlformats.org/officeDocument/2006/relationships/tags" Target="../tags/tag135.xml"/><Relationship Id="rId13" Type="http://schemas.openxmlformats.org/officeDocument/2006/relationships/tags" Target="../tags/tag136.xml"/><Relationship Id="rId14" Type="http://schemas.openxmlformats.org/officeDocument/2006/relationships/slideLayout" Target="../slideLayouts/slideLayout24.xml"/><Relationship Id="rId15" Type="http://schemas.openxmlformats.org/officeDocument/2006/relationships/notesSlide" Target="../notesSlides/notesSlide18.xml"/><Relationship Id="rId16" Type="http://schemas.openxmlformats.org/officeDocument/2006/relationships/image" Target="../media/image56.png"/><Relationship Id="rId17" Type="http://schemas.openxmlformats.org/officeDocument/2006/relationships/image" Target="../media/image57.png"/><Relationship Id="rId18" Type="http://schemas.openxmlformats.org/officeDocument/2006/relationships/image" Target="../media/image72.png"/><Relationship Id="rId19" Type="http://schemas.openxmlformats.org/officeDocument/2006/relationships/image" Target="../media/image73.png"/><Relationship Id="rId1" Type="http://schemas.openxmlformats.org/officeDocument/2006/relationships/tags" Target="../tags/tag124.xml"/><Relationship Id="rId2" Type="http://schemas.openxmlformats.org/officeDocument/2006/relationships/tags" Target="../tags/tag125.xml"/><Relationship Id="rId3" Type="http://schemas.openxmlformats.org/officeDocument/2006/relationships/tags" Target="../tags/tag126.xml"/><Relationship Id="rId4" Type="http://schemas.openxmlformats.org/officeDocument/2006/relationships/tags" Target="../tags/tag127.xml"/><Relationship Id="rId5" Type="http://schemas.openxmlformats.org/officeDocument/2006/relationships/tags" Target="../tags/tag128.xml"/><Relationship Id="rId6" Type="http://schemas.openxmlformats.org/officeDocument/2006/relationships/tags" Target="../tags/tag129.xml"/><Relationship Id="rId7" Type="http://schemas.openxmlformats.org/officeDocument/2006/relationships/tags" Target="../tags/tag130.xml"/><Relationship Id="rId8" Type="http://schemas.openxmlformats.org/officeDocument/2006/relationships/tags" Target="../tags/tag131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20" Type="http://schemas.openxmlformats.org/officeDocument/2006/relationships/image" Target="../media/image73.png"/><Relationship Id="rId21" Type="http://schemas.openxmlformats.org/officeDocument/2006/relationships/image" Target="../media/image64.png"/><Relationship Id="rId22" Type="http://schemas.openxmlformats.org/officeDocument/2006/relationships/image" Target="../media/image63.png"/><Relationship Id="rId23" Type="http://schemas.openxmlformats.org/officeDocument/2006/relationships/image" Target="../media/image68.png"/><Relationship Id="rId24" Type="http://schemas.openxmlformats.org/officeDocument/2006/relationships/image" Target="../media/image74.png"/><Relationship Id="rId25" Type="http://schemas.openxmlformats.org/officeDocument/2006/relationships/image" Target="../media/image75.png"/><Relationship Id="rId26" Type="http://schemas.openxmlformats.org/officeDocument/2006/relationships/image" Target="../media/image77.png"/><Relationship Id="rId27" Type="http://schemas.openxmlformats.org/officeDocument/2006/relationships/image" Target="../media/image78.png"/><Relationship Id="rId28" Type="http://schemas.openxmlformats.org/officeDocument/2006/relationships/image" Target="../media/image76.png"/><Relationship Id="rId29" Type="http://schemas.openxmlformats.org/officeDocument/2006/relationships/image" Target="../media/image38.png"/><Relationship Id="rId10" Type="http://schemas.openxmlformats.org/officeDocument/2006/relationships/tags" Target="../tags/tag146.xml"/><Relationship Id="rId11" Type="http://schemas.openxmlformats.org/officeDocument/2006/relationships/tags" Target="../tags/tag147.xml"/><Relationship Id="rId12" Type="http://schemas.openxmlformats.org/officeDocument/2006/relationships/tags" Target="../tags/tag148.xml"/><Relationship Id="rId13" Type="http://schemas.openxmlformats.org/officeDocument/2006/relationships/tags" Target="../tags/tag149.xml"/><Relationship Id="rId14" Type="http://schemas.openxmlformats.org/officeDocument/2006/relationships/tags" Target="../tags/tag150.xml"/><Relationship Id="rId15" Type="http://schemas.openxmlformats.org/officeDocument/2006/relationships/slideLayout" Target="../slideLayouts/slideLayout24.xml"/><Relationship Id="rId16" Type="http://schemas.openxmlformats.org/officeDocument/2006/relationships/notesSlide" Target="../notesSlides/notesSlide19.xml"/><Relationship Id="rId17" Type="http://schemas.openxmlformats.org/officeDocument/2006/relationships/image" Target="../media/image56.png"/><Relationship Id="rId18" Type="http://schemas.openxmlformats.org/officeDocument/2006/relationships/image" Target="../media/image57.png"/><Relationship Id="rId19" Type="http://schemas.openxmlformats.org/officeDocument/2006/relationships/image" Target="../media/image72.png"/><Relationship Id="rId1" Type="http://schemas.openxmlformats.org/officeDocument/2006/relationships/tags" Target="../tags/tag137.xml"/><Relationship Id="rId2" Type="http://schemas.openxmlformats.org/officeDocument/2006/relationships/tags" Target="../tags/tag138.xml"/><Relationship Id="rId3" Type="http://schemas.openxmlformats.org/officeDocument/2006/relationships/tags" Target="../tags/tag139.xml"/><Relationship Id="rId4" Type="http://schemas.openxmlformats.org/officeDocument/2006/relationships/tags" Target="../tags/tag140.xml"/><Relationship Id="rId5" Type="http://schemas.openxmlformats.org/officeDocument/2006/relationships/tags" Target="../tags/tag141.xml"/><Relationship Id="rId6" Type="http://schemas.openxmlformats.org/officeDocument/2006/relationships/tags" Target="../tags/tag142.xml"/><Relationship Id="rId7" Type="http://schemas.openxmlformats.org/officeDocument/2006/relationships/tags" Target="../tags/tag143.xml"/><Relationship Id="rId8" Type="http://schemas.openxmlformats.org/officeDocument/2006/relationships/tags" Target="../tags/tag144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tags" Target="../tags/tag7.xml"/><Relationship Id="rId7" Type="http://schemas.openxmlformats.org/officeDocument/2006/relationships/tags" Target="../tags/tag8.xml"/><Relationship Id="rId8" Type="http://schemas.openxmlformats.org/officeDocument/2006/relationships/slideLayout" Target="../slideLayouts/slideLayout13.xml"/><Relationship Id="rId9" Type="http://schemas.openxmlformats.org/officeDocument/2006/relationships/notesSlide" Target="../notesSlides/notesSlide2.xml"/><Relationship Id="rId10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0" Type="http://schemas.openxmlformats.org/officeDocument/2006/relationships/image" Target="../media/image80.png"/><Relationship Id="rId21" Type="http://schemas.openxmlformats.org/officeDocument/2006/relationships/image" Target="../media/image56.png"/><Relationship Id="rId22" Type="http://schemas.openxmlformats.org/officeDocument/2006/relationships/image" Target="../media/image81.png"/><Relationship Id="rId23" Type="http://schemas.openxmlformats.org/officeDocument/2006/relationships/image" Target="../media/image72.png"/><Relationship Id="rId24" Type="http://schemas.openxmlformats.org/officeDocument/2006/relationships/image" Target="../media/image73.png"/><Relationship Id="rId25" Type="http://schemas.openxmlformats.org/officeDocument/2006/relationships/image" Target="../media/image64.png"/><Relationship Id="rId26" Type="http://schemas.openxmlformats.org/officeDocument/2006/relationships/image" Target="../media/image63.png"/><Relationship Id="rId27" Type="http://schemas.openxmlformats.org/officeDocument/2006/relationships/image" Target="../media/image68.png"/><Relationship Id="rId28" Type="http://schemas.openxmlformats.org/officeDocument/2006/relationships/image" Target="../media/image74.png"/><Relationship Id="rId29" Type="http://schemas.openxmlformats.org/officeDocument/2006/relationships/image" Target="../media/image82.png"/><Relationship Id="rId1" Type="http://schemas.openxmlformats.org/officeDocument/2006/relationships/tags" Target="../tags/tag151.xml"/><Relationship Id="rId2" Type="http://schemas.openxmlformats.org/officeDocument/2006/relationships/tags" Target="../tags/tag152.xml"/><Relationship Id="rId3" Type="http://schemas.openxmlformats.org/officeDocument/2006/relationships/tags" Target="../tags/tag153.xml"/><Relationship Id="rId4" Type="http://schemas.openxmlformats.org/officeDocument/2006/relationships/tags" Target="../tags/tag154.xml"/><Relationship Id="rId5" Type="http://schemas.openxmlformats.org/officeDocument/2006/relationships/tags" Target="../tags/tag155.xml"/><Relationship Id="rId30" Type="http://schemas.openxmlformats.org/officeDocument/2006/relationships/image" Target="../media/image83.png"/><Relationship Id="rId31" Type="http://schemas.openxmlformats.org/officeDocument/2006/relationships/image" Target="../media/image84.png"/><Relationship Id="rId32" Type="http://schemas.openxmlformats.org/officeDocument/2006/relationships/image" Target="../media/image85.png"/><Relationship Id="rId9" Type="http://schemas.openxmlformats.org/officeDocument/2006/relationships/tags" Target="../tags/tag159.xml"/><Relationship Id="rId6" Type="http://schemas.openxmlformats.org/officeDocument/2006/relationships/tags" Target="../tags/tag156.xml"/><Relationship Id="rId7" Type="http://schemas.openxmlformats.org/officeDocument/2006/relationships/tags" Target="../tags/tag157.xml"/><Relationship Id="rId8" Type="http://schemas.openxmlformats.org/officeDocument/2006/relationships/tags" Target="../tags/tag158.xml"/><Relationship Id="rId33" Type="http://schemas.openxmlformats.org/officeDocument/2006/relationships/image" Target="../media/image57.png"/><Relationship Id="rId34" Type="http://schemas.openxmlformats.org/officeDocument/2006/relationships/image" Target="../media/image86.png"/><Relationship Id="rId35" Type="http://schemas.openxmlformats.org/officeDocument/2006/relationships/image" Target="../media/image38.png"/><Relationship Id="rId10" Type="http://schemas.openxmlformats.org/officeDocument/2006/relationships/tags" Target="../tags/tag160.xml"/><Relationship Id="rId11" Type="http://schemas.openxmlformats.org/officeDocument/2006/relationships/tags" Target="../tags/tag161.xml"/><Relationship Id="rId12" Type="http://schemas.openxmlformats.org/officeDocument/2006/relationships/tags" Target="../tags/tag162.xml"/><Relationship Id="rId13" Type="http://schemas.openxmlformats.org/officeDocument/2006/relationships/tags" Target="../tags/tag163.xml"/><Relationship Id="rId14" Type="http://schemas.openxmlformats.org/officeDocument/2006/relationships/tags" Target="../tags/tag164.xml"/><Relationship Id="rId15" Type="http://schemas.openxmlformats.org/officeDocument/2006/relationships/tags" Target="../tags/tag165.xml"/><Relationship Id="rId16" Type="http://schemas.openxmlformats.org/officeDocument/2006/relationships/tags" Target="../tags/tag166.xml"/><Relationship Id="rId17" Type="http://schemas.openxmlformats.org/officeDocument/2006/relationships/slideLayout" Target="../slideLayouts/slideLayout24.xml"/><Relationship Id="rId18" Type="http://schemas.openxmlformats.org/officeDocument/2006/relationships/notesSlide" Target="../notesSlides/notesSlide20.xml"/><Relationship Id="rId19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20" Type="http://schemas.openxmlformats.org/officeDocument/2006/relationships/image" Target="../media/image90.png"/><Relationship Id="rId21" Type="http://schemas.openxmlformats.org/officeDocument/2006/relationships/image" Target="../media/image91.png"/><Relationship Id="rId22" Type="http://schemas.openxmlformats.org/officeDocument/2006/relationships/image" Target="../media/image92.png"/><Relationship Id="rId23" Type="http://schemas.openxmlformats.org/officeDocument/2006/relationships/image" Target="../media/image93.png"/><Relationship Id="rId24" Type="http://schemas.openxmlformats.org/officeDocument/2006/relationships/image" Target="../media/image85.png"/><Relationship Id="rId25" Type="http://schemas.openxmlformats.org/officeDocument/2006/relationships/image" Target="../media/image94.png"/><Relationship Id="rId26" Type="http://schemas.openxmlformats.org/officeDocument/2006/relationships/image" Target="../media/image95.png"/><Relationship Id="rId27" Type="http://schemas.openxmlformats.org/officeDocument/2006/relationships/image" Target="../media/image96.png"/><Relationship Id="rId28" Type="http://schemas.openxmlformats.org/officeDocument/2006/relationships/image" Target="../media/image97.png"/><Relationship Id="rId10" Type="http://schemas.openxmlformats.org/officeDocument/2006/relationships/tags" Target="../tags/tag176.xml"/><Relationship Id="rId11" Type="http://schemas.openxmlformats.org/officeDocument/2006/relationships/tags" Target="../tags/tag177.xml"/><Relationship Id="rId12" Type="http://schemas.openxmlformats.org/officeDocument/2006/relationships/tags" Target="../tags/tag178.xml"/><Relationship Id="rId13" Type="http://schemas.openxmlformats.org/officeDocument/2006/relationships/tags" Target="../tags/tag179.xml"/><Relationship Id="rId14" Type="http://schemas.openxmlformats.org/officeDocument/2006/relationships/slideLayout" Target="../slideLayouts/slideLayout41.xml"/><Relationship Id="rId15" Type="http://schemas.openxmlformats.org/officeDocument/2006/relationships/notesSlide" Target="../notesSlides/notesSlide21.xml"/><Relationship Id="rId16" Type="http://schemas.openxmlformats.org/officeDocument/2006/relationships/image" Target="../media/image87.png"/><Relationship Id="rId17" Type="http://schemas.openxmlformats.org/officeDocument/2006/relationships/image" Target="../media/image34.png"/><Relationship Id="rId18" Type="http://schemas.openxmlformats.org/officeDocument/2006/relationships/image" Target="../media/image88.png"/><Relationship Id="rId19" Type="http://schemas.openxmlformats.org/officeDocument/2006/relationships/image" Target="../media/image89.png"/><Relationship Id="rId1" Type="http://schemas.openxmlformats.org/officeDocument/2006/relationships/tags" Target="../tags/tag167.xml"/><Relationship Id="rId2" Type="http://schemas.openxmlformats.org/officeDocument/2006/relationships/tags" Target="../tags/tag168.xml"/><Relationship Id="rId3" Type="http://schemas.openxmlformats.org/officeDocument/2006/relationships/tags" Target="../tags/tag169.xml"/><Relationship Id="rId4" Type="http://schemas.openxmlformats.org/officeDocument/2006/relationships/tags" Target="../tags/tag170.xml"/><Relationship Id="rId5" Type="http://schemas.openxmlformats.org/officeDocument/2006/relationships/tags" Target="../tags/tag171.xml"/><Relationship Id="rId6" Type="http://schemas.openxmlformats.org/officeDocument/2006/relationships/tags" Target="../tags/tag172.xml"/><Relationship Id="rId7" Type="http://schemas.openxmlformats.org/officeDocument/2006/relationships/tags" Target="../tags/tag173.xml"/><Relationship Id="rId8" Type="http://schemas.openxmlformats.org/officeDocument/2006/relationships/tags" Target="../tags/tag174.xml"/></Relationships>
</file>

<file path=ppt/slides/_rels/slide2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81.png"/><Relationship Id="rId21" Type="http://schemas.openxmlformats.org/officeDocument/2006/relationships/image" Target="../media/image57.png"/><Relationship Id="rId22" Type="http://schemas.openxmlformats.org/officeDocument/2006/relationships/image" Target="../media/image98.png"/><Relationship Id="rId23" Type="http://schemas.openxmlformats.org/officeDocument/2006/relationships/image" Target="../media/image99.png"/><Relationship Id="rId24" Type="http://schemas.openxmlformats.org/officeDocument/2006/relationships/image" Target="../media/image64.png"/><Relationship Id="rId25" Type="http://schemas.openxmlformats.org/officeDocument/2006/relationships/image" Target="../media/image63.png"/><Relationship Id="rId26" Type="http://schemas.openxmlformats.org/officeDocument/2006/relationships/image" Target="../media/image68.png"/><Relationship Id="rId27" Type="http://schemas.openxmlformats.org/officeDocument/2006/relationships/image" Target="../media/image74.png"/><Relationship Id="rId28" Type="http://schemas.openxmlformats.org/officeDocument/2006/relationships/image" Target="../media/image100.png"/><Relationship Id="rId29" Type="http://schemas.openxmlformats.org/officeDocument/2006/relationships/image" Target="../media/image101.png"/><Relationship Id="rId1" Type="http://schemas.openxmlformats.org/officeDocument/2006/relationships/tags" Target="../tags/tag180.xml"/><Relationship Id="rId2" Type="http://schemas.openxmlformats.org/officeDocument/2006/relationships/tags" Target="../tags/tag181.xml"/><Relationship Id="rId3" Type="http://schemas.openxmlformats.org/officeDocument/2006/relationships/tags" Target="../tags/tag182.xml"/><Relationship Id="rId4" Type="http://schemas.openxmlformats.org/officeDocument/2006/relationships/tags" Target="../tags/tag183.xml"/><Relationship Id="rId5" Type="http://schemas.openxmlformats.org/officeDocument/2006/relationships/tags" Target="../tags/tag184.xml"/><Relationship Id="rId30" Type="http://schemas.openxmlformats.org/officeDocument/2006/relationships/image" Target="../media/image102.png"/><Relationship Id="rId31" Type="http://schemas.openxmlformats.org/officeDocument/2006/relationships/image" Target="../media/image103.png"/><Relationship Id="rId32" Type="http://schemas.openxmlformats.org/officeDocument/2006/relationships/image" Target="../media/image104.png"/><Relationship Id="rId9" Type="http://schemas.openxmlformats.org/officeDocument/2006/relationships/tags" Target="../tags/tag188.xml"/><Relationship Id="rId6" Type="http://schemas.openxmlformats.org/officeDocument/2006/relationships/tags" Target="../tags/tag185.xml"/><Relationship Id="rId7" Type="http://schemas.openxmlformats.org/officeDocument/2006/relationships/tags" Target="../tags/tag186.xml"/><Relationship Id="rId8" Type="http://schemas.openxmlformats.org/officeDocument/2006/relationships/tags" Target="../tags/tag187.xml"/><Relationship Id="rId33" Type="http://schemas.openxmlformats.org/officeDocument/2006/relationships/image" Target="../media/image37.png"/><Relationship Id="rId10" Type="http://schemas.openxmlformats.org/officeDocument/2006/relationships/tags" Target="../tags/tag189.xml"/><Relationship Id="rId11" Type="http://schemas.openxmlformats.org/officeDocument/2006/relationships/tags" Target="../tags/tag190.xml"/><Relationship Id="rId12" Type="http://schemas.openxmlformats.org/officeDocument/2006/relationships/tags" Target="../tags/tag191.xml"/><Relationship Id="rId13" Type="http://schemas.openxmlformats.org/officeDocument/2006/relationships/tags" Target="../tags/tag192.xml"/><Relationship Id="rId14" Type="http://schemas.openxmlformats.org/officeDocument/2006/relationships/tags" Target="../tags/tag193.xml"/><Relationship Id="rId15" Type="http://schemas.openxmlformats.org/officeDocument/2006/relationships/tags" Target="../tags/tag194.xml"/><Relationship Id="rId16" Type="http://schemas.openxmlformats.org/officeDocument/2006/relationships/slideLayout" Target="../slideLayouts/slideLayout24.xml"/><Relationship Id="rId17" Type="http://schemas.openxmlformats.org/officeDocument/2006/relationships/notesSlide" Target="../notesSlides/notesSlide22.xml"/><Relationship Id="rId18" Type="http://schemas.openxmlformats.org/officeDocument/2006/relationships/image" Target="../media/image80.png"/><Relationship Id="rId19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5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203.xml"/><Relationship Id="rId20" Type="http://schemas.openxmlformats.org/officeDocument/2006/relationships/image" Target="../media/image85.png"/><Relationship Id="rId10" Type="http://schemas.openxmlformats.org/officeDocument/2006/relationships/slideLayout" Target="../slideLayouts/slideLayout41.xml"/><Relationship Id="rId11" Type="http://schemas.openxmlformats.org/officeDocument/2006/relationships/notesSlide" Target="../notesSlides/notesSlide24.xml"/><Relationship Id="rId12" Type="http://schemas.openxmlformats.org/officeDocument/2006/relationships/image" Target="../media/image87.png"/><Relationship Id="rId13" Type="http://schemas.openxmlformats.org/officeDocument/2006/relationships/image" Target="../media/image34.png"/><Relationship Id="rId14" Type="http://schemas.openxmlformats.org/officeDocument/2006/relationships/image" Target="../media/image88.png"/><Relationship Id="rId15" Type="http://schemas.openxmlformats.org/officeDocument/2006/relationships/image" Target="../media/image89.png"/><Relationship Id="rId16" Type="http://schemas.openxmlformats.org/officeDocument/2006/relationships/image" Target="../media/image90.png"/><Relationship Id="rId17" Type="http://schemas.openxmlformats.org/officeDocument/2006/relationships/image" Target="../media/image91.png"/><Relationship Id="rId18" Type="http://schemas.openxmlformats.org/officeDocument/2006/relationships/image" Target="../media/image92.png"/><Relationship Id="rId19" Type="http://schemas.openxmlformats.org/officeDocument/2006/relationships/image" Target="../media/image93.png"/><Relationship Id="rId1" Type="http://schemas.openxmlformats.org/officeDocument/2006/relationships/tags" Target="../tags/tag195.xml"/><Relationship Id="rId2" Type="http://schemas.openxmlformats.org/officeDocument/2006/relationships/tags" Target="../tags/tag196.xml"/><Relationship Id="rId3" Type="http://schemas.openxmlformats.org/officeDocument/2006/relationships/tags" Target="../tags/tag197.xml"/><Relationship Id="rId4" Type="http://schemas.openxmlformats.org/officeDocument/2006/relationships/tags" Target="../tags/tag198.xml"/><Relationship Id="rId5" Type="http://schemas.openxmlformats.org/officeDocument/2006/relationships/tags" Target="../tags/tag199.xml"/><Relationship Id="rId6" Type="http://schemas.openxmlformats.org/officeDocument/2006/relationships/tags" Target="../tags/tag200.xml"/><Relationship Id="rId7" Type="http://schemas.openxmlformats.org/officeDocument/2006/relationships/tags" Target="../tags/tag201.xml"/><Relationship Id="rId8" Type="http://schemas.openxmlformats.org/officeDocument/2006/relationships/tags" Target="../tags/tag202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212.xml"/><Relationship Id="rId20" Type="http://schemas.openxmlformats.org/officeDocument/2006/relationships/image" Target="../media/image92.png"/><Relationship Id="rId21" Type="http://schemas.openxmlformats.org/officeDocument/2006/relationships/image" Target="../media/image106.png"/><Relationship Id="rId22" Type="http://schemas.openxmlformats.org/officeDocument/2006/relationships/image" Target="../media/image107.png"/><Relationship Id="rId23" Type="http://schemas.openxmlformats.org/officeDocument/2006/relationships/image" Target="../media/image108.png"/><Relationship Id="rId10" Type="http://schemas.openxmlformats.org/officeDocument/2006/relationships/tags" Target="../tags/tag213.xml"/><Relationship Id="rId11" Type="http://schemas.openxmlformats.org/officeDocument/2006/relationships/slideLayout" Target="../slideLayouts/slideLayout41.xml"/><Relationship Id="rId12" Type="http://schemas.openxmlformats.org/officeDocument/2006/relationships/notesSlide" Target="../notesSlides/notesSlide25.xml"/><Relationship Id="rId13" Type="http://schemas.openxmlformats.org/officeDocument/2006/relationships/image" Target="../media/image105.png"/><Relationship Id="rId14" Type="http://schemas.openxmlformats.org/officeDocument/2006/relationships/image" Target="../media/image87.png"/><Relationship Id="rId15" Type="http://schemas.openxmlformats.org/officeDocument/2006/relationships/image" Target="../media/image34.png"/><Relationship Id="rId16" Type="http://schemas.openxmlformats.org/officeDocument/2006/relationships/image" Target="../media/image88.png"/><Relationship Id="rId17" Type="http://schemas.openxmlformats.org/officeDocument/2006/relationships/image" Target="../media/image89.png"/><Relationship Id="rId18" Type="http://schemas.openxmlformats.org/officeDocument/2006/relationships/image" Target="../media/image90.png"/><Relationship Id="rId19" Type="http://schemas.openxmlformats.org/officeDocument/2006/relationships/image" Target="../media/image91.png"/><Relationship Id="rId1" Type="http://schemas.openxmlformats.org/officeDocument/2006/relationships/tags" Target="../tags/tag204.xml"/><Relationship Id="rId2" Type="http://schemas.openxmlformats.org/officeDocument/2006/relationships/tags" Target="../tags/tag205.xml"/><Relationship Id="rId3" Type="http://schemas.openxmlformats.org/officeDocument/2006/relationships/tags" Target="../tags/tag206.xml"/><Relationship Id="rId4" Type="http://schemas.openxmlformats.org/officeDocument/2006/relationships/tags" Target="../tags/tag207.xml"/><Relationship Id="rId5" Type="http://schemas.openxmlformats.org/officeDocument/2006/relationships/tags" Target="../tags/tag208.xml"/><Relationship Id="rId6" Type="http://schemas.openxmlformats.org/officeDocument/2006/relationships/tags" Target="../tags/tag209.xml"/><Relationship Id="rId7" Type="http://schemas.openxmlformats.org/officeDocument/2006/relationships/tags" Target="../tags/tag210.xml"/><Relationship Id="rId8" Type="http://schemas.openxmlformats.org/officeDocument/2006/relationships/tags" Target="../tags/tag2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112.png"/><Relationship Id="rId7" Type="http://schemas.openxmlformats.org/officeDocument/2006/relationships/image" Target="../media/image113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4" Type="http://schemas.openxmlformats.org/officeDocument/2006/relationships/notesSlide" Target="../notesSlides/notesSlide27.xml"/><Relationship Id="rId5" Type="http://schemas.openxmlformats.org/officeDocument/2006/relationships/image" Target="../media/image114.emf"/><Relationship Id="rId6" Type="http://schemas.openxmlformats.org/officeDocument/2006/relationships/image" Target="../media/image115.png"/><Relationship Id="rId7" Type="http://schemas.openxmlformats.org/officeDocument/2006/relationships/image" Target="../media/image116.png"/><Relationship Id="rId1" Type="http://schemas.openxmlformats.org/officeDocument/2006/relationships/tags" Target="../tags/tag214.xml"/><Relationship Id="rId2" Type="http://schemas.openxmlformats.org/officeDocument/2006/relationships/tags" Target="../tags/tag2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117.png"/><Relationship Id="rId1" Type="http://schemas.openxmlformats.org/officeDocument/2006/relationships/tags" Target="../tags/tag216.xml"/><Relationship Id="rId2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image" Target="../media/image117.png"/><Relationship Id="rId1" Type="http://schemas.openxmlformats.org/officeDocument/2006/relationships/tags" Target="../tags/tag217.xml"/><Relationship Id="rId2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Relationship Id="rId10" Type="http://schemas.openxmlformats.org/officeDocument/2006/relationships/tags" Target="../tags/tag18.xml"/><Relationship Id="rId11" Type="http://schemas.openxmlformats.org/officeDocument/2006/relationships/slideLayout" Target="../slideLayouts/slideLayout13.xml"/><Relationship Id="rId12" Type="http://schemas.openxmlformats.org/officeDocument/2006/relationships/notesSlide" Target="../notesSlides/notesSlide3.xml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7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1" Type="http://schemas.openxmlformats.org/officeDocument/2006/relationships/tags" Target="../tags/tag9.xml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8.jpeg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9.png"/><Relationship Id="rId12" Type="http://schemas.openxmlformats.org/officeDocument/2006/relationships/image" Target="../media/image41.png"/><Relationship Id="rId13" Type="http://schemas.openxmlformats.org/officeDocument/2006/relationships/image" Target="../media/image120.png"/><Relationship Id="rId1" Type="http://schemas.openxmlformats.org/officeDocument/2006/relationships/tags" Target="../tags/tag218.xml"/><Relationship Id="rId2" Type="http://schemas.openxmlformats.org/officeDocument/2006/relationships/tags" Target="../tags/tag219.xml"/><Relationship Id="rId3" Type="http://schemas.openxmlformats.org/officeDocument/2006/relationships/tags" Target="../tags/tag220.xml"/><Relationship Id="rId4" Type="http://schemas.openxmlformats.org/officeDocument/2006/relationships/tags" Target="../tags/tag221.xml"/><Relationship Id="rId5" Type="http://schemas.openxmlformats.org/officeDocument/2006/relationships/tags" Target="../tags/tag222.xml"/><Relationship Id="rId6" Type="http://schemas.openxmlformats.org/officeDocument/2006/relationships/tags" Target="../tags/tag223.xml"/><Relationship Id="rId7" Type="http://schemas.openxmlformats.org/officeDocument/2006/relationships/slideLayout" Target="../slideLayouts/slideLayout24.xml"/><Relationship Id="rId8" Type="http://schemas.openxmlformats.org/officeDocument/2006/relationships/notesSlide" Target="../notesSlides/notesSlide31.xml"/><Relationship Id="rId9" Type="http://schemas.openxmlformats.org/officeDocument/2006/relationships/image" Target="../media/image47.png"/><Relationship Id="rId10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1.jpeg"/><Relationship Id="rId12" Type="http://schemas.openxmlformats.org/officeDocument/2006/relationships/image" Target="../media/image41.png"/><Relationship Id="rId13" Type="http://schemas.openxmlformats.org/officeDocument/2006/relationships/image" Target="../media/image120.png"/><Relationship Id="rId14" Type="http://schemas.openxmlformats.org/officeDocument/2006/relationships/image" Target="../media/image16.png"/><Relationship Id="rId1" Type="http://schemas.openxmlformats.org/officeDocument/2006/relationships/tags" Target="../tags/tag224.xml"/><Relationship Id="rId2" Type="http://schemas.openxmlformats.org/officeDocument/2006/relationships/tags" Target="../tags/tag225.xml"/><Relationship Id="rId3" Type="http://schemas.openxmlformats.org/officeDocument/2006/relationships/tags" Target="../tags/tag226.xml"/><Relationship Id="rId4" Type="http://schemas.openxmlformats.org/officeDocument/2006/relationships/tags" Target="../tags/tag227.xml"/><Relationship Id="rId5" Type="http://schemas.openxmlformats.org/officeDocument/2006/relationships/tags" Target="../tags/tag228.xml"/><Relationship Id="rId6" Type="http://schemas.openxmlformats.org/officeDocument/2006/relationships/tags" Target="../tags/tag229.xml"/><Relationship Id="rId7" Type="http://schemas.openxmlformats.org/officeDocument/2006/relationships/slideLayout" Target="../slideLayouts/slideLayout24.xml"/><Relationship Id="rId8" Type="http://schemas.openxmlformats.org/officeDocument/2006/relationships/notesSlide" Target="../notesSlides/notesSlide32.xml"/><Relationship Id="rId9" Type="http://schemas.openxmlformats.org/officeDocument/2006/relationships/image" Target="../media/image47.png"/><Relationship Id="rId10" Type="http://schemas.openxmlformats.org/officeDocument/2006/relationships/image" Target="../media/image1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32.xml"/><Relationship Id="rId4" Type="http://schemas.openxmlformats.org/officeDocument/2006/relationships/tags" Target="../tags/tag233.xml"/><Relationship Id="rId5" Type="http://schemas.openxmlformats.org/officeDocument/2006/relationships/tags" Target="../tags/tag234.xml"/><Relationship Id="rId6" Type="http://schemas.openxmlformats.org/officeDocument/2006/relationships/slideLayout" Target="../slideLayouts/slideLayout24.xml"/><Relationship Id="rId7" Type="http://schemas.openxmlformats.org/officeDocument/2006/relationships/notesSlide" Target="../notesSlides/notesSlide33.xml"/><Relationship Id="rId8" Type="http://schemas.openxmlformats.org/officeDocument/2006/relationships/image" Target="../media/image122.png"/><Relationship Id="rId9" Type="http://schemas.openxmlformats.org/officeDocument/2006/relationships/image" Target="../media/image47.png"/><Relationship Id="rId10" Type="http://schemas.openxmlformats.org/officeDocument/2006/relationships/image" Target="../media/image123.png"/><Relationship Id="rId11" Type="http://schemas.openxmlformats.org/officeDocument/2006/relationships/image" Target="../media/image119.png"/><Relationship Id="rId1" Type="http://schemas.openxmlformats.org/officeDocument/2006/relationships/tags" Target="../tags/tag230.xml"/><Relationship Id="rId2" Type="http://schemas.openxmlformats.org/officeDocument/2006/relationships/tags" Target="../tags/tag2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notesSlide" Target="../notesSlides/notesSlide34.xml"/><Relationship Id="rId5" Type="http://schemas.openxmlformats.org/officeDocument/2006/relationships/image" Target="../media/image6.jpeg"/><Relationship Id="rId6" Type="http://schemas.openxmlformats.org/officeDocument/2006/relationships/image" Target="../media/image124.png"/><Relationship Id="rId7" Type="http://schemas.openxmlformats.org/officeDocument/2006/relationships/image" Target="../media/image125.png"/><Relationship Id="rId1" Type="http://schemas.openxmlformats.org/officeDocument/2006/relationships/tags" Target="../tags/tag235.xml"/><Relationship Id="rId2" Type="http://schemas.openxmlformats.org/officeDocument/2006/relationships/tags" Target="../tags/tag236.xml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2.png"/><Relationship Id="rId12" Type="http://schemas.openxmlformats.org/officeDocument/2006/relationships/image" Target="../media/image123.png"/><Relationship Id="rId13" Type="http://schemas.openxmlformats.org/officeDocument/2006/relationships/image" Target="../media/image119.png"/><Relationship Id="rId14" Type="http://schemas.openxmlformats.org/officeDocument/2006/relationships/image" Target="../media/image69.png"/><Relationship Id="rId15" Type="http://schemas.openxmlformats.org/officeDocument/2006/relationships/image" Target="../media/image78.png"/><Relationship Id="rId1" Type="http://schemas.openxmlformats.org/officeDocument/2006/relationships/tags" Target="../tags/tag237.xml"/><Relationship Id="rId2" Type="http://schemas.openxmlformats.org/officeDocument/2006/relationships/tags" Target="../tags/tag238.xml"/><Relationship Id="rId3" Type="http://schemas.openxmlformats.org/officeDocument/2006/relationships/tags" Target="../tags/tag239.xml"/><Relationship Id="rId4" Type="http://schemas.openxmlformats.org/officeDocument/2006/relationships/tags" Target="../tags/tag240.xml"/><Relationship Id="rId5" Type="http://schemas.openxmlformats.org/officeDocument/2006/relationships/tags" Target="../tags/tag241.xml"/><Relationship Id="rId6" Type="http://schemas.openxmlformats.org/officeDocument/2006/relationships/tags" Target="../tags/tag242.xml"/><Relationship Id="rId7" Type="http://schemas.openxmlformats.org/officeDocument/2006/relationships/tags" Target="../tags/tag243.xml"/><Relationship Id="rId8" Type="http://schemas.openxmlformats.org/officeDocument/2006/relationships/slideLayout" Target="../slideLayouts/slideLayout24.xml"/><Relationship Id="rId9" Type="http://schemas.openxmlformats.org/officeDocument/2006/relationships/notesSlide" Target="../notesSlides/notesSlide35.xml"/><Relationship Id="rId10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9.png"/><Relationship Id="rId12" Type="http://schemas.openxmlformats.org/officeDocument/2006/relationships/image" Target="../media/image47.png"/><Relationship Id="rId13" Type="http://schemas.openxmlformats.org/officeDocument/2006/relationships/image" Target="../media/image122.png"/><Relationship Id="rId14" Type="http://schemas.openxmlformats.org/officeDocument/2006/relationships/image" Target="../media/image123.png"/><Relationship Id="rId15" Type="http://schemas.openxmlformats.org/officeDocument/2006/relationships/image" Target="../media/image119.png"/><Relationship Id="rId1" Type="http://schemas.openxmlformats.org/officeDocument/2006/relationships/tags" Target="../tags/tag244.xml"/><Relationship Id="rId2" Type="http://schemas.openxmlformats.org/officeDocument/2006/relationships/tags" Target="../tags/tag245.xml"/><Relationship Id="rId3" Type="http://schemas.openxmlformats.org/officeDocument/2006/relationships/tags" Target="../tags/tag246.xml"/><Relationship Id="rId4" Type="http://schemas.openxmlformats.org/officeDocument/2006/relationships/tags" Target="../tags/tag247.xml"/><Relationship Id="rId5" Type="http://schemas.openxmlformats.org/officeDocument/2006/relationships/tags" Target="../tags/tag248.xml"/><Relationship Id="rId6" Type="http://schemas.openxmlformats.org/officeDocument/2006/relationships/tags" Target="../tags/tag249.xml"/><Relationship Id="rId7" Type="http://schemas.openxmlformats.org/officeDocument/2006/relationships/tags" Target="../tags/tag250.xml"/><Relationship Id="rId8" Type="http://schemas.openxmlformats.org/officeDocument/2006/relationships/slideLayout" Target="../slideLayouts/slideLayout24.xml"/><Relationship Id="rId9" Type="http://schemas.openxmlformats.org/officeDocument/2006/relationships/notesSlide" Target="../notesSlides/notesSlide36.xml"/><Relationship Id="rId10" Type="http://schemas.openxmlformats.org/officeDocument/2006/relationships/image" Target="../media/image1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253.xml"/><Relationship Id="rId4" Type="http://schemas.openxmlformats.org/officeDocument/2006/relationships/slideLayout" Target="../slideLayouts/slideLayout24.xml"/><Relationship Id="rId5" Type="http://schemas.openxmlformats.org/officeDocument/2006/relationships/notesSlide" Target="../notesSlides/notesSlide37.xml"/><Relationship Id="rId6" Type="http://schemas.openxmlformats.org/officeDocument/2006/relationships/image" Target="../media/image126.png"/><Relationship Id="rId7" Type="http://schemas.openxmlformats.org/officeDocument/2006/relationships/image" Target="../media/image127.png"/><Relationship Id="rId8" Type="http://schemas.openxmlformats.org/officeDocument/2006/relationships/image" Target="../media/image128.png"/><Relationship Id="rId1" Type="http://schemas.openxmlformats.org/officeDocument/2006/relationships/tags" Target="../tags/tag251.xml"/><Relationship Id="rId2" Type="http://schemas.openxmlformats.org/officeDocument/2006/relationships/tags" Target="../tags/tag25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notesSlide" Target="../notesSlides/notesSlide38.xml"/><Relationship Id="rId5" Type="http://schemas.openxmlformats.org/officeDocument/2006/relationships/image" Target="../media/image129.png"/><Relationship Id="rId6" Type="http://schemas.openxmlformats.org/officeDocument/2006/relationships/image" Target="../media/image130.png"/><Relationship Id="rId1" Type="http://schemas.openxmlformats.org/officeDocument/2006/relationships/tags" Target="../tags/tag254.xml"/><Relationship Id="rId2" Type="http://schemas.openxmlformats.org/officeDocument/2006/relationships/tags" Target="../tags/tag255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tags" Target="../tags/tag264.xml"/><Relationship Id="rId20" Type="http://schemas.openxmlformats.org/officeDocument/2006/relationships/image" Target="../media/image134.png"/><Relationship Id="rId21" Type="http://schemas.openxmlformats.org/officeDocument/2006/relationships/image" Target="../media/image135.png"/><Relationship Id="rId22" Type="http://schemas.openxmlformats.org/officeDocument/2006/relationships/image" Target="../media/image136.png"/><Relationship Id="rId23" Type="http://schemas.openxmlformats.org/officeDocument/2006/relationships/image" Target="../media/image137.png"/><Relationship Id="rId24" Type="http://schemas.openxmlformats.org/officeDocument/2006/relationships/image" Target="../media/image138.png"/><Relationship Id="rId25" Type="http://schemas.openxmlformats.org/officeDocument/2006/relationships/image" Target="../media/image139.png"/><Relationship Id="rId26" Type="http://schemas.openxmlformats.org/officeDocument/2006/relationships/image" Target="../media/image140.png"/><Relationship Id="rId27" Type="http://schemas.openxmlformats.org/officeDocument/2006/relationships/image" Target="../media/image141.png"/><Relationship Id="rId28" Type="http://schemas.openxmlformats.org/officeDocument/2006/relationships/image" Target="../media/image130.png"/><Relationship Id="rId10" Type="http://schemas.openxmlformats.org/officeDocument/2006/relationships/tags" Target="../tags/tag265.xml"/><Relationship Id="rId11" Type="http://schemas.openxmlformats.org/officeDocument/2006/relationships/tags" Target="../tags/tag266.xml"/><Relationship Id="rId12" Type="http://schemas.openxmlformats.org/officeDocument/2006/relationships/tags" Target="../tags/tag267.xml"/><Relationship Id="rId13" Type="http://schemas.openxmlformats.org/officeDocument/2006/relationships/tags" Target="../tags/tag268.xml"/><Relationship Id="rId14" Type="http://schemas.openxmlformats.org/officeDocument/2006/relationships/slideLayout" Target="../slideLayouts/slideLayout24.xml"/><Relationship Id="rId15" Type="http://schemas.openxmlformats.org/officeDocument/2006/relationships/notesSlide" Target="../notesSlides/notesSlide39.xml"/><Relationship Id="rId16" Type="http://schemas.openxmlformats.org/officeDocument/2006/relationships/image" Target="../media/image129.png"/><Relationship Id="rId17" Type="http://schemas.openxmlformats.org/officeDocument/2006/relationships/image" Target="../media/image131.png"/><Relationship Id="rId18" Type="http://schemas.openxmlformats.org/officeDocument/2006/relationships/image" Target="../media/image132.png"/><Relationship Id="rId19" Type="http://schemas.openxmlformats.org/officeDocument/2006/relationships/image" Target="../media/image133.png"/><Relationship Id="rId1" Type="http://schemas.openxmlformats.org/officeDocument/2006/relationships/tags" Target="../tags/tag256.xml"/><Relationship Id="rId2" Type="http://schemas.openxmlformats.org/officeDocument/2006/relationships/tags" Target="../tags/tag257.xml"/><Relationship Id="rId3" Type="http://schemas.openxmlformats.org/officeDocument/2006/relationships/tags" Target="../tags/tag258.xml"/><Relationship Id="rId4" Type="http://schemas.openxmlformats.org/officeDocument/2006/relationships/tags" Target="../tags/tag259.xml"/><Relationship Id="rId5" Type="http://schemas.openxmlformats.org/officeDocument/2006/relationships/tags" Target="../tags/tag260.xml"/><Relationship Id="rId6" Type="http://schemas.openxmlformats.org/officeDocument/2006/relationships/tags" Target="../tags/tag261.xml"/><Relationship Id="rId7" Type="http://schemas.openxmlformats.org/officeDocument/2006/relationships/tags" Target="../tags/tag262.xml"/><Relationship Id="rId8" Type="http://schemas.openxmlformats.org/officeDocument/2006/relationships/tags" Target="../tags/tag2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18.png"/><Relationship Id="rId7" Type="http://schemas.openxmlformats.org/officeDocument/2006/relationships/image" Target="../media/image19.gif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jpeg"/><Relationship Id="rId1" Type="http://schemas.openxmlformats.org/officeDocument/2006/relationships/tags" Target="../tags/tag19.xml"/><Relationship Id="rId2" Type="http://schemas.openxmlformats.org/officeDocument/2006/relationships/tags" Target="../tags/tag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4" Type="http://schemas.openxmlformats.org/officeDocument/2006/relationships/slideLayout" Target="../slideLayouts/slideLayout24.xml"/><Relationship Id="rId5" Type="http://schemas.openxmlformats.org/officeDocument/2006/relationships/notesSlide" Target="../notesSlides/notesSlide40.xml"/><Relationship Id="rId6" Type="http://schemas.openxmlformats.org/officeDocument/2006/relationships/image" Target="../media/image129.png"/><Relationship Id="rId7" Type="http://schemas.openxmlformats.org/officeDocument/2006/relationships/image" Target="../media/image142.png"/><Relationship Id="rId8" Type="http://schemas.openxmlformats.org/officeDocument/2006/relationships/image" Target="../media/image130.png"/><Relationship Id="rId1" Type="http://schemas.openxmlformats.org/officeDocument/2006/relationships/tags" Target="../tags/tag269.xml"/><Relationship Id="rId2" Type="http://schemas.openxmlformats.org/officeDocument/2006/relationships/tags" Target="../tags/tag270.xml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6.png"/><Relationship Id="rId12" Type="http://schemas.openxmlformats.org/officeDocument/2006/relationships/image" Target="../media/image147.png"/><Relationship Id="rId1" Type="http://schemas.openxmlformats.org/officeDocument/2006/relationships/tags" Target="../tags/tag272.xml"/><Relationship Id="rId2" Type="http://schemas.openxmlformats.org/officeDocument/2006/relationships/tags" Target="../tags/tag273.xml"/><Relationship Id="rId3" Type="http://schemas.openxmlformats.org/officeDocument/2006/relationships/tags" Target="../tags/tag274.xml"/><Relationship Id="rId4" Type="http://schemas.openxmlformats.org/officeDocument/2006/relationships/tags" Target="../tags/tag275.xml"/><Relationship Id="rId5" Type="http://schemas.openxmlformats.org/officeDocument/2006/relationships/tags" Target="../tags/tag276.xml"/><Relationship Id="rId6" Type="http://schemas.openxmlformats.org/officeDocument/2006/relationships/slideLayout" Target="../slideLayouts/slideLayout24.xml"/><Relationship Id="rId7" Type="http://schemas.openxmlformats.org/officeDocument/2006/relationships/notesSlide" Target="../notesSlides/notesSlide41.xml"/><Relationship Id="rId8" Type="http://schemas.openxmlformats.org/officeDocument/2006/relationships/image" Target="../media/image143.png"/><Relationship Id="rId9" Type="http://schemas.openxmlformats.org/officeDocument/2006/relationships/image" Target="../media/image144.png"/><Relationship Id="rId10" Type="http://schemas.openxmlformats.org/officeDocument/2006/relationships/image" Target="../media/image14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notesSlide" Target="../notesSlides/notesSlide42.xml"/><Relationship Id="rId5" Type="http://schemas.openxmlformats.org/officeDocument/2006/relationships/image" Target="../media/image148.png"/><Relationship Id="rId6" Type="http://schemas.openxmlformats.org/officeDocument/2006/relationships/image" Target="../media/image149.png"/><Relationship Id="rId1" Type="http://schemas.openxmlformats.org/officeDocument/2006/relationships/tags" Target="../tags/tag277.xml"/><Relationship Id="rId2" Type="http://schemas.openxmlformats.org/officeDocument/2006/relationships/tags" Target="../tags/tag27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4" Type="http://schemas.openxmlformats.org/officeDocument/2006/relationships/image" Target="../media/image105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51.gif"/><Relationship Id="rId3" Type="http://schemas.openxmlformats.org/officeDocument/2006/relationships/image" Target="../media/image15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53.jpeg"/></Relationships>
</file>

<file path=ppt/slides/_rels/slide4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jpeg"/><Relationship Id="rId12" Type="http://schemas.openxmlformats.org/officeDocument/2006/relationships/image" Target="../media/image34.png"/><Relationship Id="rId13" Type="http://schemas.openxmlformats.org/officeDocument/2006/relationships/image" Target="../media/image155.png"/><Relationship Id="rId14" Type="http://schemas.openxmlformats.org/officeDocument/2006/relationships/image" Target="../media/image32.png"/><Relationship Id="rId15" Type="http://schemas.openxmlformats.org/officeDocument/2006/relationships/image" Target="../media/image156.png"/><Relationship Id="rId1" Type="http://schemas.openxmlformats.org/officeDocument/2006/relationships/tags" Target="../tags/tag279.xml"/><Relationship Id="rId2" Type="http://schemas.openxmlformats.org/officeDocument/2006/relationships/tags" Target="../tags/tag280.xml"/><Relationship Id="rId3" Type="http://schemas.openxmlformats.org/officeDocument/2006/relationships/tags" Target="../tags/tag281.xml"/><Relationship Id="rId4" Type="http://schemas.openxmlformats.org/officeDocument/2006/relationships/tags" Target="../tags/tag282.xml"/><Relationship Id="rId5" Type="http://schemas.openxmlformats.org/officeDocument/2006/relationships/tags" Target="../tags/tag283.xml"/><Relationship Id="rId6" Type="http://schemas.openxmlformats.org/officeDocument/2006/relationships/slideLayout" Target="../slideLayouts/slideLayout24.xml"/><Relationship Id="rId7" Type="http://schemas.openxmlformats.org/officeDocument/2006/relationships/notesSlide" Target="../notesSlides/notesSlide44.xml"/><Relationship Id="rId8" Type="http://schemas.openxmlformats.org/officeDocument/2006/relationships/image" Target="../media/image154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7.png"/><Relationship Id="rId12" Type="http://schemas.openxmlformats.org/officeDocument/2006/relationships/image" Target="../media/image9.png"/><Relationship Id="rId1" Type="http://schemas.openxmlformats.org/officeDocument/2006/relationships/tags" Target="../tags/tag284.xml"/><Relationship Id="rId2" Type="http://schemas.openxmlformats.org/officeDocument/2006/relationships/tags" Target="../tags/tag285.xml"/><Relationship Id="rId3" Type="http://schemas.openxmlformats.org/officeDocument/2006/relationships/tags" Target="../tags/tag286.xml"/><Relationship Id="rId4" Type="http://schemas.openxmlformats.org/officeDocument/2006/relationships/tags" Target="../tags/tag287.xml"/><Relationship Id="rId5" Type="http://schemas.openxmlformats.org/officeDocument/2006/relationships/tags" Target="../tags/tag288.xml"/><Relationship Id="rId6" Type="http://schemas.openxmlformats.org/officeDocument/2006/relationships/slideLayout" Target="../slideLayouts/slideLayout24.xml"/><Relationship Id="rId7" Type="http://schemas.openxmlformats.org/officeDocument/2006/relationships/notesSlide" Target="../notesSlides/notesSlide45.xml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image" Target="../media/image157.png"/><Relationship Id="rId1" Type="http://schemas.openxmlformats.org/officeDocument/2006/relationships/tags" Target="../tags/tag289.xml"/><Relationship Id="rId2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notesSlide" Target="../notesSlides/notesSlide47.xml"/><Relationship Id="rId5" Type="http://schemas.openxmlformats.org/officeDocument/2006/relationships/image" Target="../media/image157.png"/><Relationship Id="rId6" Type="http://schemas.openxmlformats.org/officeDocument/2006/relationships/image" Target="../media/image158.png"/><Relationship Id="rId1" Type="http://schemas.openxmlformats.org/officeDocument/2006/relationships/tags" Target="../tags/tag290.xml"/><Relationship Id="rId2" Type="http://schemas.openxmlformats.org/officeDocument/2006/relationships/tags" Target="../tags/tag29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jpeg"/></Relationships>
</file>

<file path=ppt/slides/_rels/slide50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48.xml"/><Relationship Id="rId12" Type="http://schemas.openxmlformats.org/officeDocument/2006/relationships/image" Target="../media/image9.png"/><Relationship Id="rId13" Type="http://schemas.openxmlformats.org/officeDocument/2006/relationships/image" Target="../media/image159.png"/><Relationship Id="rId14" Type="http://schemas.openxmlformats.org/officeDocument/2006/relationships/image" Target="../media/image160.png"/><Relationship Id="rId15" Type="http://schemas.openxmlformats.org/officeDocument/2006/relationships/image" Target="../media/image161.png"/><Relationship Id="rId16" Type="http://schemas.openxmlformats.org/officeDocument/2006/relationships/image" Target="../media/image162.png"/><Relationship Id="rId17" Type="http://schemas.openxmlformats.org/officeDocument/2006/relationships/image" Target="../media/image163.png"/><Relationship Id="rId1" Type="http://schemas.openxmlformats.org/officeDocument/2006/relationships/tags" Target="../tags/tag292.xml"/><Relationship Id="rId2" Type="http://schemas.openxmlformats.org/officeDocument/2006/relationships/tags" Target="../tags/tag293.xml"/><Relationship Id="rId3" Type="http://schemas.openxmlformats.org/officeDocument/2006/relationships/tags" Target="../tags/tag294.xml"/><Relationship Id="rId4" Type="http://schemas.openxmlformats.org/officeDocument/2006/relationships/tags" Target="../tags/tag295.xml"/><Relationship Id="rId5" Type="http://schemas.openxmlformats.org/officeDocument/2006/relationships/tags" Target="../tags/tag296.xml"/><Relationship Id="rId6" Type="http://schemas.openxmlformats.org/officeDocument/2006/relationships/tags" Target="../tags/tag297.xml"/><Relationship Id="rId7" Type="http://schemas.openxmlformats.org/officeDocument/2006/relationships/tags" Target="../tags/tag298.xml"/><Relationship Id="rId8" Type="http://schemas.openxmlformats.org/officeDocument/2006/relationships/tags" Target="../tags/tag299.xml"/><Relationship Id="rId9" Type="http://schemas.openxmlformats.org/officeDocument/2006/relationships/tags" Target="../tags/tag300.xml"/><Relationship Id="rId10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4" Type="http://schemas.openxmlformats.org/officeDocument/2006/relationships/image" Target="../media/image164.png"/><Relationship Id="rId5" Type="http://schemas.openxmlformats.org/officeDocument/2006/relationships/image" Target="../media/image165.png"/><Relationship Id="rId6" Type="http://schemas.openxmlformats.org/officeDocument/2006/relationships/image" Target="../media/image166.png"/><Relationship Id="rId1" Type="http://schemas.openxmlformats.org/officeDocument/2006/relationships/tags" Target="../tags/tag301.xml"/><Relationship Id="rId2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4" Type="http://schemas.openxmlformats.org/officeDocument/2006/relationships/image" Target="../media/image9.png"/><Relationship Id="rId1" Type="http://schemas.openxmlformats.org/officeDocument/2006/relationships/tags" Target="../tags/tag302.xml"/><Relationship Id="rId2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305.xml"/><Relationship Id="rId4" Type="http://schemas.openxmlformats.org/officeDocument/2006/relationships/tags" Target="../tags/tag306.xml"/><Relationship Id="rId5" Type="http://schemas.openxmlformats.org/officeDocument/2006/relationships/tags" Target="../tags/tag307.xml"/><Relationship Id="rId6" Type="http://schemas.openxmlformats.org/officeDocument/2006/relationships/slideLayout" Target="../slideLayouts/slideLayout24.xml"/><Relationship Id="rId7" Type="http://schemas.openxmlformats.org/officeDocument/2006/relationships/image" Target="../media/image126.png"/><Relationship Id="rId8" Type="http://schemas.openxmlformats.org/officeDocument/2006/relationships/image" Target="../media/image167.png"/><Relationship Id="rId9" Type="http://schemas.openxmlformats.org/officeDocument/2006/relationships/image" Target="../media/image168.png"/><Relationship Id="rId10" Type="http://schemas.openxmlformats.org/officeDocument/2006/relationships/image" Target="../media/image169.png"/><Relationship Id="rId11" Type="http://schemas.openxmlformats.org/officeDocument/2006/relationships/image" Target="../media/image170.png"/><Relationship Id="rId1" Type="http://schemas.openxmlformats.org/officeDocument/2006/relationships/tags" Target="../tags/tag303.xml"/><Relationship Id="rId2" Type="http://schemas.openxmlformats.org/officeDocument/2006/relationships/tags" Target="../tags/tag30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4" Type="http://schemas.openxmlformats.org/officeDocument/2006/relationships/notesSlide" Target="../notesSlides/notesSlide51.xml"/><Relationship Id="rId5" Type="http://schemas.openxmlformats.org/officeDocument/2006/relationships/image" Target="../media/image171.png"/><Relationship Id="rId6" Type="http://schemas.openxmlformats.org/officeDocument/2006/relationships/image" Target="../media/image172.png"/><Relationship Id="rId1" Type="http://schemas.openxmlformats.org/officeDocument/2006/relationships/tags" Target="../tags/tag308.xml"/><Relationship Id="rId2" Type="http://schemas.openxmlformats.org/officeDocument/2006/relationships/tags" Target="../tags/tag309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notesSlide" Target="../notesSlides/notesSlide6.xml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1" Type="http://schemas.openxmlformats.org/officeDocument/2006/relationships/tags" Target="../tags/tag22.xml"/><Relationship Id="rId2" Type="http://schemas.openxmlformats.org/officeDocument/2006/relationships/tags" Target="../tags/tag23.xml"/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tags" Target="../tags/tag26.xml"/><Relationship Id="rId6" Type="http://schemas.openxmlformats.org/officeDocument/2006/relationships/tags" Target="../tags/tag27.xml"/><Relationship Id="rId7" Type="http://schemas.openxmlformats.org/officeDocument/2006/relationships/tags" Target="../tags/tag28.xml"/><Relationship Id="rId8" Type="http://schemas.openxmlformats.org/officeDocument/2006/relationships/tags" Target="../tags/tag29.xml"/><Relationship Id="rId9" Type="http://schemas.openxmlformats.org/officeDocument/2006/relationships/tags" Target="../tags/tag30.xml"/><Relationship Id="rId10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7.png"/><Relationship Id="rId15" Type="http://schemas.openxmlformats.org/officeDocument/2006/relationships/image" Target="../media/image12.png"/><Relationship Id="rId16" Type="http://schemas.openxmlformats.org/officeDocument/2006/relationships/image" Target="../media/image28.png"/><Relationship Id="rId17" Type="http://schemas.openxmlformats.org/officeDocument/2006/relationships/image" Target="../media/image29.png"/><Relationship Id="rId1" Type="http://schemas.openxmlformats.org/officeDocument/2006/relationships/tags" Target="../tags/tag31.xml"/><Relationship Id="rId2" Type="http://schemas.openxmlformats.org/officeDocument/2006/relationships/tags" Target="../tags/tag32.xml"/><Relationship Id="rId3" Type="http://schemas.openxmlformats.org/officeDocument/2006/relationships/tags" Target="../tags/tag33.xml"/><Relationship Id="rId4" Type="http://schemas.openxmlformats.org/officeDocument/2006/relationships/tags" Target="../tags/tag34.xml"/><Relationship Id="rId5" Type="http://schemas.openxmlformats.org/officeDocument/2006/relationships/tags" Target="../tags/tag35.xml"/><Relationship Id="rId6" Type="http://schemas.openxmlformats.org/officeDocument/2006/relationships/tags" Target="../tags/tag36.xml"/><Relationship Id="rId7" Type="http://schemas.openxmlformats.org/officeDocument/2006/relationships/tags" Target="../tags/tag37.xml"/><Relationship Id="rId8" Type="http://schemas.openxmlformats.org/officeDocument/2006/relationships/slideLayout" Target="../slideLayouts/slideLayout13.xml"/><Relationship Id="rId9" Type="http://schemas.openxmlformats.org/officeDocument/2006/relationships/notesSlide" Target="../notesSlides/notesSlide7.xml"/><Relationship Id="rId10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tags" Target="../tags/tag40.xml"/><Relationship Id="rId4" Type="http://schemas.openxmlformats.org/officeDocument/2006/relationships/tags" Target="../tags/tag41.xml"/><Relationship Id="rId5" Type="http://schemas.openxmlformats.org/officeDocument/2006/relationships/tags" Target="../tags/tag42.xml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8.xml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20" Type="http://schemas.openxmlformats.org/officeDocument/2006/relationships/image" Target="../media/image38.png"/><Relationship Id="rId10" Type="http://schemas.openxmlformats.org/officeDocument/2006/relationships/slideLayout" Target="../slideLayouts/slideLayout13.xml"/><Relationship Id="rId11" Type="http://schemas.openxmlformats.org/officeDocument/2006/relationships/notesSlide" Target="../notesSlides/notesSlide9.xml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5" Type="http://schemas.openxmlformats.org/officeDocument/2006/relationships/image" Target="../media/image34.png"/><Relationship Id="rId16" Type="http://schemas.openxmlformats.org/officeDocument/2006/relationships/image" Target="../media/image33.png"/><Relationship Id="rId17" Type="http://schemas.openxmlformats.org/officeDocument/2006/relationships/image" Target="../media/image35.png"/><Relationship Id="rId18" Type="http://schemas.openxmlformats.org/officeDocument/2006/relationships/image" Target="../media/image36.png"/><Relationship Id="rId19" Type="http://schemas.openxmlformats.org/officeDocument/2006/relationships/image" Target="../media/image37.png"/><Relationship Id="rId1" Type="http://schemas.openxmlformats.org/officeDocument/2006/relationships/tags" Target="../tags/tag43.xml"/><Relationship Id="rId2" Type="http://schemas.openxmlformats.org/officeDocument/2006/relationships/tags" Target="../tags/tag44.xml"/><Relationship Id="rId3" Type="http://schemas.openxmlformats.org/officeDocument/2006/relationships/tags" Target="../tags/tag45.xml"/><Relationship Id="rId4" Type="http://schemas.openxmlformats.org/officeDocument/2006/relationships/tags" Target="../tags/tag46.xml"/><Relationship Id="rId5" Type="http://schemas.openxmlformats.org/officeDocument/2006/relationships/tags" Target="../tags/tag47.xml"/><Relationship Id="rId6" Type="http://schemas.openxmlformats.org/officeDocument/2006/relationships/tags" Target="../tags/tag48.xml"/><Relationship Id="rId7" Type="http://schemas.openxmlformats.org/officeDocument/2006/relationships/tags" Target="../tags/tag49.xml"/><Relationship Id="rId8" Type="http://schemas.openxmlformats.org/officeDocument/2006/relationships/tags" Target="../tags/tag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3820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en-US" sz="4800" b="1" dirty="0" smtClean="0">
                <a:solidFill>
                  <a:srgbClr val="0000FF"/>
                </a:solidFill>
              </a:rPr>
              <a:t>Combinatorial Selection and </a:t>
            </a:r>
            <a:br>
              <a:rPr lang="en-US" sz="4800" b="1" dirty="0" smtClean="0">
                <a:solidFill>
                  <a:srgbClr val="0000FF"/>
                </a:solidFill>
              </a:rPr>
            </a:br>
            <a:r>
              <a:rPr lang="en-US" sz="4800" b="1" dirty="0" smtClean="0">
                <a:solidFill>
                  <a:srgbClr val="0000FF"/>
                </a:solidFill>
              </a:rPr>
              <a:t>Least Absolute Shrinkage via </a:t>
            </a:r>
            <a:br>
              <a:rPr lang="en-US" sz="4800" b="1" dirty="0" smtClean="0">
                <a:solidFill>
                  <a:srgbClr val="0000FF"/>
                </a:solidFill>
              </a:rPr>
            </a:br>
            <a:r>
              <a:rPr lang="en-US" sz="4800" b="1" dirty="0" smtClean="0"/>
              <a:t>The </a:t>
            </a:r>
            <a:r>
              <a:rPr lang="en-US" sz="4800" b="1" i="1" dirty="0" smtClean="0"/>
              <a:t>CLASH</a:t>
            </a:r>
            <a:r>
              <a:rPr lang="en-US" sz="4800" b="1" dirty="0" smtClean="0"/>
              <a:t> Operator</a:t>
            </a:r>
            <a:endParaRPr lang="en-US" sz="4800" b="1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840835" y="2667000"/>
            <a:ext cx="4267200" cy="1295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Volkan</a:t>
            </a:r>
            <a:r>
              <a:rPr kumimoji="0" lang="en-US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Cevher</a:t>
            </a:r>
          </a:p>
          <a:p>
            <a:pPr algn="l">
              <a:spcBef>
                <a:spcPts val="0"/>
              </a:spcBef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Laboratory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for Information </a:t>
            </a:r>
            <a:r>
              <a:rPr lang="en-US" sz="1800" i="1" kern="0" dirty="0">
                <a:solidFill>
                  <a:sysClr val="windowText" lastClr="000000"/>
                </a:solidFill>
              </a:rPr>
              <a:t> 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and Inference Systems – </a:t>
            </a:r>
            <a:r>
              <a:rPr kumimoji="0" lang="en-US" sz="1800" b="1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LIONS / EPFL</a:t>
            </a:r>
          </a:p>
          <a:p>
            <a:pPr algn="l">
              <a:spcBef>
                <a:spcPts val="0"/>
              </a:spcBef>
              <a:defRPr/>
            </a:pPr>
            <a:r>
              <a:rPr lang="en-US" sz="1800" b="1" i="1" kern="0" dirty="0" smtClean="0">
                <a:solidFill>
                  <a:srgbClr val="0000FF"/>
                </a:solidFill>
              </a:rPr>
              <a:t>http://lions.epfl.ch </a:t>
            </a:r>
            <a:r>
              <a:rPr lang="en-US" sz="1800" i="1" kern="0" dirty="0" smtClean="0">
                <a:solidFill>
                  <a:srgbClr val="0000FF"/>
                </a:solidFill>
              </a:rPr>
              <a:t> </a:t>
            </a:r>
            <a:endParaRPr lang="en-US" sz="1800" b="1" i="1" kern="0" dirty="0" smtClean="0">
              <a:solidFill>
                <a:srgbClr val="0000FF"/>
              </a:solidFill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1800" b="1" i="1" kern="0" dirty="0" smtClean="0">
                <a:solidFill>
                  <a:sysClr val="windowText" lastClr="000000"/>
                </a:solidFill>
              </a:rPr>
              <a:t>&amp; </a:t>
            </a:r>
            <a:r>
              <a:rPr lang="en-US" sz="1800" b="1" i="1" kern="0" dirty="0" err="1" smtClean="0">
                <a:solidFill>
                  <a:sysClr val="windowText" lastClr="000000"/>
                </a:solidFill>
              </a:rPr>
              <a:t>Idiap</a:t>
            </a:r>
            <a:r>
              <a:rPr lang="en-US" sz="1800" b="1" i="1" kern="0" dirty="0" smtClean="0">
                <a:solidFill>
                  <a:sysClr val="windowText" lastClr="000000"/>
                </a:solidFill>
              </a:rPr>
              <a:t> Research Institute</a:t>
            </a:r>
            <a:br>
              <a:rPr lang="en-US" sz="1800" b="1" i="1" kern="0" dirty="0" smtClean="0">
                <a:solidFill>
                  <a:sysClr val="windowText" lastClr="000000"/>
                </a:solidFill>
              </a:rPr>
            </a:br>
            <a:r>
              <a:rPr lang="en-US" sz="1800" b="1" i="1" kern="0" dirty="0" smtClean="0">
                <a:solidFill>
                  <a:sysClr val="windowText" lastClr="000000"/>
                </a:solidFill>
              </a:rPr>
              <a:t/>
            </a:r>
            <a:br>
              <a:rPr lang="en-US" sz="1800" b="1" i="1" kern="0" dirty="0" smtClean="0">
                <a:solidFill>
                  <a:sysClr val="windowText" lastClr="000000"/>
                </a:solidFill>
              </a:rPr>
            </a:br>
            <a:r>
              <a:rPr lang="en-US" sz="1800" b="1" i="1" kern="0" dirty="0" smtClean="0">
                <a:solidFill>
                  <a:sysClr val="windowText" lastClr="000000"/>
                </a:solidFill>
              </a:rPr>
              <a:t/>
            </a:r>
            <a:br>
              <a:rPr lang="en-US" sz="1800" b="1" i="1" kern="0" dirty="0" smtClean="0">
                <a:solidFill>
                  <a:sysClr val="windowText" lastClr="000000"/>
                </a:solidFill>
              </a:rPr>
            </a:br>
            <a:r>
              <a:rPr lang="en-US" sz="1800" i="1" kern="0" dirty="0" smtClean="0">
                <a:solidFill>
                  <a:sysClr val="windowText" lastClr="000000"/>
                </a:solidFill>
              </a:rPr>
              <a:t>joint work with my PhD student</a:t>
            </a:r>
            <a:r>
              <a:rPr lang="en-US" sz="1800" b="1" i="1" kern="0" dirty="0" smtClean="0">
                <a:solidFill>
                  <a:sysClr val="windowText" lastClr="000000"/>
                </a:solidFill>
              </a:rPr>
              <a:t/>
            </a:r>
            <a:br>
              <a:rPr lang="en-US" sz="1800" b="1" i="1" kern="0" dirty="0" smtClean="0">
                <a:solidFill>
                  <a:sysClr val="windowText" lastClr="000000"/>
                </a:solidFill>
              </a:rPr>
            </a:br>
            <a:r>
              <a:rPr lang="en-US" sz="2800" i="1" kern="0" dirty="0" err="1" smtClean="0">
                <a:solidFill>
                  <a:srgbClr val="0000FF"/>
                </a:solidFill>
              </a:rPr>
              <a:t>Anastasios</a:t>
            </a:r>
            <a:r>
              <a:rPr lang="en-US" sz="2800" i="1" kern="0" dirty="0" smtClean="0">
                <a:solidFill>
                  <a:srgbClr val="0000FF"/>
                </a:solidFill>
              </a:rPr>
              <a:t> </a:t>
            </a:r>
            <a:r>
              <a:rPr lang="en-US" sz="2800" i="1" kern="0" dirty="0" err="1" smtClean="0">
                <a:solidFill>
                  <a:srgbClr val="0000FF"/>
                </a:solidFill>
              </a:rPr>
              <a:t>Kyrillidis</a:t>
            </a:r>
            <a:r>
              <a:rPr lang="en-US" sz="2800" i="1" kern="0" dirty="0" smtClean="0">
                <a:solidFill>
                  <a:srgbClr val="0000FF"/>
                </a:solidFill>
              </a:rPr>
              <a:t> </a:t>
            </a:r>
            <a:r>
              <a:rPr lang="en-US" sz="2800" i="1" kern="0" dirty="0" smtClean="0">
                <a:solidFill>
                  <a:schemeClr val="tx1"/>
                </a:solidFill>
              </a:rPr>
              <a:t>@ EPFL</a:t>
            </a:r>
          </a:p>
          <a:p>
            <a:pPr algn="l">
              <a:spcBef>
                <a:spcPts val="0"/>
              </a:spcBef>
              <a:defRPr/>
            </a:pPr>
            <a:endParaRPr lang="en-US" sz="2800" i="1" kern="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defRPr/>
            </a:pPr>
            <a:r>
              <a:rPr kumimoji="0" lang="en-US" sz="1800" b="1" i="1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/>
            </a:r>
            <a:br>
              <a:rPr kumimoji="0" lang="en-US" sz="1800" b="1" i="1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</a:br>
            <a:endParaRPr kumimoji="0" lang="en-US" sz="1800" b="0" i="1" u="none" strike="noStrike" kern="0" cap="none" spc="0" normalizeH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pic>
        <p:nvPicPr>
          <p:cNvPr id="6" name="Picture 2" descr="http://insightiitb.org/internships/wp-content/uploads/2009/07/epfl_log_rvb-96.jpg"/>
          <p:cNvPicPr>
            <a:picLocks noChangeAspect="1" noChangeArrowheads="1"/>
          </p:cNvPicPr>
          <p:nvPr/>
        </p:nvPicPr>
        <p:blipFill>
          <a:blip r:embed="rId3" cstate="print"/>
          <a:srcRect b="40540"/>
          <a:stretch>
            <a:fillRect/>
          </a:stretch>
        </p:blipFill>
        <p:spPr bwMode="auto">
          <a:xfrm>
            <a:off x="7772400" y="6398514"/>
            <a:ext cx="1338916" cy="384048"/>
          </a:xfrm>
          <a:prstGeom prst="rect">
            <a:avLst/>
          </a:prstGeom>
          <a:noFill/>
        </p:spPr>
      </p:pic>
      <p:pic>
        <p:nvPicPr>
          <p:cNvPr id="7" name="Picture 2" descr="File:Idiap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6000" y="6398514"/>
            <a:ext cx="1433320" cy="384048"/>
          </a:xfrm>
          <a:prstGeom prst="rect">
            <a:avLst/>
          </a:prstGeom>
          <a:noFill/>
        </p:spPr>
      </p:pic>
      <p:pic>
        <p:nvPicPr>
          <p:cNvPr id="8" name="Picture 2" descr="http://upload.wikimedia.org/wikipedia/commons/6/6e/DARPA_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9313" y="6398514"/>
            <a:ext cx="750639" cy="384048"/>
          </a:xfrm>
          <a:prstGeom prst="rect">
            <a:avLst/>
          </a:prstGeom>
          <a:noFill/>
        </p:spPr>
      </p:pic>
      <p:pic>
        <p:nvPicPr>
          <p:cNvPr id="11" name="Picture 4" descr="http://www.csi.ucd.ie/staff/aquigley/home/images/marie-curie-action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79278" y="6398514"/>
            <a:ext cx="636957" cy="384048"/>
          </a:xfrm>
          <a:prstGeom prst="rect">
            <a:avLst/>
          </a:prstGeom>
          <a:noFill/>
        </p:spPr>
      </p:pic>
      <p:pic>
        <p:nvPicPr>
          <p:cNvPr id="12" name="Picture 15" descr="dsp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53030" y="6398514"/>
            <a:ext cx="599892" cy="38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55"/>
          <p:cNvGrpSpPr/>
          <p:nvPr/>
        </p:nvGrpSpPr>
        <p:grpSpPr>
          <a:xfrm>
            <a:off x="193830" y="2929735"/>
            <a:ext cx="2274712" cy="2286000"/>
            <a:chOff x="415442" y="2773680"/>
            <a:chExt cx="2274712" cy="2286000"/>
          </a:xfrm>
        </p:grpSpPr>
        <p:sp>
          <p:nvSpPr>
            <p:cNvPr id="35" name="Freeform 34"/>
            <p:cNvSpPr/>
            <p:nvPr/>
          </p:nvSpPr>
          <p:spPr>
            <a:xfrm>
              <a:off x="1462035" y="3612382"/>
              <a:ext cx="612950" cy="1120392"/>
            </a:xfrm>
            <a:custGeom>
              <a:avLst/>
              <a:gdLst>
                <a:gd name="connsiteX0" fmla="*/ 612950 w 612950"/>
                <a:gd name="connsiteY0" fmla="*/ 0 h 1120392"/>
                <a:gd name="connsiteX1" fmla="*/ 0 w 612950"/>
                <a:gd name="connsiteY1" fmla="*/ 341644 h 1120392"/>
                <a:gd name="connsiteX2" fmla="*/ 0 w 612950"/>
                <a:gd name="connsiteY2" fmla="*/ 1120392 h 1120392"/>
                <a:gd name="connsiteX3" fmla="*/ 612950 w 612950"/>
                <a:gd name="connsiteY3" fmla="*/ 0 h 112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950" h="1120392">
                  <a:moveTo>
                    <a:pt x="612950" y="0"/>
                  </a:moveTo>
                  <a:lnTo>
                    <a:pt x="0" y="341644"/>
                  </a:lnTo>
                  <a:lnTo>
                    <a:pt x="0" y="1120392"/>
                  </a:lnTo>
                  <a:lnTo>
                    <a:pt x="612950" y="0"/>
                  </a:lnTo>
                  <a:close/>
                </a:path>
              </a:pathLst>
            </a:custGeom>
            <a:solidFill>
              <a:srgbClr val="0000FF">
                <a:alpha val="90000"/>
              </a:srgbClr>
            </a:solidFill>
            <a:ln w="190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08409" y="3607358"/>
              <a:ext cx="1371600" cy="346668"/>
            </a:xfrm>
            <a:custGeom>
              <a:avLst/>
              <a:gdLst>
                <a:gd name="connsiteX0" fmla="*/ 1371600 w 1371600"/>
                <a:gd name="connsiteY0" fmla="*/ 0 h 346668"/>
                <a:gd name="connsiteX1" fmla="*/ 758650 w 1371600"/>
                <a:gd name="connsiteY1" fmla="*/ 346668 h 346668"/>
                <a:gd name="connsiteX2" fmla="*/ 0 w 1371600"/>
                <a:gd name="connsiteY2" fmla="*/ 200967 h 346668"/>
                <a:gd name="connsiteX3" fmla="*/ 1371600 w 1371600"/>
                <a:gd name="connsiteY3" fmla="*/ 0 h 34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346668">
                  <a:moveTo>
                    <a:pt x="1371600" y="0"/>
                  </a:moveTo>
                  <a:lnTo>
                    <a:pt x="758650" y="346668"/>
                  </a:lnTo>
                  <a:lnTo>
                    <a:pt x="0" y="200967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0000FF">
                <a:alpha val="90000"/>
              </a:srgbClr>
            </a:solidFill>
            <a:ln w="1905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98360" y="3813050"/>
              <a:ext cx="763675" cy="934497"/>
            </a:xfrm>
            <a:custGeom>
              <a:avLst/>
              <a:gdLst>
                <a:gd name="connsiteX0" fmla="*/ 0 w 763675"/>
                <a:gd name="connsiteY0" fmla="*/ 0 h 934497"/>
                <a:gd name="connsiteX1" fmla="*/ 763675 w 763675"/>
                <a:gd name="connsiteY1" fmla="*/ 155750 h 934497"/>
                <a:gd name="connsiteX2" fmla="*/ 763675 w 763675"/>
                <a:gd name="connsiteY2" fmla="*/ 934497 h 934497"/>
                <a:gd name="connsiteX3" fmla="*/ 0 w 763675"/>
                <a:gd name="connsiteY3" fmla="*/ 0 h 93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3675" h="934497">
                  <a:moveTo>
                    <a:pt x="0" y="0"/>
                  </a:moveTo>
                  <a:lnTo>
                    <a:pt x="763675" y="155750"/>
                  </a:lnTo>
                  <a:lnTo>
                    <a:pt x="763675" y="9344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90000"/>
              </a:srgbClr>
            </a:solidFill>
            <a:ln w="19050">
              <a:solidFill>
                <a:schemeClr val="tx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98359" y="3803301"/>
              <a:ext cx="783773" cy="585823"/>
            </a:xfrm>
            <a:custGeom>
              <a:avLst/>
              <a:gdLst>
                <a:gd name="connsiteX0" fmla="*/ 165797 w 949569"/>
                <a:gd name="connsiteY0" fmla="*/ 0 h 708409"/>
                <a:gd name="connsiteX1" fmla="*/ 0 w 949569"/>
                <a:gd name="connsiteY1" fmla="*/ 708409 h 708409"/>
                <a:gd name="connsiteX2" fmla="*/ 949569 w 949569"/>
                <a:gd name="connsiteY2" fmla="*/ 150725 h 708409"/>
                <a:gd name="connsiteX3" fmla="*/ 165797 w 949569"/>
                <a:gd name="connsiteY3" fmla="*/ 0 h 708409"/>
                <a:gd name="connsiteX0" fmla="*/ 1 w 783773"/>
                <a:gd name="connsiteY0" fmla="*/ 0 h 585823"/>
                <a:gd name="connsiteX1" fmla="*/ 0 w 783773"/>
                <a:gd name="connsiteY1" fmla="*/ 585823 h 585823"/>
                <a:gd name="connsiteX2" fmla="*/ 783773 w 783773"/>
                <a:gd name="connsiteY2" fmla="*/ 150725 h 585823"/>
                <a:gd name="connsiteX3" fmla="*/ 1 w 783773"/>
                <a:gd name="connsiteY3" fmla="*/ 0 h 58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773" h="585823">
                  <a:moveTo>
                    <a:pt x="1" y="0"/>
                  </a:moveTo>
                  <a:cubicBezTo>
                    <a:pt x="1" y="195274"/>
                    <a:pt x="0" y="390549"/>
                    <a:pt x="0" y="585823"/>
                  </a:cubicBezTo>
                  <a:lnTo>
                    <a:pt x="783773" y="1507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FF">
                <a:alpha val="90000"/>
              </a:srgbClr>
            </a:solidFill>
            <a:ln w="12700">
              <a:solidFill>
                <a:schemeClr val="tx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1464097" y="3625887"/>
              <a:ext cx="1009540" cy="533840"/>
            </a:xfrm>
            <a:custGeom>
              <a:avLst/>
              <a:gdLst>
                <a:gd name="connsiteX0" fmla="*/ 602553 w 1009540"/>
                <a:gd name="connsiteY0" fmla="*/ 0 h 533840"/>
                <a:gd name="connsiteX1" fmla="*/ 0 w 1009540"/>
                <a:gd name="connsiteY1" fmla="*/ 327704 h 533840"/>
                <a:gd name="connsiteX2" fmla="*/ 1009540 w 1009540"/>
                <a:gd name="connsiteY2" fmla="*/ 533840 h 533840"/>
                <a:gd name="connsiteX3" fmla="*/ 602553 w 1009540"/>
                <a:gd name="connsiteY3" fmla="*/ 0 h 53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9540" h="533840">
                  <a:moveTo>
                    <a:pt x="602553" y="0"/>
                  </a:moveTo>
                  <a:lnTo>
                    <a:pt x="0" y="327704"/>
                  </a:lnTo>
                  <a:lnTo>
                    <a:pt x="1009540" y="533840"/>
                  </a:lnTo>
                  <a:lnTo>
                    <a:pt x="602553" y="0"/>
                  </a:lnTo>
                  <a:close/>
                </a:path>
              </a:pathLst>
            </a:custGeom>
            <a:solidFill>
              <a:srgbClr val="0000FF">
                <a:alpha val="90000"/>
              </a:srgbClr>
            </a:solidFill>
            <a:ln w="19050">
              <a:solidFill>
                <a:schemeClr val="tx1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1453526" y="3039191"/>
              <a:ext cx="607838" cy="924971"/>
            </a:xfrm>
            <a:custGeom>
              <a:avLst/>
              <a:gdLst>
                <a:gd name="connsiteX0" fmla="*/ 10571 w 607838"/>
                <a:gd name="connsiteY0" fmla="*/ 0 h 924971"/>
                <a:gd name="connsiteX1" fmla="*/ 0 w 607838"/>
                <a:gd name="connsiteY1" fmla="*/ 924971 h 924971"/>
                <a:gd name="connsiteX2" fmla="*/ 607838 w 607838"/>
                <a:gd name="connsiteY2" fmla="*/ 581410 h 924971"/>
                <a:gd name="connsiteX3" fmla="*/ 10571 w 607838"/>
                <a:gd name="connsiteY3" fmla="*/ 0 h 924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838" h="924971">
                  <a:moveTo>
                    <a:pt x="10571" y="0"/>
                  </a:moveTo>
                  <a:lnTo>
                    <a:pt x="0" y="924971"/>
                  </a:lnTo>
                  <a:lnTo>
                    <a:pt x="607838" y="581410"/>
                  </a:lnTo>
                  <a:lnTo>
                    <a:pt x="10571" y="0"/>
                  </a:lnTo>
                  <a:close/>
                </a:path>
              </a:pathLst>
            </a:custGeom>
            <a:solidFill>
              <a:srgbClr val="0000FF">
                <a:alpha val="90000"/>
              </a:srgbClr>
            </a:solidFill>
            <a:ln w="19050">
              <a:solidFill>
                <a:schemeClr val="tx1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>
              <a:off x="1529186" y="3505810"/>
              <a:ext cx="738513" cy="4224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98359" y="3962400"/>
              <a:ext cx="768131" cy="770626"/>
            </a:xfrm>
            <a:custGeom>
              <a:avLst/>
              <a:gdLst>
                <a:gd name="connsiteX0" fmla="*/ 701616 w 701616"/>
                <a:gd name="connsiteY0" fmla="*/ 799381 h 799381"/>
                <a:gd name="connsiteX1" fmla="*/ 701616 w 701616"/>
                <a:gd name="connsiteY1" fmla="*/ 0 h 799381"/>
                <a:gd name="connsiteX2" fmla="*/ 0 w 701616"/>
                <a:gd name="connsiteY2" fmla="*/ 529087 h 799381"/>
                <a:gd name="connsiteX3" fmla="*/ 701616 w 701616"/>
                <a:gd name="connsiteY3" fmla="*/ 799381 h 799381"/>
                <a:gd name="connsiteX0" fmla="*/ 856891 w 856891"/>
                <a:gd name="connsiteY0" fmla="*/ 799381 h 799381"/>
                <a:gd name="connsiteX1" fmla="*/ 856891 w 856891"/>
                <a:gd name="connsiteY1" fmla="*/ 0 h 799381"/>
                <a:gd name="connsiteX2" fmla="*/ 0 w 856891"/>
                <a:gd name="connsiteY2" fmla="*/ 638355 h 799381"/>
                <a:gd name="connsiteX3" fmla="*/ 856891 w 856891"/>
                <a:gd name="connsiteY3" fmla="*/ 799381 h 799381"/>
                <a:gd name="connsiteX0" fmla="*/ 933090 w 933090"/>
                <a:gd name="connsiteY0" fmla="*/ 799381 h 799381"/>
                <a:gd name="connsiteX1" fmla="*/ 933090 w 933090"/>
                <a:gd name="connsiteY1" fmla="*/ 0 h 799381"/>
                <a:gd name="connsiteX2" fmla="*/ 0 w 933090"/>
                <a:gd name="connsiteY2" fmla="*/ 562155 h 799381"/>
                <a:gd name="connsiteX3" fmla="*/ 933090 w 933090"/>
                <a:gd name="connsiteY3" fmla="*/ 799381 h 799381"/>
                <a:gd name="connsiteX0" fmla="*/ 933090 w 933090"/>
                <a:gd name="connsiteY0" fmla="*/ 770626 h 770626"/>
                <a:gd name="connsiteX1" fmla="*/ 914400 w 933090"/>
                <a:gd name="connsiteY1" fmla="*/ 0 h 770626"/>
                <a:gd name="connsiteX2" fmla="*/ 0 w 933090"/>
                <a:gd name="connsiteY2" fmla="*/ 533400 h 770626"/>
                <a:gd name="connsiteX3" fmla="*/ 933090 w 933090"/>
                <a:gd name="connsiteY3" fmla="*/ 770626 h 770626"/>
                <a:gd name="connsiteX0" fmla="*/ 933090 w 933090"/>
                <a:gd name="connsiteY0" fmla="*/ 770626 h 770626"/>
                <a:gd name="connsiteX1" fmla="*/ 914400 w 933090"/>
                <a:gd name="connsiteY1" fmla="*/ 0 h 770626"/>
                <a:gd name="connsiteX2" fmla="*/ 0 w 933090"/>
                <a:gd name="connsiteY2" fmla="*/ 541940 h 770626"/>
                <a:gd name="connsiteX3" fmla="*/ 933090 w 933090"/>
                <a:gd name="connsiteY3" fmla="*/ 770626 h 770626"/>
                <a:gd name="connsiteX0" fmla="*/ 933090 w 933090"/>
                <a:gd name="connsiteY0" fmla="*/ 770626 h 770626"/>
                <a:gd name="connsiteX1" fmla="*/ 927794 w 933090"/>
                <a:gd name="connsiteY1" fmla="*/ 0 h 770626"/>
                <a:gd name="connsiteX2" fmla="*/ 0 w 933090"/>
                <a:gd name="connsiteY2" fmla="*/ 541940 h 770626"/>
                <a:gd name="connsiteX3" fmla="*/ 933090 w 933090"/>
                <a:gd name="connsiteY3" fmla="*/ 770626 h 770626"/>
                <a:gd name="connsiteX0" fmla="*/ 768131 w 768131"/>
                <a:gd name="connsiteY0" fmla="*/ 770626 h 770626"/>
                <a:gd name="connsiteX1" fmla="*/ 762835 w 768131"/>
                <a:gd name="connsiteY1" fmla="*/ 0 h 770626"/>
                <a:gd name="connsiteX2" fmla="*/ 0 w 768131"/>
                <a:gd name="connsiteY2" fmla="*/ 426724 h 770626"/>
                <a:gd name="connsiteX3" fmla="*/ 768131 w 768131"/>
                <a:gd name="connsiteY3" fmla="*/ 770626 h 77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131" h="770626">
                  <a:moveTo>
                    <a:pt x="768131" y="770626"/>
                  </a:moveTo>
                  <a:cubicBezTo>
                    <a:pt x="766366" y="513751"/>
                    <a:pt x="764600" y="256875"/>
                    <a:pt x="762835" y="0"/>
                  </a:cubicBezTo>
                  <a:lnTo>
                    <a:pt x="0" y="426724"/>
                  </a:lnTo>
                  <a:lnTo>
                    <a:pt x="768131" y="770626"/>
                  </a:lnTo>
                  <a:close/>
                </a:path>
              </a:pathLst>
            </a:custGeom>
            <a:solidFill>
              <a:srgbClr val="0000FF">
                <a:alpha val="89000"/>
              </a:srgbClr>
            </a:solidFill>
            <a:ln w="19050">
              <a:solidFill>
                <a:schemeClr val="tx1">
                  <a:alpha val="9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461195" y="3962400"/>
              <a:ext cx="1019175" cy="770626"/>
            </a:xfrm>
            <a:custGeom>
              <a:avLst/>
              <a:gdLst>
                <a:gd name="connsiteX0" fmla="*/ 994913 w 994913"/>
                <a:gd name="connsiteY0" fmla="*/ 247291 h 793631"/>
                <a:gd name="connsiteX1" fmla="*/ 0 w 994913"/>
                <a:gd name="connsiteY1" fmla="*/ 0 h 793631"/>
                <a:gd name="connsiteX2" fmla="*/ 5750 w 994913"/>
                <a:gd name="connsiteY2" fmla="*/ 793631 h 793631"/>
                <a:gd name="connsiteX3" fmla="*/ 994913 w 994913"/>
                <a:gd name="connsiteY3" fmla="*/ 247291 h 793631"/>
                <a:gd name="connsiteX0" fmla="*/ 1013963 w 1013963"/>
                <a:gd name="connsiteY0" fmla="*/ 247291 h 793631"/>
                <a:gd name="connsiteX1" fmla="*/ 0 w 1013963"/>
                <a:gd name="connsiteY1" fmla="*/ 34506 h 793631"/>
                <a:gd name="connsiteX2" fmla="*/ 19050 w 1013963"/>
                <a:gd name="connsiteY2" fmla="*/ 0 h 793631"/>
                <a:gd name="connsiteX3" fmla="*/ 24800 w 1013963"/>
                <a:gd name="connsiteY3" fmla="*/ 793631 h 793631"/>
                <a:gd name="connsiteX4" fmla="*/ 1013963 w 1013963"/>
                <a:gd name="connsiteY4" fmla="*/ 247291 h 793631"/>
                <a:gd name="connsiteX0" fmla="*/ 1013963 w 1013963"/>
                <a:gd name="connsiteY0" fmla="*/ 212785 h 759125"/>
                <a:gd name="connsiteX1" fmla="*/ 0 w 1013963"/>
                <a:gd name="connsiteY1" fmla="*/ 0 h 759125"/>
                <a:gd name="connsiteX2" fmla="*/ 24800 w 1013963"/>
                <a:gd name="connsiteY2" fmla="*/ 759125 h 759125"/>
                <a:gd name="connsiteX3" fmla="*/ 1013963 w 1013963"/>
                <a:gd name="connsiteY3" fmla="*/ 212785 h 759125"/>
                <a:gd name="connsiteX0" fmla="*/ 1013963 w 1013963"/>
                <a:gd name="connsiteY0" fmla="*/ 212785 h 759125"/>
                <a:gd name="connsiteX1" fmla="*/ 0 w 1013963"/>
                <a:gd name="connsiteY1" fmla="*/ 0 h 759125"/>
                <a:gd name="connsiteX2" fmla="*/ 24800 w 1013963"/>
                <a:gd name="connsiteY2" fmla="*/ 759125 h 759125"/>
                <a:gd name="connsiteX3" fmla="*/ 1013963 w 1013963"/>
                <a:gd name="connsiteY3" fmla="*/ 212785 h 759125"/>
                <a:gd name="connsiteX0" fmla="*/ 1013963 w 1013963"/>
                <a:gd name="connsiteY0" fmla="*/ 212785 h 757381"/>
                <a:gd name="connsiteX1" fmla="*/ 0 w 1013963"/>
                <a:gd name="connsiteY1" fmla="*/ 0 h 757381"/>
                <a:gd name="connsiteX2" fmla="*/ 5655 w 1013963"/>
                <a:gd name="connsiteY2" fmla="*/ 757381 h 757381"/>
                <a:gd name="connsiteX3" fmla="*/ 1013963 w 1013963"/>
                <a:gd name="connsiteY3" fmla="*/ 212785 h 757381"/>
                <a:gd name="connsiteX0" fmla="*/ 1019175 w 1019175"/>
                <a:gd name="connsiteY0" fmla="*/ 186780 h 757381"/>
                <a:gd name="connsiteX1" fmla="*/ 0 w 1019175"/>
                <a:gd name="connsiteY1" fmla="*/ 0 h 757381"/>
                <a:gd name="connsiteX2" fmla="*/ 5655 w 1019175"/>
                <a:gd name="connsiteY2" fmla="*/ 757381 h 757381"/>
                <a:gd name="connsiteX3" fmla="*/ 1019175 w 1019175"/>
                <a:gd name="connsiteY3" fmla="*/ 186780 h 757381"/>
                <a:gd name="connsiteX0" fmla="*/ 1019175 w 1019175"/>
                <a:gd name="connsiteY0" fmla="*/ 200025 h 770626"/>
                <a:gd name="connsiteX1" fmla="*/ 0 w 1019175"/>
                <a:gd name="connsiteY1" fmla="*/ 0 h 770626"/>
                <a:gd name="connsiteX2" fmla="*/ 5655 w 1019175"/>
                <a:gd name="connsiteY2" fmla="*/ 770626 h 770626"/>
                <a:gd name="connsiteX3" fmla="*/ 1019175 w 1019175"/>
                <a:gd name="connsiteY3" fmla="*/ 200025 h 77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175" h="770626">
                  <a:moveTo>
                    <a:pt x="1019175" y="200025"/>
                  </a:moveTo>
                  <a:lnTo>
                    <a:pt x="0" y="0"/>
                  </a:lnTo>
                  <a:lnTo>
                    <a:pt x="5655" y="770626"/>
                  </a:lnTo>
                  <a:lnTo>
                    <a:pt x="1019175" y="200025"/>
                  </a:lnTo>
                  <a:close/>
                </a:path>
              </a:pathLst>
            </a:custGeom>
            <a:solidFill>
              <a:srgbClr val="0000FF">
                <a:alpha val="90000"/>
              </a:srgbClr>
            </a:solidFill>
            <a:ln w="190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Line 30"/>
            <p:cNvSpPr>
              <a:spLocks noChangeShapeType="1"/>
            </p:cNvSpPr>
            <p:nvPr/>
          </p:nvSpPr>
          <p:spPr bwMode="auto">
            <a:xfrm rot="10800000" flipH="1">
              <a:off x="415442" y="3962399"/>
              <a:ext cx="1045752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31"/>
            <p:cNvSpPr>
              <a:spLocks noChangeShapeType="1"/>
            </p:cNvSpPr>
            <p:nvPr/>
          </p:nvSpPr>
          <p:spPr bwMode="auto">
            <a:xfrm flipH="1">
              <a:off x="1461195" y="2773680"/>
              <a:ext cx="5656" cy="228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 type="stealth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2"/>
            <p:cNvSpPr>
              <a:spLocks noChangeShapeType="1"/>
            </p:cNvSpPr>
            <p:nvPr/>
          </p:nvSpPr>
          <p:spPr bwMode="auto">
            <a:xfrm rot="10800000">
              <a:off x="1461193" y="3962399"/>
              <a:ext cx="1228961" cy="2347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08409" y="3962400"/>
              <a:ext cx="1736087" cy="426724"/>
            </a:xfrm>
            <a:custGeom>
              <a:avLst/>
              <a:gdLst>
                <a:gd name="connsiteX0" fmla="*/ 695325 w 1647825"/>
                <a:gd name="connsiteY0" fmla="*/ 0 h 523875"/>
                <a:gd name="connsiteX1" fmla="*/ 0 w 1647825"/>
                <a:gd name="connsiteY1" fmla="*/ 523875 h 523875"/>
                <a:gd name="connsiteX2" fmla="*/ 1647825 w 1647825"/>
                <a:gd name="connsiteY2" fmla="*/ 238125 h 523875"/>
                <a:gd name="connsiteX3" fmla="*/ 695325 w 1647825"/>
                <a:gd name="connsiteY3" fmla="*/ 0 h 523875"/>
                <a:gd name="connsiteX0" fmla="*/ 695325 w 1662943"/>
                <a:gd name="connsiteY0" fmla="*/ 0 h 523875"/>
                <a:gd name="connsiteX1" fmla="*/ 0 w 1662943"/>
                <a:gd name="connsiteY1" fmla="*/ 523875 h 523875"/>
                <a:gd name="connsiteX2" fmla="*/ 1662943 w 1662943"/>
                <a:gd name="connsiteY2" fmla="*/ 259080 h 523875"/>
                <a:gd name="connsiteX3" fmla="*/ 1647825 w 1662943"/>
                <a:gd name="connsiteY3" fmla="*/ 238125 h 523875"/>
                <a:gd name="connsiteX4" fmla="*/ 695325 w 1662943"/>
                <a:gd name="connsiteY4" fmla="*/ 0 h 523875"/>
                <a:gd name="connsiteX0" fmla="*/ 695325 w 1662943"/>
                <a:gd name="connsiteY0" fmla="*/ 0 h 523875"/>
                <a:gd name="connsiteX1" fmla="*/ 0 w 1662943"/>
                <a:gd name="connsiteY1" fmla="*/ 523875 h 523875"/>
                <a:gd name="connsiteX2" fmla="*/ 1662943 w 1662943"/>
                <a:gd name="connsiteY2" fmla="*/ 259080 h 523875"/>
                <a:gd name="connsiteX3" fmla="*/ 1647825 w 1662943"/>
                <a:gd name="connsiteY3" fmla="*/ 238125 h 523875"/>
                <a:gd name="connsiteX4" fmla="*/ 695325 w 1662943"/>
                <a:gd name="connsiteY4" fmla="*/ 0 h 523875"/>
                <a:gd name="connsiteX0" fmla="*/ 695325 w 1662943"/>
                <a:gd name="connsiteY0" fmla="*/ 0 h 523875"/>
                <a:gd name="connsiteX1" fmla="*/ 0 w 1662943"/>
                <a:gd name="connsiteY1" fmla="*/ 523875 h 523875"/>
                <a:gd name="connsiteX2" fmla="*/ 1662943 w 1662943"/>
                <a:gd name="connsiteY2" fmla="*/ 259080 h 523875"/>
                <a:gd name="connsiteX3" fmla="*/ 1647825 w 1662943"/>
                <a:gd name="connsiteY3" fmla="*/ 238125 h 523875"/>
                <a:gd name="connsiteX4" fmla="*/ 695325 w 1662943"/>
                <a:gd name="connsiteY4" fmla="*/ 0 h 523875"/>
                <a:gd name="connsiteX0" fmla="*/ 852549 w 1820167"/>
                <a:gd name="connsiteY0" fmla="*/ 0 h 640080"/>
                <a:gd name="connsiteX1" fmla="*/ 0 w 1820167"/>
                <a:gd name="connsiteY1" fmla="*/ 640080 h 640080"/>
                <a:gd name="connsiteX2" fmla="*/ 1820167 w 1820167"/>
                <a:gd name="connsiteY2" fmla="*/ 259080 h 640080"/>
                <a:gd name="connsiteX3" fmla="*/ 1805049 w 1820167"/>
                <a:gd name="connsiteY3" fmla="*/ 238125 h 640080"/>
                <a:gd name="connsiteX4" fmla="*/ 852549 w 1820167"/>
                <a:gd name="connsiteY4" fmla="*/ 0 h 640080"/>
                <a:gd name="connsiteX0" fmla="*/ 870893 w 1820167"/>
                <a:gd name="connsiteY0" fmla="*/ 0 h 605482"/>
                <a:gd name="connsiteX1" fmla="*/ 0 w 1820167"/>
                <a:gd name="connsiteY1" fmla="*/ 605482 h 605482"/>
                <a:gd name="connsiteX2" fmla="*/ 1820167 w 1820167"/>
                <a:gd name="connsiteY2" fmla="*/ 224482 h 605482"/>
                <a:gd name="connsiteX3" fmla="*/ 1805049 w 1820167"/>
                <a:gd name="connsiteY3" fmla="*/ 203527 h 605482"/>
                <a:gd name="connsiteX4" fmla="*/ 870893 w 1820167"/>
                <a:gd name="connsiteY4" fmla="*/ 0 h 605482"/>
                <a:gd name="connsiteX0" fmla="*/ 883650 w 1820167"/>
                <a:gd name="connsiteY0" fmla="*/ 0 h 615176"/>
                <a:gd name="connsiteX1" fmla="*/ 0 w 1820167"/>
                <a:gd name="connsiteY1" fmla="*/ 615176 h 615176"/>
                <a:gd name="connsiteX2" fmla="*/ 1820167 w 1820167"/>
                <a:gd name="connsiteY2" fmla="*/ 234176 h 615176"/>
                <a:gd name="connsiteX3" fmla="*/ 1805049 w 1820167"/>
                <a:gd name="connsiteY3" fmla="*/ 213221 h 615176"/>
                <a:gd name="connsiteX4" fmla="*/ 883650 w 1820167"/>
                <a:gd name="connsiteY4" fmla="*/ 0 h 615176"/>
                <a:gd name="connsiteX0" fmla="*/ 716968 w 1653485"/>
                <a:gd name="connsiteY0" fmla="*/ 0 h 484390"/>
                <a:gd name="connsiteX1" fmla="*/ 0 w 1653485"/>
                <a:gd name="connsiteY1" fmla="*/ 484390 h 484390"/>
                <a:gd name="connsiteX2" fmla="*/ 1653485 w 1653485"/>
                <a:gd name="connsiteY2" fmla="*/ 234176 h 484390"/>
                <a:gd name="connsiteX3" fmla="*/ 1638367 w 1653485"/>
                <a:gd name="connsiteY3" fmla="*/ 213221 h 484390"/>
                <a:gd name="connsiteX4" fmla="*/ 716968 w 1653485"/>
                <a:gd name="connsiteY4" fmla="*/ 0 h 48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485" h="484390">
                  <a:moveTo>
                    <a:pt x="716968" y="0"/>
                  </a:moveTo>
                  <a:lnTo>
                    <a:pt x="0" y="484390"/>
                  </a:lnTo>
                  <a:lnTo>
                    <a:pt x="1653485" y="234176"/>
                  </a:lnTo>
                  <a:lnTo>
                    <a:pt x="1638367" y="213221"/>
                  </a:lnTo>
                  <a:lnTo>
                    <a:pt x="716968" y="0"/>
                  </a:lnTo>
                  <a:close/>
                </a:path>
              </a:pathLst>
            </a:custGeom>
            <a:solidFill>
              <a:srgbClr val="0000FF">
                <a:alpha val="78000"/>
              </a:srgbClr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453526" y="3048000"/>
              <a:ext cx="1026844" cy="1114425"/>
            </a:xfrm>
            <a:custGeom>
              <a:avLst/>
              <a:gdLst>
                <a:gd name="connsiteX0" fmla="*/ 0 w 1000125"/>
                <a:gd name="connsiteY0" fmla="*/ 0 h 1114425"/>
                <a:gd name="connsiteX1" fmla="*/ 0 w 1000125"/>
                <a:gd name="connsiteY1" fmla="*/ 876300 h 1114425"/>
                <a:gd name="connsiteX2" fmla="*/ 1000125 w 1000125"/>
                <a:gd name="connsiteY2" fmla="*/ 1114425 h 1114425"/>
                <a:gd name="connsiteX3" fmla="*/ 0 w 1000125"/>
                <a:gd name="connsiteY3" fmla="*/ 0 h 1114425"/>
                <a:gd name="connsiteX0" fmla="*/ 19050 w 1019175"/>
                <a:gd name="connsiteY0" fmla="*/ 0 h 1114425"/>
                <a:gd name="connsiteX1" fmla="*/ 0 w 1019175"/>
                <a:gd name="connsiteY1" fmla="*/ 914400 h 1114425"/>
                <a:gd name="connsiteX2" fmla="*/ 1019175 w 1019175"/>
                <a:gd name="connsiteY2" fmla="*/ 1114425 h 1114425"/>
                <a:gd name="connsiteX3" fmla="*/ 19050 w 1019175"/>
                <a:gd name="connsiteY3" fmla="*/ 0 h 1114425"/>
                <a:gd name="connsiteX0" fmla="*/ 19050 w 1019175"/>
                <a:gd name="connsiteY0" fmla="*/ 0 h 1114425"/>
                <a:gd name="connsiteX1" fmla="*/ 0 w 1019175"/>
                <a:gd name="connsiteY1" fmla="*/ 914400 h 1114425"/>
                <a:gd name="connsiteX2" fmla="*/ 1019175 w 1019175"/>
                <a:gd name="connsiteY2" fmla="*/ 1114425 h 1114425"/>
                <a:gd name="connsiteX3" fmla="*/ 19050 w 1019175"/>
                <a:gd name="connsiteY3" fmla="*/ 0 h 1114425"/>
                <a:gd name="connsiteX0" fmla="*/ 5656 w 1019175"/>
                <a:gd name="connsiteY0" fmla="*/ 0 h 1114425"/>
                <a:gd name="connsiteX1" fmla="*/ 0 w 1019175"/>
                <a:gd name="connsiteY1" fmla="*/ 914400 h 1114425"/>
                <a:gd name="connsiteX2" fmla="*/ 1019175 w 1019175"/>
                <a:gd name="connsiteY2" fmla="*/ 1114425 h 1114425"/>
                <a:gd name="connsiteX3" fmla="*/ 5656 w 1019175"/>
                <a:gd name="connsiteY3" fmla="*/ 0 h 1114425"/>
                <a:gd name="connsiteX0" fmla="*/ 13325 w 1026844"/>
                <a:gd name="connsiteY0" fmla="*/ 0 h 1114425"/>
                <a:gd name="connsiteX1" fmla="*/ 0 w 1026844"/>
                <a:gd name="connsiteY1" fmla="*/ 916162 h 1114425"/>
                <a:gd name="connsiteX2" fmla="*/ 1026844 w 1026844"/>
                <a:gd name="connsiteY2" fmla="*/ 1114425 h 1114425"/>
                <a:gd name="connsiteX3" fmla="*/ 13325 w 1026844"/>
                <a:gd name="connsiteY3" fmla="*/ 0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6844" h="1114425">
                  <a:moveTo>
                    <a:pt x="13325" y="0"/>
                  </a:moveTo>
                  <a:cubicBezTo>
                    <a:pt x="11440" y="304800"/>
                    <a:pt x="1885" y="611362"/>
                    <a:pt x="0" y="916162"/>
                  </a:cubicBezTo>
                  <a:lnTo>
                    <a:pt x="1026844" y="1114425"/>
                  </a:lnTo>
                  <a:lnTo>
                    <a:pt x="13325" y="0"/>
                  </a:lnTo>
                  <a:close/>
                </a:path>
              </a:pathLst>
            </a:custGeom>
            <a:solidFill>
              <a:srgbClr val="0000FF">
                <a:alpha val="78000"/>
              </a:srgbClr>
            </a:solidFill>
            <a:ln w="19050">
              <a:solidFill>
                <a:schemeClr val="tx1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539475" y="3774645"/>
              <a:ext cx="1519602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98359" y="3044650"/>
              <a:ext cx="768699" cy="909375"/>
            </a:xfrm>
            <a:custGeom>
              <a:avLst/>
              <a:gdLst>
                <a:gd name="connsiteX0" fmla="*/ 768699 w 778748"/>
                <a:gd name="connsiteY0" fmla="*/ 0 h 914400"/>
                <a:gd name="connsiteX1" fmla="*/ 0 w 778748"/>
                <a:gd name="connsiteY1" fmla="*/ 758650 h 914400"/>
                <a:gd name="connsiteX2" fmla="*/ 778748 w 778748"/>
                <a:gd name="connsiteY2" fmla="*/ 914400 h 914400"/>
                <a:gd name="connsiteX3" fmla="*/ 768699 w 778748"/>
                <a:gd name="connsiteY3" fmla="*/ 0 h 914400"/>
                <a:gd name="connsiteX0" fmla="*/ 768699 w 768699"/>
                <a:gd name="connsiteY0" fmla="*/ 0 h 909375"/>
                <a:gd name="connsiteX1" fmla="*/ 0 w 768699"/>
                <a:gd name="connsiteY1" fmla="*/ 758650 h 909375"/>
                <a:gd name="connsiteX2" fmla="*/ 755166 w 768699"/>
                <a:gd name="connsiteY2" fmla="*/ 909375 h 909375"/>
                <a:gd name="connsiteX3" fmla="*/ 768699 w 768699"/>
                <a:gd name="connsiteY3" fmla="*/ 0 h 90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699" h="909375">
                  <a:moveTo>
                    <a:pt x="768699" y="0"/>
                  </a:moveTo>
                  <a:lnTo>
                    <a:pt x="0" y="758650"/>
                  </a:lnTo>
                  <a:lnTo>
                    <a:pt x="755166" y="909375"/>
                  </a:lnTo>
                  <a:lnTo>
                    <a:pt x="768699" y="0"/>
                  </a:lnTo>
                  <a:close/>
                </a:path>
              </a:pathLst>
            </a:custGeom>
            <a:solidFill>
              <a:srgbClr val="0000FF">
                <a:alpha val="90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698359" y="3047999"/>
              <a:ext cx="762835" cy="1341125"/>
            </a:xfrm>
            <a:custGeom>
              <a:avLst/>
              <a:gdLst>
                <a:gd name="connsiteX0" fmla="*/ 0 w 704850"/>
                <a:gd name="connsiteY0" fmla="*/ 1390650 h 1390650"/>
                <a:gd name="connsiteX1" fmla="*/ 704850 w 704850"/>
                <a:gd name="connsiteY1" fmla="*/ 857250 h 1390650"/>
                <a:gd name="connsiteX2" fmla="*/ 704850 w 704850"/>
                <a:gd name="connsiteY2" fmla="*/ 0 h 1390650"/>
                <a:gd name="connsiteX3" fmla="*/ 0 w 704850"/>
                <a:gd name="connsiteY3" fmla="*/ 1390650 h 1390650"/>
                <a:gd name="connsiteX0" fmla="*/ 0 w 857250"/>
                <a:gd name="connsiteY0" fmla="*/ 1514475 h 1514475"/>
                <a:gd name="connsiteX1" fmla="*/ 857250 w 857250"/>
                <a:gd name="connsiteY1" fmla="*/ 857250 h 1514475"/>
                <a:gd name="connsiteX2" fmla="*/ 857250 w 857250"/>
                <a:gd name="connsiteY2" fmla="*/ 0 h 1514475"/>
                <a:gd name="connsiteX3" fmla="*/ 0 w 857250"/>
                <a:gd name="connsiteY3" fmla="*/ 1514475 h 1514475"/>
                <a:gd name="connsiteX0" fmla="*/ 0 w 933450"/>
                <a:gd name="connsiteY0" fmla="*/ 1438275 h 1438275"/>
                <a:gd name="connsiteX1" fmla="*/ 933450 w 933450"/>
                <a:gd name="connsiteY1" fmla="*/ 857250 h 1438275"/>
                <a:gd name="connsiteX2" fmla="*/ 933450 w 933450"/>
                <a:gd name="connsiteY2" fmla="*/ 0 h 1438275"/>
                <a:gd name="connsiteX3" fmla="*/ 0 w 933450"/>
                <a:gd name="connsiteY3" fmla="*/ 1438275 h 1438275"/>
                <a:gd name="connsiteX0" fmla="*/ 0 w 933450"/>
                <a:gd name="connsiteY0" fmla="*/ 1438275 h 1438275"/>
                <a:gd name="connsiteX1" fmla="*/ 914400 w 933450"/>
                <a:gd name="connsiteY1" fmla="*/ 904875 h 1438275"/>
                <a:gd name="connsiteX2" fmla="*/ 933450 w 933450"/>
                <a:gd name="connsiteY2" fmla="*/ 0 h 1438275"/>
                <a:gd name="connsiteX3" fmla="*/ 0 w 933450"/>
                <a:gd name="connsiteY3" fmla="*/ 1438275 h 1438275"/>
                <a:gd name="connsiteX0" fmla="*/ 0 w 933450"/>
                <a:gd name="connsiteY0" fmla="*/ 1438275 h 1438275"/>
                <a:gd name="connsiteX1" fmla="*/ 914400 w 933450"/>
                <a:gd name="connsiteY1" fmla="*/ 904875 h 1438275"/>
                <a:gd name="connsiteX2" fmla="*/ 933450 w 933450"/>
                <a:gd name="connsiteY2" fmla="*/ 0 h 1438275"/>
                <a:gd name="connsiteX3" fmla="*/ 0 w 933450"/>
                <a:gd name="connsiteY3" fmla="*/ 1438275 h 1438275"/>
                <a:gd name="connsiteX0" fmla="*/ 0 w 927794"/>
                <a:gd name="connsiteY0" fmla="*/ 1447800 h 1447800"/>
                <a:gd name="connsiteX1" fmla="*/ 914400 w 927794"/>
                <a:gd name="connsiteY1" fmla="*/ 914400 h 1447800"/>
                <a:gd name="connsiteX2" fmla="*/ 927794 w 927794"/>
                <a:gd name="connsiteY2" fmla="*/ 0 h 1447800"/>
                <a:gd name="connsiteX3" fmla="*/ 0 w 927794"/>
                <a:gd name="connsiteY3" fmla="*/ 1447800 h 1447800"/>
                <a:gd name="connsiteX0" fmla="*/ 0 w 762835"/>
                <a:gd name="connsiteY0" fmla="*/ 1341125 h 1341125"/>
                <a:gd name="connsiteX1" fmla="*/ 749441 w 762835"/>
                <a:gd name="connsiteY1" fmla="*/ 914400 h 1341125"/>
                <a:gd name="connsiteX2" fmla="*/ 762835 w 762835"/>
                <a:gd name="connsiteY2" fmla="*/ 0 h 1341125"/>
                <a:gd name="connsiteX3" fmla="*/ 0 w 762835"/>
                <a:gd name="connsiteY3" fmla="*/ 1341125 h 134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835" h="1341125">
                  <a:moveTo>
                    <a:pt x="0" y="1341125"/>
                  </a:moveTo>
                  <a:lnTo>
                    <a:pt x="749441" y="914400"/>
                  </a:lnTo>
                  <a:lnTo>
                    <a:pt x="762835" y="0"/>
                  </a:lnTo>
                  <a:lnTo>
                    <a:pt x="0" y="1341125"/>
                  </a:lnTo>
                  <a:close/>
                </a:path>
              </a:pathLst>
            </a:custGeom>
            <a:solidFill>
              <a:srgbClr val="0000FF">
                <a:alpha val="78000"/>
              </a:srgbClr>
            </a:solidFill>
            <a:ln w="1905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11"/>
          <p:cNvGrpSpPr>
            <a:grpSpLocks/>
          </p:cNvGrpSpPr>
          <p:nvPr/>
        </p:nvGrpSpPr>
        <p:grpSpPr bwMode="auto">
          <a:xfrm>
            <a:off x="442233" y="855865"/>
            <a:ext cx="2103120" cy="1861530"/>
            <a:chOff x="5543561" y="1136648"/>
            <a:chExt cx="2924180" cy="2616194"/>
          </a:xfrm>
        </p:grpSpPr>
        <p:sp>
          <p:nvSpPr>
            <p:cNvPr id="41" name="AutoShape 5"/>
            <p:cNvSpPr>
              <a:spLocks noChangeArrowheads="1"/>
            </p:cNvSpPr>
            <p:nvPr/>
          </p:nvSpPr>
          <p:spPr bwMode="auto">
            <a:xfrm>
              <a:off x="5702310" y="1685921"/>
              <a:ext cx="1847853" cy="1906583"/>
            </a:xfrm>
            <a:prstGeom prst="diamond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Line 6"/>
            <p:cNvSpPr>
              <a:spLocks noChangeShapeType="1"/>
            </p:cNvSpPr>
            <p:nvPr/>
          </p:nvSpPr>
          <p:spPr bwMode="auto">
            <a:xfrm flipH="1">
              <a:off x="5702310" y="1687509"/>
              <a:ext cx="925515" cy="9540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Line 7"/>
            <p:cNvSpPr>
              <a:spLocks noChangeShapeType="1"/>
            </p:cNvSpPr>
            <p:nvPr/>
          </p:nvSpPr>
          <p:spPr bwMode="auto">
            <a:xfrm>
              <a:off x="5702310" y="2641593"/>
              <a:ext cx="925515" cy="9524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Line 8"/>
            <p:cNvSpPr>
              <a:spLocks noChangeShapeType="1"/>
            </p:cNvSpPr>
            <p:nvPr/>
          </p:nvSpPr>
          <p:spPr bwMode="auto">
            <a:xfrm flipH="1">
              <a:off x="6627825" y="2640006"/>
              <a:ext cx="922339" cy="9524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Line 9"/>
            <p:cNvSpPr>
              <a:spLocks noChangeShapeType="1"/>
            </p:cNvSpPr>
            <p:nvPr/>
          </p:nvSpPr>
          <p:spPr bwMode="auto">
            <a:xfrm>
              <a:off x="6627825" y="1685921"/>
              <a:ext cx="922339" cy="9540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Line 10"/>
            <p:cNvSpPr>
              <a:spLocks noChangeShapeType="1"/>
            </p:cNvSpPr>
            <p:nvPr/>
          </p:nvSpPr>
          <p:spPr bwMode="auto">
            <a:xfrm flipH="1">
              <a:off x="6319848" y="1687509"/>
              <a:ext cx="307975" cy="127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Line 11"/>
            <p:cNvSpPr>
              <a:spLocks noChangeShapeType="1"/>
            </p:cNvSpPr>
            <p:nvPr/>
          </p:nvSpPr>
          <p:spPr bwMode="auto">
            <a:xfrm flipH="1" flipV="1">
              <a:off x="5702310" y="2641593"/>
              <a:ext cx="617540" cy="3174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Line 12"/>
            <p:cNvSpPr>
              <a:spLocks noChangeShapeType="1"/>
            </p:cNvSpPr>
            <p:nvPr/>
          </p:nvSpPr>
          <p:spPr bwMode="auto">
            <a:xfrm flipV="1">
              <a:off x="6319848" y="2640006"/>
              <a:ext cx="1230314" cy="3174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Line 13"/>
            <p:cNvSpPr>
              <a:spLocks noChangeShapeType="1"/>
            </p:cNvSpPr>
            <p:nvPr/>
          </p:nvSpPr>
          <p:spPr bwMode="auto">
            <a:xfrm>
              <a:off x="6319848" y="2959092"/>
              <a:ext cx="307975" cy="6349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Line 15"/>
            <p:cNvSpPr>
              <a:spLocks noChangeShapeType="1"/>
            </p:cNvSpPr>
            <p:nvPr/>
          </p:nvSpPr>
          <p:spPr bwMode="auto">
            <a:xfrm flipV="1">
              <a:off x="6634175" y="1136648"/>
              <a:ext cx="0" cy="14874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Line 16"/>
            <p:cNvSpPr>
              <a:spLocks noChangeShapeType="1"/>
            </p:cNvSpPr>
            <p:nvPr/>
          </p:nvSpPr>
          <p:spPr bwMode="auto">
            <a:xfrm flipH="1">
              <a:off x="5543561" y="2625720"/>
              <a:ext cx="1090615" cy="1127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Line 17"/>
            <p:cNvSpPr>
              <a:spLocks noChangeShapeType="1"/>
            </p:cNvSpPr>
            <p:nvPr/>
          </p:nvSpPr>
          <p:spPr bwMode="auto">
            <a:xfrm flipV="1">
              <a:off x="6634176" y="2624133"/>
              <a:ext cx="18335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oup 28"/>
          <p:cNvGrpSpPr>
            <a:grpSpLocks/>
          </p:cNvGrpSpPr>
          <p:nvPr/>
        </p:nvGrpSpPr>
        <p:grpSpPr bwMode="auto">
          <a:xfrm>
            <a:off x="2613345" y="3582620"/>
            <a:ext cx="2270170" cy="2064951"/>
            <a:chOff x="2896" y="1104"/>
            <a:chExt cx="1920" cy="1680"/>
          </a:xfrm>
        </p:grpSpPr>
        <p:pic>
          <p:nvPicPr>
            <p:cNvPr id="58" name="Picture 29"/>
            <p:cNvPicPr>
              <a:picLocks noChangeAspect="1" noChangeArrowheads="1"/>
            </p:cNvPicPr>
            <p:nvPr/>
          </p:nvPicPr>
          <p:blipFill>
            <a:blip r:embed="rId8" cstate="print"/>
            <a:srcRect l="31740" t="25165" r="31259" b="21988"/>
            <a:stretch>
              <a:fillRect/>
            </a:stretch>
          </p:blipFill>
          <p:spPr bwMode="auto">
            <a:xfrm>
              <a:off x="2896" y="1104"/>
              <a:ext cx="1920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Line 30"/>
            <p:cNvSpPr>
              <a:spLocks noChangeShapeType="1"/>
            </p:cNvSpPr>
            <p:nvPr/>
          </p:nvSpPr>
          <p:spPr bwMode="auto">
            <a:xfrm rot="10800000" flipH="1">
              <a:off x="3005" y="1934"/>
              <a:ext cx="820" cy="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31"/>
            <p:cNvSpPr>
              <a:spLocks noChangeShapeType="1"/>
            </p:cNvSpPr>
            <p:nvPr/>
          </p:nvSpPr>
          <p:spPr bwMode="auto">
            <a:xfrm>
              <a:off x="3814" y="1148"/>
              <a:ext cx="0" cy="7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32"/>
            <p:cNvSpPr>
              <a:spLocks noChangeShapeType="1"/>
            </p:cNvSpPr>
            <p:nvPr/>
          </p:nvSpPr>
          <p:spPr bwMode="auto">
            <a:xfrm rot="10800000">
              <a:off x="3803" y="1945"/>
              <a:ext cx="911" cy="2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Down Arrow 61"/>
          <p:cNvSpPr/>
          <p:nvPr/>
        </p:nvSpPr>
        <p:spPr>
          <a:xfrm>
            <a:off x="1499600" y="2667000"/>
            <a:ext cx="115215" cy="5282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own Arrow 62"/>
          <p:cNvSpPr/>
          <p:nvPr/>
        </p:nvSpPr>
        <p:spPr>
          <a:xfrm rot="6240000">
            <a:off x="2557017" y="3868785"/>
            <a:ext cx="115215" cy="5282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Sparse Recovery Algorithms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4563"/>
            <a:ext cx="8763000" cy="6048375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Goal:</a:t>
            </a:r>
            <a:r>
              <a:rPr lang="en-US" dirty="0" smtClean="0">
                <a:ea typeface="ＭＳ Ｐゴシック" pitchFamily="34" charset="-128"/>
              </a:rPr>
              <a:t>	given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1200" dirty="0" smtClean="0">
                <a:ea typeface="ＭＳ Ｐゴシック" pitchFamily="34" charset="-128"/>
              </a:rPr>
              <a:t>	</a:t>
            </a:r>
            <a:br>
              <a:rPr lang="en-US" sz="12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recover </a:t>
            </a:r>
          </a:p>
          <a:p>
            <a:endParaRPr lang="en-US" sz="200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       and convex optimization formulations</a:t>
            </a:r>
          </a:p>
          <a:p>
            <a:endParaRPr lang="en-US" sz="10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basis pursuit, Lasso, BP </a:t>
            </a:r>
            <a:r>
              <a:rPr lang="en-US" dirty="0" err="1" smtClean="0">
                <a:ea typeface="ＭＳ Ｐゴシック" pitchFamily="34" charset="-128"/>
              </a:rPr>
              <a:t>denoising</a:t>
            </a:r>
            <a:r>
              <a:rPr lang="en-US" dirty="0" smtClean="0">
                <a:ea typeface="ＭＳ Ｐゴシック" pitchFamily="34" charset="-128"/>
              </a:rPr>
              <a:t>…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sz="3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iterative re-weighted              algorithms </a:t>
            </a:r>
          </a:p>
          <a:p>
            <a:pPr lvl="1"/>
            <a:endParaRPr lang="en-US" sz="1000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Hard </a:t>
            </a:r>
            <a:r>
              <a:rPr lang="en-US" dirty="0" err="1" smtClean="0">
                <a:ea typeface="ＭＳ Ｐゴシック" pitchFamily="34" charset="-128"/>
              </a:rPr>
              <a:t>thresholding</a:t>
            </a:r>
            <a:r>
              <a:rPr lang="en-US" dirty="0" smtClean="0">
                <a:ea typeface="ＭＳ Ｐゴシック" pitchFamily="34" charset="-128"/>
              </a:rPr>
              <a:t> algorithms: ALPS, </a:t>
            </a:r>
            <a:r>
              <a:rPr lang="en-US" dirty="0" err="1" smtClean="0">
                <a:ea typeface="ＭＳ Ｐゴシック" pitchFamily="34" charset="-128"/>
              </a:rPr>
              <a:t>CoSaMP</a:t>
            </a:r>
            <a:r>
              <a:rPr lang="en-US" dirty="0" smtClean="0">
                <a:ea typeface="ＭＳ Ｐゴシック" pitchFamily="34" charset="-128"/>
              </a:rPr>
              <a:t>, SP,… </a:t>
            </a:r>
          </a:p>
          <a:p>
            <a:r>
              <a:rPr lang="en-US" dirty="0" smtClean="0">
                <a:ea typeface="ＭＳ Ｐゴシック" pitchFamily="34" charset="-128"/>
              </a:rPr>
              <a:t>Greedy algorithms: OMP, MP,…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45062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92613" y="1641475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4342065" y="1016000"/>
            <a:ext cx="2437893" cy="380920"/>
          </a:xfrm>
          <a:prstGeom prst="rect">
            <a:avLst/>
          </a:prstGeom>
          <a:noFill/>
          <a:ln/>
          <a:effectLst/>
        </p:spPr>
      </p:pic>
      <p:pic>
        <p:nvPicPr>
          <p:cNvPr id="44" name="Picture 43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1123091" y="3198570"/>
            <a:ext cx="4754690" cy="365745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609043" y="2083957"/>
            <a:ext cx="650911" cy="269703"/>
          </a:xfrm>
          <a:prstGeom prst="rect">
            <a:avLst/>
          </a:prstGeom>
          <a:noFill/>
          <a:ln/>
          <a:effectLst/>
        </p:spPr>
      </p:pic>
      <p:pic>
        <p:nvPicPr>
          <p:cNvPr id="45" name="Picture 44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1123503" y="3889859"/>
            <a:ext cx="5789651" cy="365661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1133659" y="4581149"/>
            <a:ext cx="5058292" cy="426604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3886200" y="5226611"/>
            <a:ext cx="943995" cy="314664"/>
          </a:xfrm>
          <a:prstGeom prst="rect">
            <a:avLst/>
          </a:prstGeom>
          <a:noFill/>
          <a:ln/>
          <a:effectLst/>
        </p:spPr>
      </p:pic>
      <p:grpSp>
        <p:nvGrpSpPr>
          <p:cNvPr id="2" name="Group 50"/>
          <p:cNvGrpSpPr/>
          <p:nvPr/>
        </p:nvGrpSpPr>
        <p:grpSpPr>
          <a:xfrm>
            <a:off x="6400800" y="1986990"/>
            <a:ext cx="2811780" cy="2811780"/>
            <a:chOff x="6477000" y="1981200"/>
            <a:chExt cx="2811780" cy="2811780"/>
          </a:xfrm>
        </p:grpSpPr>
        <p:grpSp>
          <p:nvGrpSpPr>
            <p:cNvPr id="3" name="Group 37"/>
            <p:cNvGrpSpPr/>
            <p:nvPr/>
          </p:nvGrpSpPr>
          <p:grpSpPr>
            <a:xfrm>
              <a:off x="6758178" y="2215515"/>
              <a:ext cx="2249424" cy="2249424"/>
              <a:chOff x="7086600" y="2286794"/>
              <a:chExt cx="1828800" cy="1828800"/>
            </a:xfrm>
          </p:grpSpPr>
          <p:cxnSp>
            <p:nvCxnSpPr>
              <p:cNvPr id="35" name="Straight Arrow Connector 34"/>
              <p:cNvCxnSpPr/>
              <p:nvPr/>
            </p:nvCxnSpPr>
            <p:spPr bwMode="auto">
              <a:xfrm>
                <a:off x="7086600" y="3200400"/>
                <a:ext cx="1828800" cy="158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cxnSp>
            <p:nvCxnSpPr>
              <p:cNvPr id="37" name="Straight Arrow Connector 36"/>
              <p:cNvCxnSpPr/>
              <p:nvPr/>
            </p:nvCxnSpPr>
            <p:spPr bwMode="auto">
              <a:xfrm rot="5400000">
                <a:off x="7086600" y="3200400"/>
                <a:ext cx="1828800" cy="158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</p:grpSp>
        <p:grpSp>
          <p:nvGrpSpPr>
            <p:cNvPr id="4" name="Group 44"/>
            <p:cNvGrpSpPr/>
            <p:nvPr/>
          </p:nvGrpSpPr>
          <p:grpSpPr>
            <a:xfrm>
              <a:off x="6477000" y="1981200"/>
              <a:ext cx="2811780" cy="2811780"/>
              <a:chOff x="7162800" y="2514600"/>
              <a:chExt cx="1828800" cy="1828800"/>
            </a:xfrm>
          </p:grpSpPr>
          <p:sp>
            <p:nvSpPr>
              <p:cNvPr id="39" name="Arc 38"/>
              <p:cNvSpPr/>
              <p:nvPr/>
            </p:nvSpPr>
            <p:spPr bwMode="auto">
              <a:xfrm>
                <a:off x="7239000" y="3389244"/>
                <a:ext cx="838200" cy="954156"/>
              </a:xfrm>
              <a:prstGeom prst="arc">
                <a:avLst/>
              </a:prstGeom>
              <a:noFill/>
              <a:ln w="349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Arc 39"/>
              <p:cNvSpPr/>
              <p:nvPr/>
            </p:nvSpPr>
            <p:spPr bwMode="auto">
              <a:xfrm rot="5400000">
                <a:off x="7182678" y="2494722"/>
                <a:ext cx="874643" cy="914400"/>
              </a:xfrm>
              <a:prstGeom prst="arc">
                <a:avLst/>
              </a:prstGeom>
              <a:noFill/>
              <a:ln w="349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Arc 41"/>
              <p:cNvSpPr/>
              <p:nvPr/>
            </p:nvSpPr>
            <p:spPr bwMode="auto">
              <a:xfrm flipH="1">
                <a:off x="8077200" y="3389244"/>
                <a:ext cx="838200" cy="954156"/>
              </a:xfrm>
              <a:prstGeom prst="arc">
                <a:avLst/>
              </a:prstGeom>
              <a:noFill/>
              <a:ln w="349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Arc 42"/>
              <p:cNvSpPr/>
              <p:nvPr/>
            </p:nvSpPr>
            <p:spPr bwMode="auto">
              <a:xfrm rot="16200000" flipH="1">
                <a:off x="8097078" y="2494722"/>
                <a:ext cx="874643" cy="914400"/>
              </a:xfrm>
              <a:prstGeom prst="arc">
                <a:avLst/>
              </a:prstGeom>
              <a:noFill/>
              <a:ln w="349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smtClean="0">
                  <a:solidFill>
                    <a:srgbClr val="000000"/>
                  </a:solidFill>
                </a:endParaRPr>
              </a:p>
            </p:txBody>
          </p:sp>
        </p:grpSp>
      </p:grpSp>
      <p:cxnSp>
        <p:nvCxnSpPr>
          <p:cNvPr id="53" name="Straight Connector 52"/>
          <p:cNvCxnSpPr/>
          <p:nvPr/>
        </p:nvCxnSpPr>
        <p:spPr bwMode="auto">
          <a:xfrm>
            <a:off x="7315200" y="2474975"/>
            <a:ext cx="1828800" cy="762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7" name="Picture 66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7848600" y="4068780"/>
            <a:ext cx="1220868" cy="304800"/>
          </a:xfrm>
          <a:prstGeom prst="rect">
            <a:avLst/>
          </a:prstGeom>
          <a:noFill/>
          <a:ln/>
          <a:effectLst/>
        </p:spPr>
      </p:pic>
      <p:cxnSp>
        <p:nvCxnSpPr>
          <p:cNvPr id="58" name="Straight Connector 57"/>
          <p:cNvCxnSpPr>
            <a:stCxn id="43" idx="0"/>
            <a:endCxn id="43" idx="2"/>
          </p:cNvCxnSpPr>
          <p:nvPr/>
        </p:nvCxnSpPr>
        <p:spPr bwMode="auto">
          <a:xfrm rot="16200000" flipH="1">
            <a:off x="7821970" y="2644092"/>
            <a:ext cx="672381" cy="70294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endCxn id="39" idx="2"/>
          </p:cNvCxnSpPr>
          <p:nvPr/>
        </p:nvCxnSpPr>
        <p:spPr bwMode="auto">
          <a:xfrm rot="16200000" flipH="1">
            <a:off x="7101882" y="3360453"/>
            <a:ext cx="714293" cy="69532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>
            <a:endCxn id="43" idx="0"/>
          </p:cNvCxnSpPr>
          <p:nvPr/>
        </p:nvCxnSpPr>
        <p:spPr bwMode="auto">
          <a:xfrm flipV="1">
            <a:off x="7105814" y="2659374"/>
            <a:ext cx="700875" cy="69159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 flipV="1">
            <a:off x="7848600" y="3390595"/>
            <a:ext cx="685802" cy="66103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69" name="Picture 68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6337567" y="2814520"/>
            <a:ext cx="1053833" cy="304662"/>
          </a:xfrm>
          <a:prstGeom prst="rect">
            <a:avLst/>
          </a:prstGeom>
          <a:noFill/>
          <a:ln/>
          <a:effectLst/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7368368" y="1854394"/>
            <a:ext cx="1783254" cy="274346"/>
          </a:xfrm>
          <a:prstGeom prst="rect">
            <a:avLst/>
          </a:prstGeom>
          <a:noFill/>
          <a:ln/>
          <a:effectLst/>
        </p:spPr>
      </p:pic>
      <p:cxnSp>
        <p:nvCxnSpPr>
          <p:cNvPr id="71" name="Straight Arrow Connector 32"/>
          <p:cNvCxnSpPr>
            <a:cxnSpLocks noChangeShapeType="1"/>
          </p:cNvCxnSpPr>
          <p:nvPr/>
        </p:nvCxnSpPr>
        <p:spPr bwMode="auto">
          <a:xfrm rot="5400000">
            <a:off x="7962900" y="2349695"/>
            <a:ext cx="6096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3" name="Freeform 72"/>
          <p:cNvSpPr/>
          <p:nvPr/>
        </p:nvSpPr>
        <p:spPr bwMode="auto">
          <a:xfrm>
            <a:off x="8120418" y="3505810"/>
            <a:ext cx="532263" cy="586854"/>
          </a:xfrm>
          <a:custGeom>
            <a:avLst/>
            <a:gdLst>
              <a:gd name="connsiteX0" fmla="*/ 532263 w 532263"/>
              <a:gd name="connsiteY0" fmla="*/ 586854 h 586854"/>
              <a:gd name="connsiteX1" fmla="*/ 354842 w 532263"/>
              <a:gd name="connsiteY1" fmla="*/ 218364 h 586854"/>
              <a:gd name="connsiteX2" fmla="*/ 0 w 532263"/>
              <a:gd name="connsiteY2" fmla="*/ 0 h 58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2263" h="586854">
                <a:moveTo>
                  <a:pt x="532263" y="586854"/>
                </a:moveTo>
                <a:cubicBezTo>
                  <a:pt x="487907" y="451513"/>
                  <a:pt x="443552" y="316173"/>
                  <a:pt x="354842" y="218364"/>
                </a:cubicBezTo>
                <a:cubicBezTo>
                  <a:pt x="266132" y="120555"/>
                  <a:pt x="133066" y="60277"/>
                  <a:pt x="0" y="0"/>
                </a:cubicBezTo>
              </a:path>
            </a:pathLst>
          </a:cu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31390" y="6488668"/>
            <a:ext cx="31550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+mj-lt"/>
                <a:ea typeface="ＭＳ Ｐゴシック" pitchFamily="34" charset="-128"/>
              </a:rPr>
              <a:t>http://lions.epfl.ch/ALPS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0210" y="2123230"/>
          <a:ext cx="9067801" cy="2382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457"/>
                <a:gridCol w="2393344"/>
                <a:gridCol w="2683668"/>
                <a:gridCol w="265033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Geometric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Combinatorial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Probabilistic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Encoding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atomic</a:t>
                      </a:r>
                      <a:r>
                        <a:rPr lang="en-US" baseline="0" dirty="0" smtClean="0"/>
                        <a:t> norm / convex relaxation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non-convex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union-of-subspaces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compressible / sparse priors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Algorithm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Basis pursuit, Lasso,</a:t>
                      </a:r>
                      <a:r>
                        <a:rPr lang="en-US" sz="1400" baseline="0" dirty="0" smtClean="0"/>
                        <a:t> basis pursuit </a:t>
                      </a:r>
                      <a:r>
                        <a:rPr lang="en-US" sz="1400" baseline="0" dirty="0" err="1" smtClean="0"/>
                        <a:t>denoising</a:t>
                      </a:r>
                      <a:r>
                        <a:rPr lang="en-US" sz="1400" baseline="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IHT, </a:t>
                      </a:r>
                      <a:r>
                        <a:rPr lang="en-US" sz="1400" dirty="0" err="1" smtClean="0"/>
                        <a:t>CoSaMP</a:t>
                      </a:r>
                      <a:r>
                        <a:rPr lang="en-US" sz="1400" dirty="0" smtClean="0"/>
                        <a:t>, SP, ALPS, OMP…</a:t>
                      </a:r>
                      <a:endParaRPr lang="en-US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Variational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Bayes</a:t>
                      </a:r>
                      <a:r>
                        <a:rPr lang="en-US" sz="1400" baseline="0" dirty="0" smtClean="0"/>
                        <a:t>, EP, Approximate message passing (AMP)…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 smtClean="0"/>
              <a:t>Sparse Recovery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			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907611" y="2204191"/>
            <a:ext cx="457200" cy="457200"/>
          </a:xfrm>
          <a:prstGeom prst="rect">
            <a:avLst/>
          </a:prstGeom>
          <a:noFill/>
          <a:ln/>
          <a:effectLst/>
        </p:spPr>
      </p:pic>
      <p:pic>
        <p:nvPicPr>
          <p:cNvPr id="70660" name="Picture 4" descr="http://www.core.org.cn/NR/rdonlyres/Electrical-Engineering-and-Computer-Science/6-436JFall-2005/7545A4F2-BE0C-463B-BF35-B8AE7AD111AB/0/chp_ace_card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22211" y="2204192"/>
            <a:ext cx="609600" cy="457200"/>
          </a:xfrm>
          <a:prstGeom prst="rect">
            <a:avLst/>
          </a:prstGeom>
          <a:noFill/>
        </p:spPr>
      </p:pic>
      <p:pic>
        <p:nvPicPr>
          <p:cNvPr id="70658" name="Picture 2" descr="http://cdn1.gamepro.com/blogfaction/images/geometric-shapes-t1004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25336" y="2204192"/>
            <a:ext cx="645575" cy="457200"/>
          </a:xfrm>
          <a:prstGeom prst="rect">
            <a:avLst/>
          </a:prstGeom>
          <a:noFill/>
        </p:spPr>
      </p:pic>
      <p:pic>
        <p:nvPicPr>
          <p:cNvPr id="42" name="Picture 4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777578" y="3494830"/>
            <a:ext cx="1493504" cy="198463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383882" y="3494830"/>
            <a:ext cx="1538996" cy="198432"/>
          </a:xfrm>
          <a:prstGeom prst="rect">
            <a:avLst/>
          </a:prstGeom>
          <a:noFill/>
          <a:ln/>
          <a:effectLst/>
        </p:spPr>
      </p:pic>
      <p:pic>
        <p:nvPicPr>
          <p:cNvPr id="44" name="Picture 4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7330309" y="3494830"/>
            <a:ext cx="604750" cy="207634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6559747" y="6274003"/>
            <a:ext cx="1446225" cy="20358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40210" y="2123230"/>
          <a:ext cx="9067801" cy="2382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0457"/>
                <a:gridCol w="2393344"/>
                <a:gridCol w="2683668"/>
                <a:gridCol w="265033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Geometric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Combinatorial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Probabilistic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Encoding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atomic</a:t>
                      </a:r>
                      <a:r>
                        <a:rPr lang="en-US" baseline="0" dirty="0" smtClean="0"/>
                        <a:t> norm / convex relaxation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non-convex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union-of-subspaces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compressible / sparse priors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Algorithm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Basis pursuit, Lasso,</a:t>
                      </a:r>
                      <a:r>
                        <a:rPr lang="en-US" sz="1400" baseline="0" dirty="0" smtClean="0"/>
                        <a:t> basis pursuit </a:t>
                      </a:r>
                      <a:r>
                        <a:rPr lang="en-US" sz="1400" baseline="0" dirty="0" err="1" smtClean="0"/>
                        <a:t>denoising</a:t>
                      </a:r>
                      <a:r>
                        <a:rPr lang="en-US" sz="1400" baseline="0" dirty="0" smtClean="0"/>
                        <a:t>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IHT, </a:t>
                      </a:r>
                      <a:r>
                        <a:rPr lang="en-US" sz="1400" dirty="0" err="1" smtClean="0"/>
                        <a:t>CoSaMP</a:t>
                      </a:r>
                      <a:r>
                        <a:rPr lang="en-US" sz="1400" dirty="0" smtClean="0"/>
                        <a:t>, SP, ALPS, OMP…</a:t>
                      </a:r>
                      <a:endParaRPr lang="en-US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Variational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Bayes</a:t>
                      </a:r>
                      <a:r>
                        <a:rPr lang="en-US" sz="1400" baseline="0" dirty="0" smtClean="0"/>
                        <a:t>, EP, Approximate message passing (AMP)…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			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5907611" y="2204191"/>
            <a:ext cx="457200" cy="457200"/>
          </a:xfrm>
          <a:prstGeom prst="rect">
            <a:avLst/>
          </a:prstGeom>
          <a:noFill/>
          <a:ln/>
          <a:effectLst/>
        </p:spPr>
      </p:pic>
      <p:pic>
        <p:nvPicPr>
          <p:cNvPr id="70660" name="Picture 4" descr="http://www.core.org.cn/NR/rdonlyres/Electrical-Engineering-and-Computer-Science/6-436JFall-2005/7545A4F2-BE0C-463B-BF35-B8AE7AD111AB/0/chp_ace_card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22211" y="2204192"/>
            <a:ext cx="609600" cy="457200"/>
          </a:xfrm>
          <a:prstGeom prst="rect">
            <a:avLst/>
          </a:prstGeom>
          <a:noFill/>
        </p:spPr>
      </p:pic>
      <p:pic>
        <p:nvPicPr>
          <p:cNvPr id="70658" name="Picture 2" descr="http://cdn1.gamepro.com/blogfaction/images/geometric-shapes-t1004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25336" y="2204192"/>
            <a:ext cx="645575" cy="457200"/>
          </a:xfrm>
          <a:prstGeom prst="rect">
            <a:avLst/>
          </a:prstGeom>
          <a:noFill/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6559747" y="6274003"/>
            <a:ext cx="1446225" cy="203584"/>
          </a:xfrm>
          <a:prstGeom prst="rect">
            <a:avLst/>
          </a:prstGeom>
          <a:noFill/>
          <a:ln/>
          <a:effectLst/>
        </p:spPr>
      </p:pic>
      <p:sp>
        <p:nvSpPr>
          <p:cNvPr id="15" name="Rectangle 14"/>
          <p:cNvSpPr/>
          <p:nvPr/>
        </p:nvSpPr>
        <p:spPr bwMode="auto">
          <a:xfrm>
            <a:off x="1386801" y="2123230"/>
            <a:ext cx="5074920" cy="2382520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-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74940" y="1585560"/>
            <a:ext cx="29578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The Clash Operator</a:t>
            </a:r>
          </a:p>
        </p:txBody>
      </p:sp>
      <p:pic>
        <p:nvPicPr>
          <p:cNvPr id="19" name="Picture 1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777578" y="3494830"/>
            <a:ext cx="1493504" cy="198463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4383882" y="3494830"/>
            <a:ext cx="1538996" cy="198432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7330309" y="3494830"/>
            <a:ext cx="604750" cy="207634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1459774" y="4619554"/>
            <a:ext cx="4937798" cy="345645"/>
          </a:xfrm>
          <a:prstGeom prst="rect">
            <a:avLst/>
          </a:prstGeom>
          <a:noFill/>
          <a:ln/>
          <a:effectLst/>
        </p:spPr>
      </p:pic>
      <p:sp>
        <p:nvSpPr>
          <p:cNvPr id="26" name="Title 1"/>
          <p:cNvSpPr txBox="1">
            <a:spLocks/>
          </p:cNvSpPr>
          <p:nvPr/>
        </p:nvSpPr>
        <p:spPr bwMode="auto">
          <a:xfrm>
            <a:off x="0" y="-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Sparse Recovery Algorithms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 Tale of Two Algorithms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4563"/>
            <a:ext cx="8763000" cy="604837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Soft </a:t>
            </a:r>
            <a:r>
              <a:rPr lang="en-US" dirty="0" err="1" smtClean="0">
                <a:ea typeface="ＭＳ Ｐゴシック" pitchFamily="34" charset="-128"/>
              </a:rPr>
              <a:t>thresholding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38" name="Picture 3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322279" y="1585560"/>
            <a:ext cx="2022231" cy="337038"/>
          </a:xfrm>
          <a:prstGeom prst="rect">
            <a:avLst/>
          </a:prstGeom>
          <a:noFill/>
          <a:ln/>
          <a:effectLst/>
        </p:spPr>
      </p:pic>
      <p:cxnSp>
        <p:nvCxnSpPr>
          <p:cNvPr id="51" name="Straight Connector 50"/>
          <p:cNvCxnSpPr/>
          <p:nvPr/>
        </p:nvCxnSpPr>
        <p:spPr bwMode="auto">
          <a:xfrm>
            <a:off x="302122" y="1969354"/>
            <a:ext cx="211227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2" name="Picture 9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5748502" y="1009484"/>
            <a:ext cx="2191849" cy="337207"/>
          </a:xfrm>
          <a:prstGeom prst="rect">
            <a:avLst/>
          </a:prstGeom>
          <a:noFill/>
          <a:ln/>
          <a:effectLst/>
        </p:spPr>
      </p:pic>
      <p:sp>
        <p:nvSpPr>
          <p:cNvPr id="78" name="Freeform 77"/>
          <p:cNvSpPr/>
          <p:nvPr/>
        </p:nvSpPr>
        <p:spPr bwMode="auto">
          <a:xfrm>
            <a:off x="4475297" y="2082052"/>
            <a:ext cx="3505200" cy="1831824"/>
          </a:xfrm>
          <a:custGeom>
            <a:avLst/>
            <a:gdLst>
              <a:gd name="connsiteX0" fmla="*/ 0 w 2931886"/>
              <a:gd name="connsiteY0" fmla="*/ 711200 h 1896534"/>
              <a:gd name="connsiteX1" fmla="*/ 870857 w 2931886"/>
              <a:gd name="connsiteY1" fmla="*/ 1814286 h 1896534"/>
              <a:gd name="connsiteX2" fmla="*/ 2104572 w 2931886"/>
              <a:gd name="connsiteY2" fmla="*/ 1204686 h 1896534"/>
              <a:gd name="connsiteX3" fmla="*/ 2931886 w 2931886"/>
              <a:gd name="connsiteY3" fmla="*/ 0 h 1896534"/>
              <a:gd name="connsiteX0" fmla="*/ 0 w 2971800"/>
              <a:gd name="connsiteY0" fmla="*/ 1175657 h 1819124"/>
              <a:gd name="connsiteX1" fmla="*/ 910771 w 2971800"/>
              <a:gd name="connsiteY1" fmla="*/ 1814286 h 1819124"/>
              <a:gd name="connsiteX2" fmla="*/ 2144486 w 2971800"/>
              <a:gd name="connsiteY2" fmla="*/ 1204686 h 1819124"/>
              <a:gd name="connsiteX3" fmla="*/ 2971800 w 2971800"/>
              <a:gd name="connsiteY3" fmla="*/ 0 h 1819124"/>
              <a:gd name="connsiteX0" fmla="*/ 0 w 3505200"/>
              <a:gd name="connsiteY0" fmla="*/ 1099457 h 1831824"/>
              <a:gd name="connsiteX1" fmla="*/ 1444171 w 3505200"/>
              <a:gd name="connsiteY1" fmla="*/ 1814286 h 1831824"/>
              <a:gd name="connsiteX2" fmla="*/ 2677886 w 3505200"/>
              <a:gd name="connsiteY2" fmla="*/ 1204686 h 1831824"/>
              <a:gd name="connsiteX3" fmla="*/ 3505200 w 3505200"/>
              <a:gd name="connsiteY3" fmla="*/ 0 h 183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5200" h="1831824">
                <a:moveTo>
                  <a:pt x="0" y="1099457"/>
                </a:moveTo>
                <a:cubicBezTo>
                  <a:pt x="260047" y="1609876"/>
                  <a:pt x="997857" y="1796748"/>
                  <a:pt x="1444171" y="1814286"/>
                </a:cubicBezTo>
                <a:cubicBezTo>
                  <a:pt x="1890485" y="1831824"/>
                  <a:pt x="2334381" y="1507067"/>
                  <a:pt x="2677886" y="1204686"/>
                </a:cubicBezTo>
                <a:cubicBezTo>
                  <a:pt x="3021391" y="902305"/>
                  <a:pt x="3263295" y="451152"/>
                  <a:pt x="3505200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7111817" y="3257709"/>
            <a:ext cx="76200" cy="762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82" name="Straight Connector 81"/>
          <p:cNvCxnSpPr/>
          <p:nvPr/>
        </p:nvCxnSpPr>
        <p:spPr bwMode="auto">
          <a:xfrm>
            <a:off x="6510550" y="4926795"/>
            <a:ext cx="228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diamond" w="lg" len="lg"/>
            <a:tailEnd type="diamond" w="lg" len="lg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 rot="16200000">
            <a:off x="6377249" y="4111149"/>
            <a:ext cx="15544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85" name="Picture 8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4259410" y="2826416"/>
            <a:ext cx="457681" cy="279185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4650335" y="4763117"/>
            <a:ext cx="1726700" cy="278893"/>
          </a:xfrm>
          <a:prstGeom prst="rect">
            <a:avLst/>
          </a:prstGeom>
          <a:noFill/>
          <a:ln/>
          <a:effectLst/>
        </p:spPr>
      </p:pic>
      <p:sp>
        <p:nvSpPr>
          <p:cNvPr id="26" name="Oval 25"/>
          <p:cNvSpPr/>
          <p:nvPr/>
        </p:nvSpPr>
        <p:spPr bwMode="auto">
          <a:xfrm>
            <a:off x="6453845" y="3736240"/>
            <a:ext cx="91440" cy="91440"/>
          </a:xfrm>
          <a:prstGeom prst="ellipse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 rot="16200000">
            <a:off x="5961910" y="4358032"/>
            <a:ext cx="10972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9" name="Picture 2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7260350" y="4657960"/>
            <a:ext cx="254508" cy="178308"/>
          </a:xfrm>
          <a:prstGeom prst="rect">
            <a:avLst/>
          </a:prstGeom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6390853" y="5042010"/>
            <a:ext cx="255017" cy="203097"/>
          </a:xfrm>
          <a:prstGeom prst="rect">
            <a:avLst/>
          </a:prstGeom>
          <a:noFill/>
          <a:ln/>
          <a:effectLst/>
        </p:spPr>
      </p:pic>
      <p:pic>
        <p:nvPicPr>
          <p:cNvPr id="17" name="Picture 2" descr="http://cdn1.gamepro.com/blogfaction/images/geometric-shapes-t10040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7880" y="164575"/>
            <a:ext cx="645575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 Tale of Two Algorithms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4563"/>
            <a:ext cx="8763000" cy="604837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Soft </a:t>
            </a:r>
            <a:r>
              <a:rPr lang="en-US" dirty="0" err="1" smtClean="0">
                <a:ea typeface="ＭＳ Ｐゴシック" pitchFamily="34" charset="-128"/>
              </a:rPr>
              <a:t>thresholding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38" name="Picture 3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302122" y="1585560"/>
            <a:ext cx="2022231" cy="337038"/>
          </a:xfrm>
          <a:prstGeom prst="rect">
            <a:avLst/>
          </a:prstGeom>
          <a:noFill/>
          <a:ln/>
          <a:effectLst/>
        </p:spPr>
      </p:pic>
      <p:cxnSp>
        <p:nvCxnSpPr>
          <p:cNvPr id="51" name="Straight Connector 50"/>
          <p:cNvCxnSpPr/>
          <p:nvPr/>
        </p:nvCxnSpPr>
        <p:spPr bwMode="auto">
          <a:xfrm>
            <a:off x="302122" y="1969354"/>
            <a:ext cx="211227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2" name="Picture 9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748502" y="1009484"/>
            <a:ext cx="2191849" cy="337207"/>
          </a:xfrm>
          <a:prstGeom prst="rect">
            <a:avLst/>
          </a:prstGeom>
          <a:noFill/>
          <a:ln/>
          <a:effectLst/>
        </p:spPr>
      </p:pic>
      <p:pic>
        <p:nvPicPr>
          <p:cNvPr id="72" name="Picture 7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62619" y="6098349"/>
            <a:ext cx="8229732" cy="595076"/>
          </a:xfrm>
          <a:prstGeom prst="rect">
            <a:avLst/>
          </a:prstGeom>
          <a:noFill/>
          <a:ln/>
          <a:effectLst/>
        </p:spPr>
      </p:pic>
      <p:sp>
        <p:nvSpPr>
          <p:cNvPr id="66" name="Rectangle 65"/>
          <p:cNvSpPr/>
          <p:nvPr/>
        </p:nvSpPr>
        <p:spPr>
          <a:xfrm>
            <a:off x="1478234" y="5412549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Bregman</a:t>
            </a:r>
            <a:r>
              <a:rPr lang="en-US" b="1" dirty="0" smtClean="0"/>
              <a:t> distance</a:t>
            </a:r>
            <a:endParaRPr lang="en-US" b="1" dirty="0"/>
          </a:p>
        </p:txBody>
      </p:sp>
      <p:sp>
        <p:nvSpPr>
          <p:cNvPr id="68" name="Right Brace 67"/>
          <p:cNvSpPr/>
          <p:nvPr/>
        </p:nvSpPr>
        <p:spPr bwMode="auto">
          <a:xfrm rot="16200000">
            <a:off x="2588360" y="4421949"/>
            <a:ext cx="304800" cy="3048000"/>
          </a:xfrm>
          <a:prstGeom prst="rightBrac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8" name="Freeform 77"/>
          <p:cNvSpPr/>
          <p:nvPr/>
        </p:nvSpPr>
        <p:spPr bwMode="auto">
          <a:xfrm>
            <a:off x="4475297" y="2082052"/>
            <a:ext cx="3505200" cy="1831824"/>
          </a:xfrm>
          <a:custGeom>
            <a:avLst/>
            <a:gdLst>
              <a:gd name="connsiteX0" fmla="*/ 0 w 2931886"/>
              <a:gd name="connsiteY0" fmla="*/ 711200 h 1896534"/>
              <a:gd name="connsiteX1" fmla="*/ 870857 w 2931886"/>
              <a:gd name="connsiteY1" fmla="*/ 1814286 h 1896534"/>
              <a:gd name="connsiteX2" fmla="*/ 2104572 w 2931886"/>
              <a:gd name="connsiteY2" fmla="*/ 1204686 h 1896534"/>
              <a:gd name="connsiteX3" fmla="*/ 2931886 w 2931886"/>
              <a:gd name="connsiteY3" fmla="*/ 0 h 1896534"/>
              <a:gd name="connsiteX0" fmla="*/ 0 w 2971800"/>
              <a:gd name="connsiteY0" fmla="*/ 1175657 h 1819124"/>
              <a:gd name="connsiteX1" fmla="*/ 910771 w 2971800"/>
              <a:gd name="connsiteY1" fmla="*/ 1814286 h 1819124"/>
              <a:gd name="connsiteX2" fmla="*/ 2144486 w 2971800"/>
              <a:gd name="connsiteY2" fmla="*/ 1204686 h 1819124"/>
              <a:gd name="connsiteX3" fmla="*/ 2971800 w 2971800"/>
              <a:gd name="connsiteY3" fmla="*/ 0 h 1819124"/>
              <a:gd name="connsiteX0" fmla="*/ 0 w 3505200"/>
              <a:gd name="connsiteY0" fmla="*/ 1099457 h 1831824"/>
              <a:gd name="connsiteX1" fmla="*/ 1444171 w 3505200"/>
              <a:gd name="connsiteY1" fmla="*/ 1814286 h 1831824"/>
              <a:gd name="connsiteX2" fmla="*/ 2677886 w 3505200"/>
              <a:gd name="connsiteY2" fmla="*/ 1204686 h 1831824"/>
              <a:gd name="connsiteX3" fmla="*/ 3505200 w 3505200"/>
              <a:gd name="connsiteY3" fmla="*/ 0 h 183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5200" h="1831824">
                <a:moveTo>
                  <a:pt x="0" y="1099457"/>
                </a:moveTo>
                <a:cubicBezTo>
                  <a:pt x="260047" y="1609876"/>
                  <a:pt x="997857" y="1796748"/>
                  <a:pt x="1444171" y="1814286"/>
                </a:cubicBezTo>
                <a:cubicBezTo>
                  <a:pt x="1890485" y="1831824"/>
                  <a:pt x="2334381" y="1507067"/>
                  <a:pt x="2677886" y="1204686"/>
                </a:cubicBezTo>
                <a:cubicBezTo>
                  <a:pt x="3021391" y="902305"/>
                  <a:pt x="3263295" y="451152"/>
                  <a:pt x="3505200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7111817" y="3257709"/>
            <a:ext cx="76200" cy="762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82" name="Straight Connector 81"/>
          <p:cNvCxnSpPr/>
          <p:nvPr/>
        </p:nvCxnSpPr>
        <p:spPr bwMode="auto">
          <a:xfrm>
            <a:off x="6510550" y="4926795"/>
            <a:ext cx="228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diamond" w="lg" len="lg"/>
            <a:tailEnd type="diamond" w="lg" len="lg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 rot="16200000">
            <a:off x="6377249" y="4111149"/>
            <a:ext cx="15544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85" name="Picture 8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4259410" y="2826416"/>
            <a:ext cx="457681" cy="279185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4650335" y="4763117"/>
            <a:ext cx="1726700" cy="278893"/>
          </a:xfrm>
          <a:prstGeom prst="rect">
            <a:avLst/>
          </a:prstGeom>
          <a:noFill/>
          <a:ln/>
          <a:effectLst/>
        </p:spPr>
      </p:pic>
      <p:sp>
        <p:nvSpPr>
          <p:cNvPr id="26" name="Oval 25"/>
          <p:cNvSpPr/>
          <p:nvPr/>
        </p:nvSpPr>
        <p:spPr bwMode="auto">
          <a:xfrm>
            <a:off x="6453845" y="3736240"/>
            <a:ext cx="91440" cy="91440"/>
          </a:xfrm>
          <a:prstGeom prst="ellipse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 rot="16200000">
            <a:off x="5961910" y="4358032"/>
            <a:ext cx="10972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33" name="Picture 3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7311252" y="4657959"/>
            <a:ext cx="152704" cy="126744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6390853" y="5042010"/>
            <a:ext cx="255017" cy="203097"/>
          </a:xfrm>
          <a:prstGeom prst="rect">
            <a:avLst/>
          </a:prstGeom>
          <a:noFill/>
          <a:ln/>
          <a:effectLst/>
        </p:spPr>
      </p:pic>
      <p:cxnSp>
        <p:nvCxnSpPr>
          <p:cNvPr id="21" name="Straight Connector 20"/>
          <p:cNvCxnSpPr/>
          <p:nvPr/>
        </p:nvCxnSpPr>
        <p:spPr bwMode="auto">
          <a:xfrm flipV="1">
            <a:off x="5846897" y="2190909"/>
            <a:ext cx="2438400" cy="2362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16200000" flipV="1">
            <a:off x="5645573" y="4170234"/>
            <a:ext cx="571923" cy="241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triangle" w="sm" len="lg"/>
            <a:tailEnd type="triangle" w="sm" len="lg"/>
          </a:ln>
          <a:effectLst/>
        </p:spPr>
      </p:cxnSp>
      <p:pic>
        <p:nvPicPr>
          <p:cNvPr id="25" name="Picture 24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5562600" y="4163460"/>
            <a:ext cx="304800" cy="278892"/>
          </a:xfrm>
          <a:prstGeom prst="rect">
            <a:avLst/>
          </a:prstGeom>
          <a:noFill/>
          <a:ln/>
          <a:effectLst/>
        </p:spPr>
      </p:pic>
      <p:sp>
        <p:nvSpPr>
          <p:cNvPr id="28" name="Rectangle 27"/>
          <p:cNvSpPr/>
          <p:nvPr/>
        </p:nvSpPr>
        <p:spPr>
          <a:xfrm>
            <a:off x="40210" y="4926795"/>
            <a:ext cx="353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rgbClr val="0000FF"/>
                </a:solidFill>
                <a:latin typeface="+mj-lt"/>
                <a:ea typeface="ＭＳ Ｐゴシック" pitchFamily="34" charset="-128"/>
              </a:rPr>
              <a:t>Structure in optimization: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0" y="6386185"/>
            <a:ext cx="9144000" cy="4718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2" name="Picture 2" descr="http://cdn1.gamepro.com/blogfaction/images/geometric-shapes-t1004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77880" y="164575"/>
            <a:ext cx="645575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 Tale of Two Algorithms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4563"/>
            <a:ext cx="8763000" cy="604837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Soft </a:t>
            </a:r>
            <a:r>
              <a:rPr lang="en-US" dirty="0" err="1" smtClean="0">
                <a:ea typeface="ＭＳ Ｐゴシック" pitchFamily="34" charset="-128"/>
              </a:rPr>
              <a:t>thresholding</a:t>
            </a:r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en-US" sz="1800" dirty="0" smtClean="0">
                <a:ea typeface="ＭＳ Ｐゴシック" pitchFamily="34" charset="-128"/>
              </a:rPr>
              <a:t>	</a:t>
            </a:r>
            <a:r>
              <a:rPr lang="en-US" sz="1600" dirty="0" smtClean="0">
                <a:ea typeface="ＭＳ Ｐゴシック" pitchFamily="34" charset="-128"/>
              </a:rPr>
              <a:t>ALGO: cf. J. </a:t>
            </a:r>
            <a:r>
              <a:rPr lang="en-US" sz="1600" dirty="0" err="1" smtClean="0">
                <a:ea typeface="ＭＳ Ｐゴシック" pitchFamily="34" charset="-128"/>
              </a:rPr>
              <a:t>Duchi</a:t>
            </a:r>
            <a:r>
              <a:rPr lang="en-US" sz="1600" dirty="0" smtClean="0">
                <a:ea typeface="ＭＳ Ｐゴシック" pitchFamily="34" charset="-128"/>
              </a:rPr>
              <a:t> et al. ICML 2008</a:t>
            </a:r>
            <a:endParaRPr lang="en-US" sz="1800" dirty="0" smtClean="0">
              <a:ea typeface="ＭＳ Ｐゴシック" pitchFamily="34" charset="-128"/>
            </a:endParaRPr>
          </a:p>
        </p:txBody>
      </p:sp>
      <p:pic>
        <p:nvPicPr>
          <p:cNvPr id="38" name="Picture 3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302122" y="1585560"/>
            <a:ext cx="2022231" cy="337038"/>
          </a:xfrm>
          <a:prstGeom prst="rect">
            <a:avLst/>
          </a:prstGeom>
          <a:noFill/>
          <a:ln/>
          <a:effectLst/>
        </p:spPr>
      </p:pic>
      <p:cxnSp>
        <p:nvCxnSpPr>
          <p:cNvPr id="51" name="Straight Connector 50"/>
          <p:cNvCxnSpPr/>
          <p:nvPr/>
        </p:nvCxnSpPr>
        <p:spPr bwMode="auto">
          <a:xfrm>
            <a:off x="302122" y="1969354"/>
            <a:ext cx="211227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2" name="Picture 9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5748502" y="1009484"/>
            <a:ext cx="2191849" cy="337207"/>
          </a:xfrm>
          <a:prstGeom prst="rect">
            <a:avLst/>
          </a:prstGeom>
          <a:noFill/>
          <a:ln/>
          <a:effectLst/>
        </p:spPr>
      </p:pic>
      <p:pic>
        <p:nvPicPr>
          <p:cNvPr id="72" name="Picture 7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462619" y="6098349"/>
            <a:ext cx="8229732" cy="595076"/>
          </a:xfrm>
          <a:prstGeom prst="rect">
            <a:avLst/>
          </a:prstGeom>
          <a:noFill/>
          <a:ln/>
          <a:effectLst/>
        </p:spPr>
      </p:pic>
      <p:sp>
        <p:nvSpPr>
          <p:cNvPr id="66" name="Rectangle 65"/>
          <p:cNvSpPr/>
          <p:nvPr/>
        </p:nvSpPr>
        <p:spPr>
          <a:xfrm>
            <a:off x="1478234" y="5412549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Bregman</a:t>
            </a:r>
            <a:r>
              <a:rPr lang="en-US" b="1" dirty="0" smtClean="0"/>
              <a:t> distance</a:t>
            </a:r>
            <a:endParaRPr lang="en-US" b="1" dirty="0"/>
          </a:p>
        </p:txBody>
      </p:sp>
      <p:sp>
        <p:nvSpPr>
          <p:cNvPr id="68" name="Right Brace 67"/>
          <p:cNvSpPr/>
          <p:nvPr/>
        </p:nvSpPr>
        <p:spPr bwMode="auto">
          <a:xfrm rot="16200000">
            <a:off x="2588360" y="4421949"/>
            <a:ext cx="304800" cy="3048000"/>
          </a:xfrm>
          <a:prstGeom prst="rightBrac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8" name="Freeform 77"/>
          <p:cNvSpPr/>
          <p:nvPr/>
        </p:nvSpPr>
        <p:spPr bwMode="auto">
          <a:xfrm>
            <a:off x="4475297" y="2082052"/>
            <a:ext cx="3505200" cy="1831824"/>
          </a:xfrm>
          <a:custGeom>
            <a:avLst/>
            <a:gdLst>
              <a:gd name="connsiteX0" fmla="*/ 0 w 2931886"/>
              <a:gd name="connsiteY0" fmla="*/ 711200 h 1896534"/>
              <a:gd name="connsiteX1" fmla="*/ 870857 w 2931886"/>
              <a:gd name="connsiteY1" fmla="*/ 1814286 h 1896534"/>
              <a:gd name="connsiteX2" fmla="*/ 2104572 w 2931886"/>
              <a:gd name="connsiteY2" fmla="*/ 1204686 h 1896534"/>
              <a:gd name="connsiteX3" fmla="*/ 2931886 w 2931886"/>
              <a:gd name="connsiteY3" fmla="*/ 0 h 1896534"/>
              <a:gd name="connsiteX0" fmla="*/ 0 w 2971800"/>
              <a:gd name="connsiteY0" fmla="*/ 1175657 h 1819124"/>
              <a:gd name="connsiteX1" fmla="*/ 910771 w 2971800"/>
              <a:gd name="connsiteY1" fmla="*/ 1814286 h 1819124"/>
              <a:gd name="connsiteX2" fmla="*/ 2144486 w 2971800"/>
              <a:gd name="connsiteY2" fmla="*/ 1204686 h 1819124"/>
              <a:gd name="connsiteX3" fmla="*/ 2971800 w 2971800"/>
              <a:gd name="connsiteY3" fmla="*/ 0 h 1819124"/>
              <a:gd name="connsiteX0" fmla="*/ 0 w 3505200"/>
              <a:gd name="connsiteY0" fmla="*/ 1099457 h 1831824"/>
              <a:gd name="connsiteX1" fmla="*/ 1444171 w 3505200"/>
              <a:gd name="connsiteY1" fmla="*/ 1814286 h 1831824"/>
              <a:gd name="connsiteX2" fmla="*/ 2677886 w 3505200"/>
              <a:gd name="connsiteY2" fmla="*/ 1204686 h 1831824"/>
              <a:gd name="connsiteX3" fmla="*/ 3505200 w 3505200"/>
              <a:gd name="connsiteY3" fmla="*/ 0 h 183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5200" h="1831824">
                <a:moveTo>
                  <a:pt x="0" y="1099457"/>
                </a:moveTo>
                <a:cubicBezTo>
                  <a:pt x="260047" y="1609876"/>
                  <a:pt x="997857" y="1796748"/>
                  <a:pt x="1444171" y="1814286"/>
                </a:cubicBezTo>
                <a:cubicBezTo>
                  <a:pt x="1890485" y="1831824"/>
                  <a:pt x="2334381" y="1507067"/>
                  <a:pt x="2677886" y="1204686"/>
                </a:cubicBezTo>
                <a:cubicBezTo>
                  <a:pt x="3021391" y="902305"/>
                  <a:pt x="3263295" y="451152"/>
                  <a:pt x="3505200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7111817" y="3257709"/>
            <a:ext cx="76200" cy="762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82" name="Straight Connector 81"/>
          <p:cNvCxnSpPr/>
          <p:nvPr/>
        </p:nvCxnSpPr>
        <p:spPr bwMode="auto">
          <a:xfrm>
            <a:off x="6510550" y="4926795"/>
            <a:ext cx="228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diamond" w="lg" len="lg"/>
            <a:tailEnd type="diamond" w="lg" len="lg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 rot="16200000">
            <a:off x="6377249" y="4111149"/>
            <a:ext cx="15544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85" name="Picture 8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4259410" y="2826416"/>
            <a:ext cx="457681" cy="279185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4650335" y="4763117"/>
            <a:ext cx="1726700" cy="278893"/>
          </a:xfrm>
          <a:prstGeom prst="rect">
            <a:avLst/>
          </a:prstGeom>
          <a:noFill/>
          <a:ln/>
          <a:effectLst/>
        </p:spPr>
      </p:pic>
      <p:sp>
        <p:nvSpPr>
          <p:cNvPr id="26" name="Oval 25"/>
          <p:cNvSpPr/>
          <p:nvPr/>
        </p:nvSpPr>
        <p:spPr bwMode="auto">
          <a:xfrm>
            <a:off x="6453845" y="3736240"/>
            <a:ext cx="91440" cy="91440"/>
          </a:xfrm>
          <a:prstGeom prst="ellipse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 rot="16200000">
            <a:off x="5961910" y="4358032"/>
            <a:ext cx="10972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9" name="Picture 28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7260350" y="4657960"/>
            <a:ext cx="254508" cy="178308"/>
          </a:xfrm>
          <a:prstGeom prst="rect">
            <a:avLst/>
          </a:prstGeom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6390853" y="5042010"/>
            <a:ext cx="255017" cy="203097"/>
          </a:xfrm>
          <a:prstGeom prst="rect">
            <a:avLst/>
          </a:prstGeom>
          <a:noFill/>
          <a:ln/>
          <a:effectLst/>
        </p:spPr>
      </p:pic>
      <p:sp>
        <p:nvSpPr>
          <p:cNvPr id="20" name="Freeform 19"/>
          <p:cNvSpPr/>
          <p:nvPr/>
        </p:nvSpPr>
        <p:spPr bwMode="auto">
          <a:xfrm>
            <a:off x="5826943" y="1953660"/>
            <a:ext cx="2097857" cy="1475619"/>
          </a:xfrm>
          <a:custGeom>
            <a:avLst/>
            <a:gdLst>
              <a:gd name="connsiteX0" fmla="*/ 0 w 2452914"/>
              <a:gd name="connsiteY0" fmla="*/ 14514 h 1323219"/>
              <a:gd name="connsiteX1" fmla="*/ 1248228 w 2452914"/>
              <a:gd name="connsiteY1" fmla="*/ 1320800 h 1323219"/>
              <a:gd name="connsiteX2" fmla="*/ 2452914 w 2452914"/>
              <a:gd name="connsiteY2" fmla="*/ 0 h 132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2914" h="1323219">
                <a:moveTo>
                  <a:pt x="0" y="14514"/>
                </a:moveTo>
                <a:cubicBezTo>
                  <a:pt x="419704" y="668866"/>
                  <a:pt x="839409" y="1323219"/>
                  <a:pt x="1248228" y="1320800"/>
                </a:cubicBezTo>
                <a:cubicBezTo>
                  <a:pt x="1657047" y="1318381"/>
                  <a:pt x="2054980" y="659190"/>
                  <a:pt x="2452914" y="0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5846897" y="2190909"/>
            <a:ext cx="2438400" cy="2362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2" name="Picture 21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/>
          <a:stretch>
            <a:fillRect/>
          </a:stretch>
        </p:blipFill>
        <p:spPr>
          <a:xfrm>
            <a:off x="5455315" y="1662370"/>
            <a:ext cx="304800" cy="278892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 bwMode="auto">
          <a:xfrm rot="16200000" flipV="1">
            <a:off x="5645573" y="4170234"/>
            <a:ext cx="571923" cy="241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triangle" w="sm" len="lg"/>
            <a:tailEnd type="triangle" w="sm" len="lg"/>
          </a:ln>
          <a:effectLst/>
        </p:spPr>
      </p:cxnSp>
      <p:pic>
        <p:nvPicPr>
          <p:cNvPr id="25" name="Picture 2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5562600" y="4163460"/>
            <a:ext cx="304800" cy="278892"/>
          </a:xfrm>
          <a:prstGeom prst="rect">
            <a:avLst/>
          </a:prstGeom>
          <a:noFill/>
          <a:ln/>
          <a:effectLst/>
        </p:spPr>
      </p:pic>
      <p:sp>
        <p:nvSpPr>
          <p:cNvPr id="28" name="Rectangle 27"/>
          <p:cNvSpPr/>
          <p:nvPr/>
        </p:nvSpPr>
        <p:spPr>
          <a:xfrm>
            <a:off x="385855" y="2776115"/>
            <a:ext cx="3220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err="1" smtClean="0">
                <a:latin typeface="+mj-lt"/>
                <a:ea typeface="ＭＳ Ｐゴシック" pitchFamily="34" charset="-128"/>
              </a:rPr>
              <a:t>majorization</a:t>
            </a:r>
            <a:r>
              <a:rPr lang="en-US" dirty="0" smtClean="0">
                <a:latin typeface="+mj-lt"/>
                <a:ea typeface="ＭＳ Ｐゴシック" pitchFamily="34" charset="-128"/>
              </a:rPr>
              <a:t>-minimization</a:t>
            </a:r>
          </a:p>
        </p:txBody>
      </p:sp>
      <p:pic>
        <p:nvPicPr>
          <p:cNvPr id="30" name="Picture 29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/>
          <a:stretch>
            <a:fillRect/>
          </a:stretch>
        </p:blipFill>
        <p:spPr>
          <a:xfrm>
            <a:off x="846715" y="2315255"/>
            <a:ext cx="5032721" cy="281251"/>
          </a:xfrm>
          <a:prstGeom prst="rect">
            <a:avLst/>
          </a:prstGeom>
        </p:spPr>
      </p:pic>
      <p:pic>
        <p:nvPicPr>
          <p:cNvPr id="32" name="Picture 31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5263290" y="5310845"/>
            <a:ext cx="3783117" cy="330622"/>
          </a:xfrm>
          <a:prstGeom prst="rect">
            <a:avLst/>
          </a:prstGeom>
          <a:noFill/>
          <a:ln/>
          <a:effectLst/>
        </p:spPr>
      </p:pic>
      <p:pic>
        <p:nvPicPr>
          <p:cNvPr id="42" name="Picture 41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96494" y="3481687"/>
            <a:ext cx="4437101" cy="457200"/>
          </a:xfrm>
          <a:prstGeom prst="rect">
            <a:avLst/>
          </a:prstGeom>
          <a:noFill/>
          <a:ln/>
          <a:effectLst/>
        </p:spPr>
      </p:pic>
      <p:sp>
        <p:nvSpPr>
          <p:cNvPr id="34" name="Freeform 33"/>
          <p:cNvSpPr/>
          <p:nvPr/>
        </p:nvSpPr>
        <p:spPr bwMode="auto">
          <a:xfrm flipV="1">
            <a:off x="6837895" y="5003605"/>
            <a:ext cx="45719" cy="245660"/>
          </a:xfrm>
          <a:custGeom>
            <a:avLst/>
            <a:gdLst>
              <a:gd name="connsiteX0" fmla="*/ 0 w 491320"/>
              <a:gd name="connsiteY0" fmla="*/ 0 h 696036"/>
              <a:gd name="connsiteX1" fmla="*/ 354842 w 491320"/>
              <a:gd name="connsiteY1" fmla="*/ 191069 h 696036"/>
              <a:gd name="connsiteX2" fmla="*/ 491320 w 491320"/>
              <a:gd name="connsiteY2" fmla="*/ 696036 h 69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20" h="696036">
                <a:moveTo>
                  <a:pt x="0" y="0"/>
                </a:moveTo>
                <a:cubicBezTo>
                  <a:pt x="136477" y="37531"/>
                  <a:pt x="272955" y="75063"/>
                  <a:pt x="354842" y="191069"/>
                </a:cubicBezTo>
                <a:cubicBezTo>
                  <a:pt x="436729" y="307075"/>
                  <a:pt x="464024" y="501555"/>
                  <a:pt x="491320" y="696036"/>
                </a:cubicBezTo>
              </a:path>
            </a:pathLst>
          </a:cu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sm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 rot="16200000">
            <a:off x="6164580" y="4156870"/>
            <a:ext cx="1463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Oval 35"/>
          <p:cNvSpPr/>
          <p:nvPr/>
        </p:nvSpPr>
        <p:spPr bwMode="auto">
          <a:xfrm>
            <a:off x="6858000" y="3401460"/>
            <a:ext cx="76200" cy="762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9" name="Picture 38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6607465" y="4696365"/>
            <a:ext cx="255017" cy="178665"/>
          </a:xfrm>
          <a:prstGeom prst="rect">
            <a:avLst/>
          </a:prstGeom>
          <a:noFill/>
          <a:ln/>
          <a:effectLst/>
        </p:spPr>
      </p:pic>
      <p:pic>
        <p:nvPicPr>
          <p:cNvPr id="44" name="Picture 43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/>
          <a:stretch>
            <a:fillRect/>
          </a:stretch>
        </p:blipFill>
        <p:spPr bwMode="auto">
          <a:xfrm>
            <a:off x="654690" y="4303552"/>
            <a:ext cx="3706762" cy="431160"/>
          </a:xfrm>
          <a:prstGeom prst="rect">
            <a:avLst/>
          </a:prstGeom>
          <a:noFill/>
          <a:ln/>
          <a:effectLst/>
        </p:spPr>
      </p:pic>
      <p:pic>
        <p:nvPicPr>
          <p:cNvPr id="45" name="Picture 2" descr="http://cdn1.gamepro.com/blogfaction/images/geometric-shapes-t10040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77880" y="164575"/>
            <a:ext cx="645575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 Tale of Two Algorithms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4563"/>
            <a:ext cx="8763000" cy="604837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Soft </a:t>
            </a:r>
            <a:r>
              <a:rPr lang="en-US" dirty="0" err="1" smtClean="0">
                <a:ea typeface="ＭＳ Ｐゴシック" pitchFamily="34" charset="-128"/>
              </a:rPr>
              <a:t>thresholding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38" name="Picture 3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302122" y="1585560"/>
            <a:ext cx="2022231" cy="337038"/>
          </a:xfrm>
          <a:prstGeom prst="rect">
            <a:avLst/>
          </a:prstGeom>
          <a:noFill/>
          <a:ln/>
          <a:effectLst/>
        </p:spPr>
      </p:pic>
      <p:cxnSp>
        <p:nvCxnSpPr>
          <p:cNvPr id="51" name="Straight Connector 50"/>
          <p:cNvCxnSpPr/>
          <p:nvPr/>
        </p:nvCxnSpPr>
        <p:spPr bwMode="auto">
          <a:xfrm>
            <a:off x="302122" y="1969354"/>
            <a:ext cx="211227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2" name="Picture 9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5748502" y="1009484"/>
            <a:ext cx="2191849" cy="337207"/>
          </a:xfrm>
          <a:prstGeom prst="rect">
            <a:avLst/>
          </a:prstGeom>
          <a:noFill/>
          <a:ln/>
          <a:effectLst/>
        </p:spPr>
      </p:pic>
      <p:pic>
        <p:nvPicPr>
          <p:cNvPr id="72" name="Picture 7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462619" y="6098349"/>
            <a:ext cx="8229732" cy="595076"/>
          </a:xfrm>
          <a:prstGeom prst="rect">
            <a:avLst/>
          </a:prstGeom>
          <a:noFill/>
          <a:ln/>
          <a:effectLst/>
        </p:spPr>
      </p:pic>
      <p:sp>
        <p:nvSpPr>
          <p:cNvPr id="66" name="Rectangle 65"/>
          <p:cNvSpPr/>
          <p:nvPr/>
        </p:nvSpPr>
        <p:spPr>
          <a:xfrm>
            <a:off x="1478234" y="5412549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Bregman</a:t>
            </a:r>
            <a:r>
              <a:rPr lang="en-US" b="1" dirty="0" smtClean="0"/>
              <a:t> distance</a:t>
            </a:r>
            <a:endParaRPr lang="en-US" b="1" dirty="0"/>
          </a:p>
        </p:txBody>
      </p:sp>
      <p:sp>
        <p:nvSpPr>
          <p:cNvPr id="68" name="Right Brace 67"/>
          <p:cNvSpPr/>
          <p:nvPr/>
        </p:nvSpPr>
        <p:spPr bwMode="auto">
          <a:xfrm rot="16200000">
            <a:off x="2588360" y="4421949"/>
            <a:ext cx="304800" cy="3048000"/>
          </a:xfrm>
          <a:prstGeom prst="rightBrac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8" name="Freeform 77"/>
          <p:cNvSpPr/>
          <p:nvPr/>
        </p:nvSpPr>
        <p:spPr bwMode="auto">
          <a:xfrm>
            <a:off x="4475297" y="2082052"/>
            <a:ext cx="3505200" cy="1831824"/>
          </a:xfrm>
          <a:custGeom>
            <a:avLst/>
            <a:gdLst>
              <a:gd name="connsiteX0" fmla="*/ 0 w 2931886"/>
              <a:gd name="connsiteY0" fmla="*/ 711200 h 1896534"/>
              <a:gd name="connsiteX1" fmla="*/ 870857 w 2931886"/>
              <a:gd name="connsiteY1" fmla="*/ 1814286 h 1896534"/>
              <a:gd name="connsiteX2" fmla="*/ 2104572 w 2931886"/>
              <a:gd name="connsiteY2" fmla="*/ 1204686 h 1896534"/>
              <a:gd name="connsiteX3" fmla="*/ 2931886 w 2931886"/>
              <a:gd name="connsiteY3" fmla="*/ 0 h 1896534"/>
              <a:gd name="connsiteX0" fmla="*/ 0 w 2971800"/>
              <a:gd name="connsiteY0" fmla="*/ 1175657 h 1819124"/>
              <a:gd name="connsiteX1" fmla="*/ 910771 w 2971800"/>
              <a:gd name="connsiteY1" fmla="*/ 1814286 h 1819124"/>
              <a:gd name="connsiteX2" fmla="*/ 2144486 w 2971800"/>
              <a:gd name="connsiteY2" fmla="*/ 1204686 h 1819124"/>
              <a:gd name="connsiteX3" fmla="*/ 2971800 w 2971800"/>
              <a:gd name="connsiteY3" fmla="*/ 0 h 1819124"/>
              <a:gd name="connsiteX0" fmla="*/ 0 w 3505200"/>
              <a:gd name="connsiteY0" fmla="*/ 1099457 h 1831824"/>
              <a:gd name="connsiteX1" fmla="*/ 1444171 w 3505200"/>
              <a:gd name="connsiteY1" fmla="*/ 1814286 h 1831824"/>
              <a:gd name="connsiteX2" fmla="*/ 2677886 w 3505200"/>
              <a:gd name="connsiteY2" fmla="*/ 1204686 h 1831824"/>
              <a:gd name="connsiteX3" fmla="*/ 3505200 w 3505200"/>
              <a:gd name="connsiteY3" fmla="*/ 0 h 183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5200" h="1831824">
                <a:moveTo>
                  <a:pt x="0" y="1099457"/>
                </a:moveTo>
                <a:cubicBezTo>
                  <a:pt x="260047" y="1609876"/>
                  <a:pt x="997857" y="1796748"/>
                  <a:pt x="1444171" y="1814286"/>
                </a:cubicBezTo>
                <a:cubicBezTo>
                  <a:pt x="1890485" y="1831824"/>
                  <a:pt x="2334381" y="1507067"/>
                  <a:pt x="2677886" y="1204686"/>
                </a:cubicBezTo>
                <a:cubicBezTo>
                  <a:pt x="3021391" y="902305"/>
                  <a:pt x="3263295" y="451152"/>
                  <a:pt x="3505200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7111817" y="3257709"/>
            <a:ext cx="76200" cy="762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82" name="Straight Connector 81"/>
          <p:cNvCxnSpPr/>
          <p:nvPr/>
        </p:nvCxnSpPr>
        <p:spPr bwMode="auto">
          <a:xfrm>
            <a:off x="6510550" y="4926795"/>
            <a:ext cx="228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diamond" w="lg" len="lg"/>
            <a:tailEnd type="diamond" w="lg" len="lg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 rot="16200000">
            <a:off x="6377249" y="4111149"/>
            <a:ext cx="15544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85" name="Picture 8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4259410" y="2826416"/>
            <a:ext cx="457681" cy="279185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4650335" y="4763117"/>
            <a:ext cx="1726700" cy="278893"/>
          </a:xfrm>
          <a:prstGeom prst="rect">
            <a:avLst/>
          </a:prstGeom>
          <a:noFill/>
          <a:ln/>
          <a:effectLst/>
        </p:spPr>
      </p:pic>
      <p:sp>
        <p:nvSpPr>
          <p:cNvPr id="26" name="Oval 25"/>
          <p:cNvSpPr/>
          <p:nvPr/>
        </p:nvSpPr>
        <p:spPr bwMode="auto">
          <a:xfrm>
            <a:off x="6453845" y="3736240"/>
            <a:ext cx="91440" cy="91440"/>
          </a:xfrm>
          <a:prstGeom prst="ellipse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 rot="16200000">
            <a:off x="5961910" y="4358032"/>
            <a:ext cx="10972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9" name="Picture 28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7260350" y="4657960"/>
            <a:ext cx="254508" cy="178308"/>
          </a:xfrm>
          <a:prstGeom prst="rect">
            <a:avLst/>
          </a:prstGeom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6390853" y="5042010"/>
            <a:ext cx="255017" cy="203097"/>
          </a:xfrm>
          <a:prstGeom prst="rect">
            <a:avLst/>
          </a:prstGeom>
          <a:noFill/>
          <a:ln/>
          <a:effectLst/>
        </p:spPr>
      </p:pic>
      <p:sp>
        <p:nvSpPr>
          <p:cNvPr id="20" name="Freeform 19"/>
          <p:cNvSpPr/>
          <p:nvPr/>
        </p:nvSpPr>
        <p:spPr bwMode="auto">
          <a:xfrm>
            <a:off x="5826943" y="1953660"/>
            <a:ext cx="2097857" cy="1475619"/>
          </a:xfrm>
          <a:custGeom>
            <a:avLst/>
            <a:gdLst>
              <a:gd name="connsiteX0" fmla="*/ 0 w 2452914"/>
              <a:gd name="connsiteY0" fmla="*/ 14514 h 1323219"/>
              <a:gd name="connsiteX1" fmla="*/ 1248228 w 2452914"/>
              <a:gd name="connsiteY1" fmla="*/ 1320800 h 1323219"/>
              <a:gd name="connsiteX2" fmla="*/ 2452914 w 2452914"/>
              <a:gd name="connsiteY2" fmla="*/ 0 h 132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2914" h="1323219">
                <a:moveTo>
                  <a:pt x="0" y="14514"/>
                </a:moveTo>
                <a:cubicBezTo>
                  <a:pt x="419704" y="668866"/>
                  <a:pt x="839409" y="1323219"/>
                  <a:pt x="1248228" y="1320800"/>
                </a:cubicBezTo>
                <a:cubicBezTo>
                  <a:pt x="1657047" y="1318381"/>
                  <a:pt x="2054980" y="659190"/>
                  <a:pt x="2452914" y="0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5846897" y="2190909"/>
            <a:ext cx="2438400" cy="2362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2" name="Picture 21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/>
          <a:stretch>
            <a:fillRect/>
          </a:stretch>
        </p:blipFill>
        <p:spPr>
          <a:xfrm>
            <a:off x="5455315" y="1662370"/>
            <a:ext cx="304800" cy="278892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 bwMode="auto">
          <a:xfrm rot="16200000" flipV="1">
            <a:off x="5645573" y="4170234"/>
            <a:ext cx="571923" cy="241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triangle" w="sm" len="lg"/>
            <a:tailEnd type="triangle" w="sm" len="lg"/>
          </a:ln>
          <a:effectLst/>
        </p:spPr>
      </p:cxnSp>
      <p:pic>
        <p:nvPicPr>
          <p:cNvPr id="25" name="Picture 2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5562600" y="4163460"/>
            <a:ext cx="304800" cy="278892"/>
          </a:xfrm>
          <a:prstGeom prst="rect">
            <a:avLst/>
          </a:prstGeom>
          <a:noFill/>
          <a:ln/>
          <a:effectLst/>
        </p:spPr>
      </p:pic>
      <p:pic>
        <p:nvPicPr>
          <p:cNvPr id="30" name="Picture 29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/>
          <a:stretch>
            <a:fillRect/>
          </a:stretch>
        </p:blipFill>
        <p:spPr>
          <a:xfrm>
            <a:off x="846715" y="2315255"/>
            <a:ext cx="5032721" cy="281251"/>
          </a:xfrm>
          <a:prstGeom prst="rect">
            <a:avLst/>
          </a:prstGeom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5237642" y="5310844"/>
            <a:ext cx="3834412" cy="330578"/>
          </a:xfrm>
          <a:prstGeom prst="rect">
            <a:avLst/>
          </a:prstGeom>
          <a:noFill/>
          <a:ln/>
          <a:effectLst/>
        </p:spPr>
      </p:pic>
      <p:sp>
        <p:nvSpPr>
          <p:cNvPr id="34" name="Freeform 33"/>
          <p:cNvSpPr/>
          <p:nvPr/>
        </p:nvSpPr>
        <p:spPr bwMode="auto">
          <a:xfrm flipV="1">
            <a:off x="7022606" y="5003605"/>
            <a:ext cx="45719" cy="245660"/>
          </a:xfrm>
          <a:custGeom>
            <a:avLst/>
            <a:gdLst>
              <a:gd name="connsiteX0" fmla="*/ 0 w 491320"/>
              <a:gd name="connsiteY0" fmla="*/ 0 h 696036"/>
              <a:gd name="connsiteX1" fmla="*/ 354842 w 491320"/>
              <a:gd name="connsiteY1" fmla="*/ 191069 h 696036"/>
              <a:gd name="connsiteX2" fmla="*/ 491320 w 491320"/>
              <a:gd name="connsiteY2" fmla="*/ 696036 h 69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20" h="696036">
                <a:moveTo>
                  <a:pt x="0" y="0"/>
                </a:moveTo>
                <a:cubicBezTo>
                  <a:pt x="136477" y="37531"/>
                  <a:pt x="272955" y="75063"/>
                  <a:pt x="354842" y="191069"/>
                </a:cubicBezTo>
                <a:cubicBezTo>
                  <a:pt x="436729" y="307075"/>
                  <a:pt x="464024" y="501555"/>
                  <a:pt x="491320" y="696036"/>
                </a:cubicBezTo>
              </a:path>
            </a:pathLst>
          </a:cu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sm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 rot="16200000">
            <a:off x="6336805" y="4156870"/>
            <a:ext cx="1463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Oval 35"/>
          <p:cNvSpPr/>
          <p:nvPr/>
        </p:nvSpPr>
        <p:spPr bwMode="auto">
          <a:xfrm>
            <a:off x="7030530" y="3313785"/>
            <a:ext cx="76200" cy="762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9" name="Picture 38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6774903" y="4696365"/>
            <a:ext cx="255017" cy="178665"/>
          </a:xfrm>
          <a:prstGeom prst="rect">
            <a:avLst/>
          </a:prstGeom>
          <a:noFill/>
          <a:ln/>
          <a:effectLst/>
        </p:spPr>
      </p:pic>
      <p:sp>
        <p:nvSpPr>
          <p:cNvPr id="37" name="Freeform 36"/>
          <p:cNvSpPr/>
          <p:nvPr/>
        </p:nvSpPr>
        <p:spPr bwMode="auto">
          <a:xfrm rot="21600000">
            <a:off x="6553201" y="1876570"/>
            <a:ext cx="990600" cy="1475619"/>
          </a:xfrm>
          <a:custGeom>
            <a:avLst/>
            <a:gdLst>
              <a:gd name="connsiteX0" fmla="*/ 0 w 2452914"/>
              <a:gd name="connsiteY0" fmla="*/ 14514 h 1323219"/>
              <a:gd name="connsiteX1" fmla="*/ 1248228 w 2452914"/>
              <a:gd name="connsiteY1" fmla="*/ 1320800 h 1323219"/>
              <a:gd name="connsiteX2" fmla="*/ 2452914 w 2452914"/>
              <a:gd name="connsiteY2" fmla="*/ 0 h 132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2914" h="1323219">
                <a:moveTo>
                  <a:pt x="0" y="14514"/>
                </a:moveTo>
                <a:cubicBezTo>
                  <a:pt x="419704" y="668866"/>
                  <a:pt x="839409" y="1323219"/>
                  <a:pt x="1248228" y="1320800"/>
                </a:cubicBezTo>
                <a:cubicBezTo>
                  <a:pt x="1657047" y="1318381"/>
                  <a:pt x="2054980" y="659190"/>
                  <a:pt x="2452914" y="0"/>
                </a:cubicBezTo>
              </a:path>
            </a:pathLst>
          </a:cu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40" name="Picture 39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/>
          <a:stretch>
            <a:fillRect/>
          </a:stretch>
        </p:blipFill>
        <p:spPr>
          <a:xfrm>
            <a:off x="6185010" y="1625795"/>
            <a:ext cx="762001" cy="228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7874830" y="4427530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b="1" dirty="0" smtClean="0">
                <a:solidFill>
                  <a:srgbClr val="0000FF"/>
                </a:solidFill>
                <a:latin typeface="+mj-lt"/>
                <a:ea typeface="ＭＳ Ｐゴシック" pitchFamily="34" charset="-128"/>
              </a:rPr>
              <a:t>slower</a:t>
            </a:r>
          </a:p>
        </p:txBody>
      </p:sp>
      <p:pic>
        <p:nvPicPr>
          <p:cNvPr id="45" name="Picture 2" descr="http://cdn1.gamepro.com/blogfaction/images/geometric-shapes-t10040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77880" y="164575"/>
            <a:ext cx="645575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 Tale of Two Algorithms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4563"/>
            <a:ext cx="8763000" cy="604837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Soft </a:t>
            </a:r>
            <a:r>
              <a:rPr lang="en-US" dirty="0" err="1" smtClean="0">
                <a:ea typeface="ＭＳ Ｐゴシック" pitchFamily="34" charset="-128"/>
              </a:rPr>
              <a:t>thresholding</a:t>
            </a:r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Is x* what we are 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looking for? </a:t>
            </a:r>
            <a:br>
              <a:rPr lang="en-US" dirty="0" smtClean="0">
                <a:ea typeface="ＭＳ Ｐゴシック" pitchFamily="34" charset="-128"/>
              </a:rPr>
            </a:br>
            <a:endParaRPr lang="en-US" sz="1050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en-US" dirty="0" smtClean="0">
                <a:ea typeface="ＭＳ Ｐゴシック" pitchFamily="34" charset="-128"/>
              </a:rPr>
              <a:t>	local “unverifiable”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assumptions:</a:t>
            </a:r>
          </a:p>
          <a:p>
            <a:pPr lvl="1"/>
            <a:endParaRPr lang="en-US" sz="10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ERC/URC condition</a:t>
            </a:r>
          </a:p>
          <a:p>
            <a:pPr lvl="1"/>
            <a:endParaRPr lang="en-US" sz="10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compatibility condition …</a:t>
            </a:r>
            <a:br>
              <a:rPr lang="en-US" dirty="0" smtClean="0">
                <a:ea typeface="ＭＳ Ｐゴシック" pitchFamily="34" charset="-128"/>
              </a:rPr>
            </a:br>
            <a:endParaRPr lang="en-US" sz="1800" dirty="0" smtClean="0">
              <a:ea typeface="ＭＳ Ｐゴシック" pitchFamily="34" charset="-128"/>
            </a:endParaRPr>
          </a:p>
          <a:p>
            <a:pPr lvl="1">
              <a:buNone/>
            </a:pPr>
            <a:r>
              <a:rPr lang="en-US" dirty="0" smtClean="0">
                <a:ea typeface="ＭＳ Ｐゴシック" pitchFamily="34" charset="-128"/>
              </a:rPr>
              <a:t>(local 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 global / dual certification / random signal models)</a:t>
            </a:r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38" name="Picture 3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322279" y="1594167"/>
            <a:ext cx="2022231" cy="337038"/>
          </a:xfrm>
          <a:prstGeom prst="rect">
            <a:avLst/>
          </a:prstGeom>
          <a:noFill/>
          <a:ln/>
          <a:effectLst/>
        </p:spPr>
      </p:pic>
      <p:cxnSp>
        <p:nvCxnSpPr>
          <p:cNvPr id="51" name="Straight Connector 50"/>
          <p:cNvCxnSpPr/>
          <p:nvPr/>
        </p:nvCxnSpPr>
        <p:spPr bwMode="auto">
          <a:xfrm>
            <a:off x="302122" y="1969354"/>
            <a:ext cx="211227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2" name="Picture 9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5748502" y="1009484"/>
            <a:ext cx="2191849" cy="337207"/>
          </a:xfrm>
          <a:prstGeom prst="rect">
            <a:avLst/>
          </a:prstGeom>
          <a:noFill/>
          <a:ln/>
          <a:effectLst/>
        </p:spPr>
      </p:pic>
      <p:sp>
        <p:nvSpPr>
          <p:cNvPr id="78" name="Freeform 77"/>
          <p:cNvSpPr/>
          <p:nvPr/>
        </p:nvSpPr>
        <p:spPr bwMode="auto">
          <a:xfrm>
            <a:off x="4475297" y="2082052"/>
            <a:ext cx="3505200" cy="1831824"/>
          </a:xfrm>
          <a:custGeom>
            <a:avLst/>
            <a:gdLst>
              <a:gd name="connsiteX0" fmla="*/ 0 w 2931886"/>
              <a:gd name="connsiteY0" fmla="*/ 711200 h 1896534"/>
              <a:gd name="connsiteX1" fmla="*/ 870857 w 2931886"/>
              <a:gd name="connsiteY1" fmla="*/ 1814286 h 1896534"/>
              <a:gd name="connsiteX2" fmla="*/ 2104572 w 2931886"/>
              <a:gd name="connsiteY2" fmla="*/ 1204686 h 1896534"/>
              <a:gd name="connsiteX3" fmla="*/ 2931886 w 2931886"/>
              <a:gd name="connsiteY3" fmla="*/ 0 h 1896534"/>
              <a:gd name="connsiteX0" fmla="*/ 0 w 2971800"/>
              <a:gd name="connsiteY0" fmla="*/ 1175657 h 1819124"/>
              <a:gd name="connsiteX1" fmla="*/ 910771 w 2971800"/>
              <a:gd name="connsiteY1" fmla="*/ 1814286 h 1819124"/>
              <a:gd name="connsiteX2" fmla="*/ 2144486 w 2971800"/>
              <a:gd name="connsiteY2" fmla="*/ 1204686 h 1819124"/>
              <a:gd name="connsiteX3" fmla="*/ 2971800 w 2971800"/>
              <a:gd name="connsiteY3" fmla="*/ 0 h 1819124"/>
              <a:gd name="connsiteX0" fmla="*/ 0 w 3505200"/>
              <a:gd name="connsiteY0" fmla="*/ 1099457 h 1831824"/>
              <a:gd name="connsiteX1" fmla="*/ 1444171 w 3505200"/>
              <a:gd name="connsiteY1" fmla="*/ 1814286 h 1831824"/>
              <a:gd name="connsiteX2" fmla="*/ 2677886 w 3505200"/>
              <a:gd name="connsiteY2" fmla="*/ 1204686 h 1831824"/>
              <a:gd name="connsiteX3" fmla="*/ 3505200 w 3505200"/>
              <a:gd name="connsiteY3" fmla="*/ 0 h 183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5200" h="1831824">
                <a:moveTo>
                  <a:pt x="0" y="1099457"/>
                </a:moveTo>
                <a:cubicBezTo>
                  <a:pt x="260047" y="1609876"/>
                  <a:pt x="997857" y="1796748"/>
                  <a:pt x="1444171" y="1814286"/>
                </a:cubicBezTo>
                <a:cubicBezTo>
                  <a:pt x="1890485" y="1831824"/>
                  <a:pt x="2334381" y="1507067"/>
                  <a:pt x="2677886" y="1204686"/>
                </a:cubicBezTo>
                <a:cubicBezTo>
                  <a:pt x="3021391" y="902305"/>
                  <a:pt x="3263295" y="451152"/>
                  <a:pt x="3505200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7111817" y="3257709"/>
            <a:ext cx="76200" cy="762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82" name="Straight Connector 81"/>
          <p:cNvCxnSpPr/>
          <p:nvPr/>
        </p:nvCxnSpPr>
        <p:spPr bwMode="auto">
          <a:xfrm>
            <a:off x="6510550" y="4926795"/>
            <a:ext cx="228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diamond" w="lg" len="lg"/>
            <a:tailEnd type="diamond" w="lg" len="lg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 rot="16200000">
            <a:off x="6377249" y="4111149"/>
            <a:ext cx="15544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85" name="Picture 8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4259410" y="2826416"/>
            <a:ext cx="457681" cy="279185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4650335" y="4763117"/>
            <a:ext cx="1726700" cy="278893"/>
          </a:xfrm>
          <a:prstGeom prst="rect">
            <a:avLst/>
          </a:prstGeom>
          <a:noFill/>
          <a:ln/>
          <a:effectLst/>
        </p:spPr>
      </p:pic>
      <p:sp>
        <p:nvSpPr>
          <p:cNvPr id="26" name="Oval 25"/>
          <p:cNvSpPr/>
          <p:nvPr/>
        </p:nvSpPr>
        <p:spPr bwMode="auto">
          <a:xfrm>
            <a:off x="6453845" y="3736240"/>
            <a:ext cx="91440" cy="91440"/>
          </a:xfrm>
          <a:prstGeom prst="ellipse">
            <a:avLst/>
          </a:prstGeom>
          <a:solidFill>
            <a:srgbClr val="0000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 rot="16200000">
            <a:off x="5961910" y="4358032"/>
            <a:ext cx="10972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9" name="Picture 2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7260350" y="4657960"/>
            <a:ext cx="254508" cy="178308"/>
          </a:xfrm>
          <a:prstGeom prst="rect">
            <a:avLst/>
          </a:prstGeom>
        </p:spPr>
      </p:pic>
      <p:pic>
        <p:nvPicPr>
          <p:cNvPr id="31" name="Picture 30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6390853" y="5042010"/>
            <a:ext cx="255017" cy="203097"/>
          </a:xfrm>
          <a:prstGeom prst="rect">
            <a:avLst/>
          </a:prstGeom>
          <a:noFill/>
          <a:ln/>
          <a:effectLst/>
        </p:spPr>
      </p:pic>
      <p:sp>
        <p:nvSpPr>
          <p:cNvPr id="20" name="Freeform 19"/>
          <p:cNvSpPr/>
          <p:nvPr/>
        </p:nvSpPr>
        <p:spPr bwMode="auto">
          <a:xfrm>
            <a:off x="5826943" y="1953660"/>
            <a:ext cx="2097857" cy="1475619"/>
          </a:xfrm>
          <a:custGeom>
            <a:avLst/>
            <a:gdLst>
              <a:gd name="connsiteX0" fmla="*/ 0 w 2452914"/>
              <a:gd name="connsiteY0" fmla="*/ 14514 h 1323219"/>
              <a:gd name="connsiteX1" fmla="*/ 1248228 w 2452914"/>
              <a:gd name="connsiteY1" fmla="*/ 1320800 h 1323219"/>
              <a:gd name="connsiteX2" fmla="*/ 2452914 w 2452914"/>
              <a:gd name="connsiteY2" fmla="*/ 0 h 132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2914" h="1323219">
                <a:moveTo>
                  <a:pt x="0" y="14514"/>
                </a:moveTo>
                <a:cubicBezTo>
                  <a:pt x="419704" y="668866"/>
                  <a:pt x="839409" y="1323219"/>
                  <a:pt x="1248228" y="1320800"/>
                </a:cubicBezTo>
                <a:cubicBezTo>
                  <a:pt x="1657047" y="1318381"/>
                  <a:pt x="2054980" y="659190"/>
                  <a:pt x="2452914" y="0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5846897" y="2190909"/>
            <a:ext cx="2438400" cy="2362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2" name="Picture 21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5455315" y="1662370"/>
            <a:ext cx="304800" cy="278892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 bwMode="auto">
          <a:xfrm rot="16200000" flipV="1">
            <a:off x="5645573" y="4170234"/>
            <a:ext cx="571923" cy="241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triangle" w="sm" len="lg"/>
            <a:tailEnd type="triangle" w="sm" len="lg"/>
          </a:ln>
          <a:effectLst/>
        </p:spPr>
      </p:cxnSp>
      <p:pic>
        <p:nvPicPr>
          <p:cNvPr id="25" name="Picture 24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5562600" y="4163460"/>
            <a:ext cx="304800" cy="278892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5263290" y="5310845"/>
            <a:ext cx="3783117" cy="330622"/>
          </a:xfrm>
          <a:prstGeom prst="rect">
            <a:avLst/>
          </a:prstGeom>
          <a:noFill/>
          <a:ln/>
          <a:effectLst/>
        </p:spPr>
      </p:pic>
      <p:sp>
        <p:nvSpPr>
          <p:cNvPr id="34" name="Freeform 33"/>
          <p:cNvSpPr/>
          <p:nvPr/>
        </p:nvSpPr>
        <p:spPr bwMode="auto">
          <a:xfrm flipV="1">
            <a:off x="6837895" y="5003605"/>
            <a:ext cx="45719" cy="245660"/>
          </a:xfrm>
          <a:custGeom>
            <a:avLst/>
            <a:gdLst>
              <a:gd name="connsiteX0" fmla="*/ 0 w 491320"/>
              <a:gd name="connsiteY0" fmla="*/ 0 h 696036"/>
              <a:gd name="connsiteX1" fmla="*/ 354842 w 491320"/>
              <a:gd name="connsiteY1" fmla="*/ 191069 h 696036"/>
              <a:gd name="connsiteX2" fmla="*/ 491320 w 491320"/>
              <a:gd name="connsiteY2" fmla="*/ 696036 h 69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20" h="696036">
                <a:moveTo>
                  <a:pt x="0" y="0"/>
                </a:moveTo>
                <a:cubicBezTo>
                  <a:pt x="136477" y="37531"/>
                  <a:pt x="272955" y="75063"/>
                  <a:pt x="354842" y="191069"/>
                </a:cubicBezTo>
                <a:cubicBezTo>
                  <a:pt x="436729" y="307075"/>
                  <a:pt x="464024" y="501555"/>
                  <a:pt x="491320" y="696036"/>
                </a:cubicBezTo>
              </a:path>
            </a:pathLst>
          </a:cu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sm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 rot="16200000">
            <a:off x="6164580" y="4156870"/>
            <a:ext cx="1463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Oval 35"/>
          <p:cNvSpPr/>
          <p:nvPr/>
        </p:nvSpPr>
        <p:spPr bwMode="auto">
          <a:xfrm>
            <a:off x="6858000" y="3401460"/>
            <a:ext cx="76200" cy="762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9" name="Picture 38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6607465" y="4696365"/>
            <a:ext cx="255017" cy="178665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" descr="http://cdn1.gamepro.com/blogfaction/images/geometric-shapes-t10040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77880" y="164575"/>
            <a:ext cx="645575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 Tale of Two Algorithms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4563"/>
            <a:ext cx="8763000" cy="604837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Hard </a:t>
            </a:r>
            <a:r>
              <a:rPr lang="en-US" dirty="0" err="1" smtClean="0">
                <a:ea typeface="ＭＳ Ｐゴシック" pitchFamily="34" charset="-128"/>
              </a:rPr>
              <a:t>thresholding</a:t>
            </a:r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pPr lvl="1">
              <a:buNone/>
            </a:pPr>
            <a:r>
              <a:rPr lang="en-US" dirty="0" smtClean="0">
                <a:ea typeface="ＭＳ Ｐゴシック" pitchFamily="34" charset="-128"/>
              </a:rPr>
              <a:t>ALGO: sort and pick the largest K 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302122" y="1969354"/>
            <a:ext cx="211227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2" name="Picture 9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5748502" y="1009484"/>
            <a:ext cx="2191849" cy="337207"/>
          </a:xfrm>
          <a:prstGeom prst="rect">
            <a:avLst/>
          </a:prstGeom>
          <a:noFill/>
          <a:ln/>
          <a:effectLst/>
        </p:spPr>
      </p:pic>
      <p:sp>
        <p:nvSpPr>
          <p:cNvPr id="78" name="Freeform 77"/>
          <p:cNvSpPr/>
          <p:nvPr/>
        </p:nvSpPr>
        <p:spPr bwMode="auto">
          <a:xfrm>
            <a:off x="4475297" y="2082052"/>
            <a:ext cx="3505200" cy="1831824"/>
          </a:xfrm>
          <a:custGeom>
            <a:avLst/>
            <a:gdLst>
              <a:gd name="connsiteX0" fmla="*/ 0 w 2931886"/>
              <a:gd name="connsiteY0" fmla="*/ 711200 h 1896534"/>
              <a:gd name="connsiteX1" fmla="*/ 870857 w 2931886"/>
              <a:gd name="connsiteY1" fmla="*/ 1814286 h 1896534"/>
              <a:gd name="connsiteX2" fmla="*/ 2104572 w 2931886"/>
              <a:gd name="connsiteY2" fmla="*/ 1204686 h 1896534"/>
              <a:gd name="connsiteX3" fmla="*/ 2931886 w 2931886"/>
              <a:gd name="connsiteY3" fmla="*/ 0 h 1896534"/>
              <a:gd name="connsiteX0" fmla="*/ 0 w 2971800"/>
              <a:gd name="connsiteY0" fmla="*/ 1175657 h 1819124"/>
              <a:gd name="connsiteX1" fmla="*/ 910771 w 2971800"/>
              <a:gd name="connsiteY1" fmla="*/ 1814286 h 1819124"/>
              <a:gd name="connsiteX2" fmla="*/ 2144486 w 2971800"/>
              <a:gd name="connsiteY2" fmla="*/ 1204686 h 1819124"/>
              <a:gd name="connsiteX3" fmla="*/ 2971800 w 2971800"/>
              <a:gd name="connsiteY3" fmla="*/ 0 h 1819124"/>
              <a:gd name="connsiteX0" fmla="*/ 0 w 3505200"/>
              <a:gd name="connsiteY0" fmla="*/ 1099457 h 1831824"/>
              <a:gd name="connsiteX1" fmla="*/ 1444171 w 3505200"/>
              <a:gd name="connsiteY1" fmla="*/ 1814286 h 1831824"/>
              <a:gd name="connsiteX2" fmla="*/ 2677886 w 3505200"/>
              <a:gd name="connsiteY2" fmla="*/ 1204686 h 1831824"/>
              <a:gd name="connsiteX3" fmla="*/ 3505200 w 3505200"/>
              <a:gd name="connsiteY3" fmla="*/ 0 h 183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5200" h="1831824">
                <a:moveTo>
                  <a:pt x="0" y="1099457"/>
                </a:moveTo>
                <a:cubicBezTo>
                  <a:pt x="260047" y="1609876"/>
                  <a:pt x="997857" y="1796748"/>
                  <a:pt x="1444171" y="1814286"/>
                </a:cubicBezTo>
                <a:cubicBezTo>
                  <a:pt x="1890485" y="1831824"/>
                  <a:pt x="2334381" y="1507067"/>
                  <a:pt x="2677886" y="1204686"/>
                </a:cubicBezTo>
                <a:cubicBezTo>
                  <a:pt x="3021391" y="902305"/>
                  <a:pt x="3263295" y="451152"/>
                  <a:pt x="3505200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7111817" y="3257709"/>
            <a:ext cx="76200" cy="762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83" name="Straight Connector 82"/>
          <p:cNvCxnSpPr/>
          <p:nvPr/>
        </p:nvCxnSpPr>
        <p:spPr bwMode="auto">
          <a:xfrm rot="16200000">
            <a:off x="6377249" y="4111149"/>
            <a:ext cx="15544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85" name="Picture 8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4259410" y="2826416"/>
            <a:ext cx="457681" cy="279185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343474" y="1585560"/>
            <a:ext cx="2077846" cy="337038"/>
          </a:xfrm>
          <a:prstGeom prst="rect">
            <a:avLst/>
          </a:prstGeom>
          <a:noFill/>
          <a:ln/>
          <a:effectLst/>
        </p:spPr>
      </p:pic>
      <p:pic>
        <p:nvPicPr>
          <p:cNvPr id="40" name="Picture 3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7221945" y="4581150"/>
            <a:ext cx="966623" cy="255017"/>
          </a:xfrm>
          <a:prstGeom prst="rect">
            <a:avLst/>
          </a:prstGeom>
          <a:noFill/>
          <a:ln/>
          <a:effectLst/>
        </p:spPr>
      </p:pic>
      <p:sp>
        <p:nvSpPr>
          <p:cNvPr id="20" name="Freeform 19"/>
          <p:cNvSpPr/>
          <p:nvPr/>
        </p:nvSpPr>
        <p:spPr bwMode="auto">
          <a:xfrm>
            <a:off x="5826943" y="1953660"/>
            <a:ext cx="2097857" cy="1475619"/>
          </a:xfrm>
          <a:custGeom>
            <a:avLst/>
            <a:gdLst>
              <a:gd name="connsiteX0" fmla="*/ 0 w 2452914"/>
              <a:gd name="connsiteY0" fmla="*/ 14514 h 1323219"/>
              <a:gd name="connsiteX1" fmla="*/ 1248228 w 2452914"/>
              <a:gd name="connsiteY1" fmla="*/ 1320800 h 1323219"/>
              <a:gd name="connsiteX2" fmla="*/ 2452914 w 2452914"/>
              <a:gd name="connsiteY2" fmla="*/ 0 h 132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2914" h="1323219">
                <a:moveTo>
                  <a:pt x="0" y="14514"/>
                </a:moveTo>
                <a:cubicBezTo>
                  <a:pt x="419704" y="668866"/>
                  <a:pt x="839409" y="1323219"/>
                  <a:pt x="1248228" y="1320800"/>
                </a:cubicBezTo>
                <a:cubicBezTo>
                  <a:pt x="1657047" y="1318381"/>
                  <a:pt x="2054980" y="659190"/>
                  <a:pt x="2452914" y="0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5846897" y="2190909"/>
            <a:ext cx="2438400" cy="2362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2" name="Picture 2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5455315" y="1662370"/>
            <a:ext cx="304800" cy="278892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 bwMode="auto">
          <a:xfrm rot="16200000" flipV="1">
            <a:off x="5645573" y="4170234"/>
            <a:ext cx="571923" cy="241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triangle" w="sm" len="lg"/>
            <a:tailEnd type="triangle" w="sm" len="lg"/>
          </a:ln>
          <a:effectLst/>
        </p:spPr>
      </p:cxnSp>
      <p:pic>
        <p:nvPicPr>
          <p:cNvPr id="25" name="Picture 24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5562600" y="4163460"/>
            <a:ext cx="304800" cy="278892"/>
          </a:xfrm>
          <a:prstGeom prst="rect">
            <a:avLst/>
          </a:prstGeom>
          <a:noFill/>
          <a:ln/>
          <a:effectLst/>
        </p:spPr>
      </p:pic>
      <p:sp>
        <p:nvSpPr>
          <p:cNvPr id="34" name="Freeform 33"/>
          <p:cNvSpPr/>
          <p:nvPr/>
        </p:nvSpPr>
        <p:spPr bwMode="auto">
          <a:xfrm flipV="1">
            <a:off x="6837895" y="5003605"/>
            <a:ext cx="45719" cy="245660"/>
          </a:xfrm>
          <a:custGeom>
            <a:avLst/>
            <a:gdLst>
              <a:gd name="connsiteX0" fmla="*/ 0 w 491320"/>
              <a:gd name="connsiteY0" fmla="*/ 0 h 696036"/>
              <a:gd name="connsiteX1" fmla="*/ 354842 w 491320"/>
              <a:gd name="connsiteY1" fmla="*/ 191069 h 696036"/>
              <a:gd name="connsiteX2" fmla="*/ 491320 w 491320"/>
              <a:gd name="connsiteY2" fmla="*/ 696036 h 69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20" h="696036">
                <a:moveTo>
                  <a:pt x="0" y="0"/>
                </a:moveTo>
                <a:cubicBezTo>
                  <a:pt x="136477" y="37531"/>
                  <a:pt x="272955" y="75063"/>
                  <a:pt x="354842" y="191069"/>
                </a:cubicBezTo>
                <a:cubicBezTo>
                  <a:pt x="436729" y="307075"/>
                  <a:pt x="464024" y="501555"/>
                  <a:pt x="491320" y="696036"/>
                </a:cubicBezTo>
              </a:path>
            </a:pathLst>
          </a:cu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sm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 rot="16200000">
            <a:off x="6164580" y="4156870"/>
            <a:ext cx="1463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Oval 35"/>
          <p:cNvSpPr/>
          <p:nvPr/>
        </p:nvSpPr>
        <p:spPr bwMode="auto">
          <a:xfrm>
            <a:off x="6858000" y="3401460"/>
            <a:ext cx="76200" cy="762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9" name="Picture 38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6607465" y="4696365"/>
            <a:ext cx="255017" cy="178665"/>
          </a:xfrm>
          <a:prstGeom prst="rect">
            <a:avLst/>
          </a:prstGeom>
          <a:noFill/>
          <a:ln/>
          <a:effectLst/>
        </p:spPr>
      </p:pic>
      <p:cxnSp>
        <p:nvCxnSpPr>
          <p:cNvPr id="30" name="Straight Connector 29"/>
          <p:cNvCxnSpPr/>
          <p:nvPr/>
        </p:nvCxnSpPr>
        <p:spPr bwMode="auto">
          <a:xfrm>
            <a:off x="4038600" y="4925079"/>
            <a:ext cx="4876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lgDashDot"/>
            <a:round/>
            <a:headEnd type="triangle" w="lg" len="lg"/>
            <a:tailEnd type="triangle" w="lg" len="lg"/>
          </a:ln>
          <a:effectLst/>
        </p:spPr>
      </p:cxnSp>
      <p:pic>
        <p:nvPicPr>
          <p:cNvPr id="37" name="Picture 36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3200400" y="4809750"/>
            <a:ext cx="838204" cy="254509"/>
          </a:xfrm>
          <a:prstGeom prst="rect">
            <a:avLst/>
          </a:prstGeom>
          <a:noFill/>
          <a:ln/>
          <a:effectLst/>
        </p:spPr>
      </p:pic>
      <p:pic>
        <p:nvPicPr>
          <p:cNvPr id="42" name="Picture 41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4930592" y="5310845"/>
            <a:ext cx="3783124" cy="330623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112624" y="2200040"/>
            <a:ext cx="4536186" cy="457200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6108200" y="2084825"/>
            <a:ext cx="990429" cy="278843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309617" y="3083355"/>
            <a:ext cx="3782428" cy="431101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658350" y="202980"/>
            <a:ext cx="457200" cy="45720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 Tale of Two Algorithms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4563"/>
            <a:ext cx="8763000" cy="604837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Hard </a:t>
            </a:r>
            <a:r>
              <a:rPr lang="en-US" dirty="0" err="1" smtClean="0">
                <a:ea typeface="ＭＳ Ｐゴシック" pitchFamily="34" charset="-128"/>
              </a:rPr>
              <a:t>thresholding</a:t>
            </a:r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302122" y="1969354"/>
            <a:ext cx="211227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2" name="Picture 9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5748502" y="1009484"/>
            <a:ext cx="2191849" cy="337207"/>
          </a:xfrm>
          <a:prstGeom prst="rect">
            <a:avLst/>
          </a:prstGeom>
          <a:noFill/>
          <a:ln/>
          <a:effectLst/>
        </p:spPr>
      </p:pic>
      <p:sp>
        <p:nvSpPr>
          <p:cNvPr id="78" name="Freeform 77"/>
          <p:cNvSpPr/>
          <p:nvPr/>
        </p:nvSpPr>
        <p:spPr bwMode="auto">
          <a:xfrm>
            <a:off x="4475297" y="2082052"/>
            <a:ext cx="3505200" cy="1831824"/>
          </a:xfrm>
          <a:custGeom>
            <a:avLst/>
            <a:gdLst>
              <a:gd name="connsiteX0" fmla="*/ 0 w 2931886"/>
              <a:gd name="connsiteY0" fmla="*/ 711200 h 1896534"/>
              <a:gd name="connsiteX1" fmla="*/ 870857 w 2931886"/>
              <a:gd name="connsiteY1" fmla="*/ 1814286 h 1896534"/>
              <a:gd name="connsiteX2" fmla="*/ 2104572 w 2931886"/>
              <a:gd name="connsiteY2" fmla="*/ 1204686 h 1896534"/>
              <a:gd name="connsiteX3" fmla="*/ 2931886 w 2931886"/>
              <a:gd name="connsiteY3" fmla="*/ 0 h 1896534"/>
              <a:gd name="connsiteX0" fmla="*/ 0 w 2971800"/>
              <a:gd name="connsiteY0" fmla="*/ 1175657 h 1819124"/>
              <a:gd name="connsiteX1" fmla="*/ 910771 w 2971800"/>
              <a:gd name="connsiteY1" fmla="*/ 1814286 h 1819124"/>
              <a:gd name="connsiteX2" fmla="*/ 2144486 w 2971800"/>
              <a:gd name="connsiteY2" fmla="*/ 1204686 h 1819124"/>
              <a:gd name="connsiteX3" fmla="*/ 2971800 w 2971800"/>
              <a:gd name="connsiteY3" fmla="*/ 0 h 1819124"/>
              <a:gd name="connsiteX0" fmla="*/ 0 w 3505200"/>
              <a:gd name="connsiteY0" fmla="*/ 1099457 h 1831824"/>
              <a:gd name="connsiteX1" fmla="*/ 1444171 w 3505200"/>
              <a:gd name="connsiteY1" fmla="*/ 1814286 h 1831824"/>
              <a:gd name="connsiteX2" fmla="*/ 2677886 w 3505200"/>
              <a:gd name="connsiteY2" fmla="*/ 1204686 h 1831824"/>
              <a:gd name="connsiteX3" fmla="*/ 3505200 w 3505200"/>
              <a:gd name="connsiteY3" fmla="*/ 0 h 183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5200" h="1831824">
                <a:moveTo>
                  <a:pt x="0" y="1099457"/>
                </a:moveTo>
                <a:cubicBezTo>
                  <a:pt x="260047" y="1609876"/>
                  <a:pt x="997857" y="1796748"/>
                  <a:pt x="1444171" y="1814286"/>
                </a:cubicBezTo>
                <a:cubicBezTo>
                  <a:pt x="1890485" y="1831824"/>
                  <a:pt x="2334381" y="1507067"/>
                  <a:pt x="2677886" y="1204686"/>
                </a:cubicBezTo>
                <a:cubicBezTo>
                  <a:pt x="3021391" y="902305"/>
                  <a:pt x="3263295" y="451152"/>
                  <a:pt x="3505200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7111817" y="3257709"/>
            <a:ext cx="76200" cy="762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83" name="Straight Connector 82"/>
          <p:cNvCxnSpPr/>
          <p:nvPr/>
        </p:nvCxnSpPr>
        <p:spPr bwMode="auto">
          <a:xfrm rot="16200000">
            <a:off x="6377249" y="4111149"/>
            <a:ext cx="15544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85" name="Picture 8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/>
          <a:stretch>
            <a:fillRect/>
          </a:stretch>
        </p:blipFill>
        <p:spPr bwMode="auto">
          <a:xfrm>
            <a:off x="4259410" y="2826416"/>
            <a:ext cx="457681" cy="279185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305069" y="1585560"/>
            <a:ext cx="2077846" cy="337038"/>
          </a:xfrm>
          <a:prstGeom prst="rect">
            <a:avLst/>
          </a:prstGeom>
          <a:noFill/>
          <a:ln/>
          <a:effectLst/>
        </p:spPr>
      </p:pic>
      <p:pic>
        <p:nvPicPr>
          <p:cNvPr id="40" name="Picture 3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7221945" y="4581150"/>
            <a:ext cx="966623" cy="255017"/>
          </a:xfrm>
          <a:prstGeom prst="rect">
            <a:avLst/>
          </a:prstGeom>
          <a:noFill/>
          <a:ln/>
          <a:effectLst/>
        </p:spPr>
      </p:pic>
      <p:sp>
        <p:nvSpPr>
          <p:cNvPr id="20" name="Freeform 19"/>
          <p:cNvSpPr/>
          <p:nvPr/>
        </p:nvSpPr>
        <p:spPr bwMode="auto">
          <a:xfrm>
            <a:off x="5826943" y="1953660"/>
            <a:ext cx="2097857" cy="1475619"/>
          </a:xfrm>
          <a:custGeom>
            <a:avLst/>
            <a:gdLst>
              <a:gd name="connsiteX0" fmla="*/ 0 w 2452914"/>
              <a:gd name="connsiteY0" fmla="*/ 14514 h 1323219"/>
              <a:gd name="connsiteX1" fmla="*/ 1248228 w 2452914"/>
              <a:gd name="connsiteY1" fmla="*/ 1320800 h 1323219"/>
              <a:gd name="connsiteX2" fmla="*/ 2452914 w 2452914"/>
              <a:gd name="connsiteY2" fmla="*/ 0 h 132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2914" h="1323219">
                <a:moveTo>
                  <a:pt x="0" y="14514"/>
                </a:moveTo>
                <a:cubicBezTo>
                  <a:pt x="419704" y="668866"/>
                  <a:pt x="839409" y="1323219"/>
                  <a:pt x="1248228" y="1320800"/>
                </a:cubicBezTo>
                <a:cubicBezTo>
                  <a:pt x="1657047" y="1318381"/>
                  <a:pt x="2054980" y="659190"/>
                  <a:pt x="2452914" y="0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5846897" y="2190909"/>
            <a:ext cx="2438400" cy="2362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2" name="Picture 2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5455315" y="1662370"/>
            <a:ext cx="304800" cy="278892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 bwMode="auto">
          <a:xfrm rot="16200000" flipV="1">
            <a:off x="5645573" y="4170234"/>
            <a:ext cx="571923" cy="241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triangle" w="sm" len="lg"/>
            <a:tailEnd type="triangle" w="sm" len="lg"/>
          </a:ln>
          <a:effectLst/>
        </p:spPr>
      </p:cxnSp>
      <p:pic>
        <p:nvPicPr>
          <p:cNvPr id="25" name="Picture 24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5562600" y="4163460"/>
            <a:ext cx="304800" cy="278892"/>
          </a:xfrm>
          <a:prstGeom prst="rect">
            <a:avLst/>
          </a:prstGeom>
          <a:noFill/>
          <a:ln/>
          <a:effectLst/>
        </p:spPr>
      </p:pic>
      <p:sp>
        <p:nvSpPr>
          <p:cNvPr id="34" name="Freeform 33"/>
          <p:cNvSpPr/>
          <p:nvPr/>
        </p:nvSpPr>
        <p:spPr bwMode="auto">
          <a:xfrm flipV="1">
            <a:off x="6837895" y="5003605"/>
            <a:ext cx="45719" cy="245660"/>
          </a:xfrm>
          <a:custGeom>
            <a:avLst/>
            <a:gdLst>
              <a:gd name="connsiteX0" fmla="*/ 0 w 491320"/>
              <a:gd name="connsiteY0" fmla="*/ 0 h 696036"/>
              <a:gd name="connsiteX1" fmla="*/ 354842 w 491320"/>
              <a:gd name="connsiteY1" fmla="*/ 191069 h 696036"/>
              <a:gd name="connsiteX2" fmla="*/ 491320 w 491320"/>
              <a:gd name="connsiteY2" fmla="*/ 696036 h 69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20" h="696036">
                <a:moveTo>
                  <a:pt x="0" y="0"/>
                </a:moveTo>
                <a:cubicBezTo>
                  <a:pt x="136477" y="37531"/>
                  <a:pt x="272955" y="75063"/>
                  <a:pt x="354842" y="191069"/>
                </a:cubicBezTo>
                <a:cubicBezTo>
                  <a:pt x="436729" y="307075"/>
                  <a:pt x="464024" y="501555"/>
                  <a:pt x="491320" y="696036"/>
                </a:cubicBezTo>
              </a:path>
            </a:pathLst>
          </a:cu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sm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 rot="16200000">
            <a:off x="6164580" y="4156870"/>
            <a:ext cx="1463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Oval 35"/>
          <p:cNvSpPr/>
          <p:nvPr/>
        </p:nvSpPr>
        <p:spPr bwMode="auto">
          <a:xfrm>
            <a:off x="6858000" y="3401460"/>
            <a:ext cx="76200" cy="762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9" name="Picture 38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6607465" y="4696365"/>
            <a:ext cx="255017" cy="178665"/>
          </a:xfrm>
          <a:prstGeom prst="rect">
            <a:avLst/>
          </a:prstGeom>
          <a:noFill/>
          <a:ln/>
          <a:effectLst/>
        </p:spPr>
      </p:pic>
      <p:pic>
        <p:nvPicPr>
          <p:cNvPr id="37" name="Picture 36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3200400" y="4809750"/>
            <a:ext cx="838204" cy="254509"/>
          </a:xfrm>
          <a:prstGeom prst="rect">
            <a:avLst/>
          </a:prstGeom>
          <a:noFill/>
          <a:ln/>
          <a:effectLst/>
        </p:spPr>
      </p:pic>
      <p:pic>
        <p:nvPicPr>
          <p:cNvPr id="42" name="Picture 41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4930592" y="5310845"/>
            <a:ext cx="3783124" cy="330623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6108200" y="2084825"/>
            <a:ext cx="990429" cy="278843"/>
          </a:xfrm>
          <a:prstGeom prst="rect">
            <a:avLst/>
          </a:prstGeom>
          <a:noFill/>
          <a:ln/>
          <a:effectLst/>
        </p:spPr>
      </p:pic>
      <p:cxnSp>
        <p:nvCxnSpPr>
          <p:cNvPr id="26" name="Straight Connector 25"/>
          <p:cNvCxnSpPr/>
          <p:nvPr/>
        </p:nvCxnSpPr>
        <p:spPr bwMode="auto">
          <a:xfrm>
            <a:off x="7154489" y="4906292"/>
            <a:ext cx="164592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lgDashDot"/>
            <a:round/>
            <a:headEnd type="none" w="lg" len="lg"/>
            <a:tailEnd type="triangle" w="lg" len="lg"/>
          </a:ln>
          <a:effectLst/>
        </p:spPr>
      </p:cxnSp>
      <p:pic>
        <p:nvPicPr>
          <p:cNvPr id="27" name="Picture 26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3200400" y="4766084"/>
            <a:ext cx="838204" cy="254509"/>
          </a:xfrm>
          <a:prstGeom prst="rect">
            <a:avLst/>
          </a:prstGeom>
          <a:noFill/>
          <a:ln/>
          <a:effectLst/>
        </p:spPr>
      </p:pic>
      <p:cxnSp>
        <p:nvCxnSpPr>
          <p:cNvPr id="29" name="Straight Connector 28"/>
          <p:cNvCxnSpPr/>
          <p:nvPr/>
        </p:nvCxnSpPr>
        <p:spPr bwMode="auto">
          <a:xfrm>
            <a:off x="4152900" y="4906292"/>
            <a:ext cx="228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lgDashDot"/>
            <a:round/>
            <a:headEnd type="triangle" w="lg" len="lg"/>
            <a:tailEnd type="none" w="lg" len="lg"/>
          </a:ln>
          <a:effectLst/>
        </p:spPr>
      </p:cxnSp>
      <p:sp>
        <p:nvSpPr>
          <p:cNvPr id="31" name="Rectangle 30"/>
          <p:cNvSpPr/>
          <p:nvPr/>
        </p:nvSpPr>
        <p:spPr>
          <a:xfrm>
            <a:off x="4379975" y="4542745"/>
            <a:ext cx="14334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percolations</a:t>
            </a:r>
            <a:endParaRPr lang="en-US" sz="1600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6458712" y="5003605"/>
            <a:ext cx="70408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16200000">
            <a:off x="5539445" y="3977641"/>
            <a:ext cx="1828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5992985" y="3313785"/>
            <a:ext cx="192024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Oval 43"/>
          <p:cNvSpPr/>
          <p:nvPr/>
        </p:nvSpPr>
        <p:spPr bwMode="auto">
          <a:xfrm>
            <a:off x="6415440" y="3044950"/>
            <a:ext cx="76200" cy="762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70640" y="6232565"/>
            <a:ext cx="7488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What could possibly go wrong with this naïve approach?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38" name="Picture 37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309617" y="3083355"/>
            <a:ext cx="3782428" cy="431101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112624" y="2200040"/>
            <a:ext cx="4536186" cy="457200"/>
          </a:xfrm>
          <a:prstGeom prst="rect">
            <a:avLst/>
          </a:prstGeom>
          <a:noFill/>
          <a:ln/>
          <a:effectLst/>
        </p:spPr>
      </p:pic>
      <p:pic>
        <p:nvPicPr>
          <p:cNvPr id="49" name="Picture 48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658350" y="202980"/>
            <a:ext cx="457200" cy="45720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763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Linear Inverse Problems</a:t>
            </a: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412875"/>
            <a:ext cx="8763000" cy="5364163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sz="2000" dirty="0" smtClean="0">
                <a:ea typeface="ＭＳ Ｐゴシック" pitchFamily="34" charset="-128"/>
              </a:rPr>
              <a:t/>
            </a:r>
            <a:br>
              <a:rPr lang="en-US" sz="2000" dirty="0" smtClean="0">
                <a:ea typeface="ＭＳ Ｐゴシック" pitchFamily="34" charset="-128"/>
              </a:rPr>
            </a:br>
            <a:endParaRPr lang="en-US" sz="2000" dirty="0" smtClean="0">
              <a:ea typeface="ＭＳ Ｐゴシック" pitchFamily="34" charset="-128"/>
            </a:endParaRPr>
          </a:p>
          <a:p>
            <a:endParaRPr lang="en-US" sz="2000" dirty="0" smtClean="0">
              <a:ea typeface="ＭＳ Ｐゴシック" pitchFamily="34" charset="-128"/>
            </a:endParaRPr>
          </a:p>
          <a:p>
            <a:endParaRPr lang="en-US" sz="2000" dirty="0" smtClean="0">
              <a:ea typeface="ＭＳ Ｐゴシック" pitchFamily="34" charset="-128"/>
            </a:endParaRPr>
          </a:p>
          <a:p>
            <a:endParaRPr lang="en-US" sz="2000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endParaRPr lang="en-US" sz="2000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>
              <a:buNone/>
            </a:pPr>
            <a:endParaRPr lang="en-US" sz="2800" dirty="0" smtClean="0">
              <a:ea typeface="ＭＳ Ｐゴシック" pitchFamily="34" charset="-128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00FF"/>
                </a:solidFill>
                <a:ea typeface="ＭＳ Ｐゴシック" pitchFamily="34" charset="-128"/>
              </a:rPr>
              <a:t>Machine learning	</a:t>
            </a:r>
            <a:r>
              <a:rPr lang="en-US" sz="2000" dirty="0" smtClean="0">
                <a:ea typeface="ＭＳ Ｐゴシック" pitchFamily="34" charset="-128"/>
              </a:rPr>
              <a:t>		dictionary of features</a:t>
            </a:r>
            <a:endParaRPr lang="en-US" sz="2000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0000FF"/>
                </a:solidFill>
                <a:ea typeface="ＭＳ Ｐゴシック" pitchFamily="34" charset="-128"/>
              </a:rPr>
              <a:t>Compressive sensing</a:t>
            </a:r>
            <a:r>
              <a:rPr lang="en-US" sz="2000" dirty="0" smtClean="0">
                <a:ea typeface="ＭＳ Ｐゴシック" pitchFamily="34" charset="-128"/>
              </a:rPr>
              <a:t>		non-adaptive measurements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FF"/>
                </a:solidFill>
                <a:ea typeface="ＭＳ Ｐゴシック" pitchFamily="34" charset="-128"/>
              </a:rPr>
              <a:t>Information theory</a:t>
            </a:r>
            <a:r>
              <a:rPr lang="en-US" sz="2000" dirty="0" smtClean="0">
                <a:ea typeface="ＭＳ Ｐゴシック" pitchFamily="34" charset="-128"/>
              </a:rPr>
              <a:t>		coding frame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FF"/>
                </a:solidFill>
                <a:ea typeface="ＭＳ Ｐゴシック" pitchFamily="34" charset="-128"/>
              </a:rPr>
              <a:t>Theoretical computer science 	</a:t>
            </a:r>
            <a:r>
              <a:rPr lang="en-US" sz="2000" dirty="0" smtClean="0">
                <a:ea typeface="ＭＳ Ｐゴシック" pitchFamily="34" charset="-128"/>
              </a:rPr>
              <a:t>sketching matrix / expander</a:t>
            </a:r>
          </a:p>
        </p:txBody>
      </p:sp>
      <p:grpSp>
        <p:nvGrpSpPr>
          <p:cNvPr id="41" name="Group 40"/>
          <p:cNvGrpSpPr/>
          <p:nvPr/>
        </p:nvGrpSpPr>
        <p:grpSpPr bwMode="auto">
          <a:xfrm>
            <a:off x="1524000" y="1066800"/>
            <a:ext cx="5867400" cy="4038600"/>
            <a:chOff x="1524000" y="1066800"/>
            <a:chExt cx="5867400" cy="4038600"/>
          </a:xfrm>
        </p:grpSpPr>
        <p:pic>
          <p:nvPicPr>
            <p:cNvPr id="78" name="Picture 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908800" y="1117600"/>
              <a:ext cx="254000" cy="20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1803654" y="1066800"/>
              <a:ext cx="278891" cy="20269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0" name="Picture 6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749800" y="1066800"/>
              <a:ext cx="355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62200" y="2400300"/>
              <a:ext cx="3810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8" descr="phir"/>
            <p:cNvPicPr>
              <a:picLocks noChangeAspect="1" noChangeArrowheads="1"/>
            </p:cNvPicPr>
            <p:nvPr/>
          </p:nvPicPr>
          <p:blipFill>
            <a:blip r:embed="rId14" cstate="print"/>
            <a:srcRect l="13036" t="4639" r="8690" b="9869"/>
            <a:stretch>
              <a:fillRect/>
            </a:stretch>
          </p:blipFill>
          <p:spPr bwMode="auto">
            <a:xfrm>
              <a:off x="3048000" y="1524000"/>
              <a:ext cx="3576097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3" name="Group 49"/>
            <p:cNvGrpSpPr/>
            <p:nvPr/>
          </p:nvGrpSpPr>
          <p:grpSpPr bwMode="auto">
            <a:xfrm>
              <a:off x="1828800" y="1524000"/>
              <a:ext cx="182880" cy="1828800"/>
              <a:chOff x="1600200" y="1676400"/>
              <a:chExt cx="182880" cy="1828800"/>
            </a:xfrm>
          </p:grpSpPr>
          <p:sp>
            <p:nvSpPr>
              <p:cNvPr id="104" name="Rectangle 10"/>
              <p:cNvSpPr>
                <a:spLocks noChangeArrowheads="1"/>
              </p:cNvSpPr>
              <p:nvPr/>
            </p:nvSpPr>
            <p:spPr bwMode="auto">
              <a:xfrm>
                <a:off x="1600200" y="3276600"/>
                <a:ext cx="182880" cy="228600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5" name="Rectangle 11"/>
              <p:cNvSpPr>
                <a:spLocks noChangeArrowheads="1"/>
              </p:cNvSpPr>
              <p:nvPr/>
            </p:nvSpPr>
            <p:spPr bwMode="auto">
              <a:xfrm>
                <a:off x="1600200" y="3048000"/>
                <a:ext cx="182880" cy="228600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6" name="Rectangle 12"/>
              <p:cNvSpPr>
                <a:spLocks noChangeArrowheads="1"/>
              </p:cNvSpPr>
              <p:nvPr/>
            </p:nvSpPr>
            <p:spPr bwMode="auto">
              <a:xfrm>
                <a:off x="1600200" y="2819400"/>
                <a:ext cx="182880" cy="228600"/>
              </a:xfrm>
              <a:prstGeom prst="rect">
                <a:avLst/>
              </a:prstGeom>
              <a:solidFill>
                <a:srgbClr val="CCFF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7" name="Rectangle 13"/>
              <p:cNvSpPr>
                <a:spLocks noChangeArrowheads="1"/>
              </p:cNvSpPr>
              <p:nvPr/>
            </p:nvSpPr>
            <p:spPr bwMode="auto">
              <a:xfrm>
                <a:off x="1600200" y="2590800"/>
                <a:ext cx="182880" cy="228600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8" name="Rectangle 14"/>
              <p:cNvSpPr>
                <a:spLocks noChangeArrowheads="1"/>
              </p:cNvSpPr>
              <p:nvPr/>
            </p:nvSpPr>
            <p:spPr bwMode="auto">
              <a:xfrm>
                <a:off x="1600200" y="2362200"/>
                <a:ext cx="182880" cy="228600"/>
              </a:xfrm>
              <a:prstGeom prst="rect">
                <a:avLst/>
              </a:prstGeom>
              <a:solidFill>
                <a:srgbClr val="FF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09" name="Rectangle 15"/>
              <p:cNvSpPr>
                <a:spLocks noChangeArrowheads="1"/>
              </p:cNvSpPr>
              <p:nvPr/>
            </p:nvSpPr>
            <p:spPr bwMode="auto">
              <a:xfrm>
                <a:off x="1600200" y="2133600"/>
                <a:ext cx="182880" cy="22860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10" name="Rectangle 16"/>
              <p:cNvSpPr>
                <a:spLocks noChangeArrowheads="1"/>
              </p:cNvSpPr>
              <p:nvPr/>
            </p:nvSpPr>
            <p:spPr bwMode="auto">
              <a:xfrm>
                <a:off x="1600200" y="1905000"/>
                <a:ext cx="182880" cy="22860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111" name="Rectangle 17"/>
              <p:cNvSpPr>
                <a:spLocks noChangeArrowheads="1"/>
              </p:cNvSpPr>
              <p:nvPr/>
            </p:nvSpPr>
            <p:spPr bwMode="auto">
              <a:xfrm>
                <a:off x="1600200" y="1676400"/>
                <a:ext cx="182880" cy="228600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84" name="Picture 43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553200" y="4876800"/>
              <a:ext cx="8382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45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524000" y="3581400"/>
              <a:ext cx="8826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48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581400" y="3581400"/>
              <a:ext cx="24542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7" name="Group 28"/>
            <p:cNvGrpSpPr>
              <a:grpSpLocks/>
            </p:cNvGrpSpPr>
            <p:nvPr/>
          </p:nvGrpSpPr>
          <p:grpSpPr bwMode="auto">
            <a:xfrm>
              <a:off x="6944360" y="1523995"/>
              <a:ext cx="182880" cy="3200398"/>
              <a:chOff x="952" y="2498"/>
              <a:chExt cx="96" cy="1454"/>
            </a:xfrm>
          </p:grpSpPr>
          <p:sp>
            <p:nvSpPr>
              <p:cNvPr id="88" name="Rectangle 29"/>
              <p:cNvSpPr>
                <a:spLocks noChangeArrowheads="1"/>
              </p:cNvSpPr>
              <p:nvPr/>
            </p:nvSpPr>
            <p:spPr bwMode="auto">
              <a:xfrm flipV="1">
                <a:off x="952" y="2498"/>
                <a:ext cx="96" cy="91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Rectangle 30"/>
              <p:cNvSpPr>
                <a:spLocks noChangeArrowheads="1"/>
              </p:cNvSpPr>
              <p:nvPr/>
            </p:nvSpPr>
            <p:spPr bwMode="auto">
              <a:xfrm flipV="1">
                <a:off x="952" y="2589"/>
                <a:ext cx="96" cy="91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Rectangle 31"/>
              <p:cNvSpPr>
                <a:spLocks noChangeArrowheads="1"/>
              </p:cNvSpPr>
              <p:nvPr/>
            </p:nvSpPr>
            <p:spPr bwMode="auto">
              <a:xfrm flipV="1">
                <a:off x="952" y="2680"/>
                <a:ext cx="96" cy="91"/>
              </a:xfrm>
              <a:prstGeom prst="rect">
                <a:avLst/>
              </a:prstGeom>
              <a:solidFill>
                <a:srgbClr val="CCFF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32"/>
              <p:cNvSpPr>
                <a:spLocks noChangeArrowheads="1"/>
              </p:cNvSpPr>
              <p:nvPr/>
            </p:nvSpPr>
            <p:spPr bwMode="auto">
              <a:xfrm flipV="1">
                <a:off x="952" y="2771"/>
                <a:ext cx="96" cy="91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33"/>
              <p:cNvSpPr>
                <a:spLocks noChangeArrowheads="1"/>
              </p:cNvSpPr>
              <p:nvPr/>
            </p:nvSpPr>
            <p:spPr bwMode="auto">
              <a:xfrm flipV="1">
                <a:off x="952" y="2862"/>
                <a:ext cx="96" cy="91"/>
              </a:xfrm>
              <a:prstGeom prst="rect">
                <a:avLst/>
              </a:prstGeom>
              <a:solidFill>
                <a:srgbClr val="FF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34"/>
              <p:cNvSpPr>
                <a:spLocks noChangeArrowheads="1"/>
              </p:cNvSpPr>
              <p:nvPr/>
            </p:nvSpPr>
            <p:spPr bwMode="auto">
              <a:xfrm flipV="1">
                <a:off x="952" y="2953"/>
                <a:ext cx="96" cy="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35"/>
              <p:cNvSpPr>
                <a:spLocks noChangeArrowheads="1"/>
              </p:cNvSpPr>
              <p:nvPr/>
            </p:nvSpPr>
            <p:spPr bwMode="auto">
              <a:xfrm flipV="1">
                <a:off x="952" y="3044"/>
                <a:ext cx="96" cy="91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36"/>
              <p:cNvSpPr>
                <a:spLocks noChangeArrowheads="1"/>
              </p:cNvSpPr>
              <p:nvPr/>
            </p:nvSpPr>
            <p:spPr bwMode="auto">
              <a:xfrm flipV="1">
                <a:off x="952" y="3135"/>
                <a:ext cx="9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37"/>
              <p:cNvSpPr>
                <a:spLocks noChangeArrowheads="1"/>
              </p:cNvSpPr>
              <p:nvPr/>
            </p:nvSpPr>
            <p:spPr bwMode="auto">
              <a:xfrm>
                <a:off x="952" y="3680"/>
                <a:ext cx="96" cy="91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38"/>
              <p:cNvSpPr>
                <a:spLocks noChangeArrowheads="1"/>
              </p:cNvSpPr>
              <p:nvPr/>
            </p:nvSpPr>
            <p:spPr bwMode="auto">
              <a:xfrm>
                <a:off x="952" y="3772"/>
                <a:ext cx="96" cy="91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39"/>
              <p:cNvSpPr>
                <a:spLocks noChangeArrowheads="1"/>
              </p:cNvSpPr>
              <p:nvPr/>
            </p:nvSpPr>
            <p:spPr bwMode="auto">
              <a:xfrm>
                <a:off x="952" y="3861"/>
                <a:ext cx="96" cy="91"/>
              </a:xfrm>
              <a:prstGeom prst="rect">
                <a:avLst/>
              </a:prstGeom>
              <a:solidFill>
                <a:srgbClr val="CCFF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40"/>
              <p:cNvSpPr>
                <a:spLocks noChangeArrowheads="1"/>
              </p:cNvSpPr>
              <p:nvPr/>
            </p:nvSpPr>
            <p:spPr bwMode="auto">
              <a:xfrm>
                <a:off x="952" y="3590"/>
                <a:ext cx="96" cy="91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41"/>
              <p:cNvSpPr>
                <a:spLocks noChangeArrowheads="1"/>
              </p:cNvSpPr>
              <p:nvPr/>
            </p:nvSpPr>
            <p:spPr bwMode="auto">
              <a:xfrm>
                <a:off x="952" y="3499"/>
                <a:ext cx="96" cy="91"/>
              </a:xfrm>
              <a:prstGeom prst="rect">
                <a:avLst/>
              </a:prstGeom>
              <a:solidFill>
                <a:srgbClr val="FF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42"/>
              <p:cNvSpPr>
                <a:spLocks noChangeArrowheads="1"/>
              </p:cNvSpPr>
              <p:nvPr/>
            </p:nvSpPr>
            <p:spPr bwMode="auto">
              <a:xfrm>
                <a:off x="952" y="3226"/>
                <a:ext cx="96" cy="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43"/>
              <p:cNvSpPr>
                <a:spLocks noChangeArrowheads="1"/>
              </p:cNvSpPr>
              <p:nvPr/>
            </p:nvSpPr>
            <p:spPr bwMode="auto">
              <a:xfrm>
                <a:off x="952" y="3317"/>
                <a:ext cx="96" cy="91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44"/>
              <p:cNvSpPr>
                <a:spLocks noChangeArrowheads="1"/>
              </p:cNvSpPr>
              <p:nvPr/>
            </p:nvSpPr>
            <p:spPr bwMode="auto">
              <a:xfrm>
                <a:off x="952" y="3407"/>
                <a:ext cx="9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0" y="4037995"/>
            <a:ext cx="391551" cy="2743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20" cstate="print"/>
          <a:srcRect r="14706"/>
          <a:stretch>
            <a:fillRect/>
          </a:stretch>
        </p:blipFill>
        <p:spPr bwMode="auto">
          <a:xfrm>
            <a:off x="4114800" y="733965"/>
            <a:ext cx="44196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 Tale of Two Algorithms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4563"/>
            <a:ext cx="8763000" cy="604837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Hard </a:t>
            </a:r>
            <a:r>
              <a:rPr lang="en-US" dirty="0" err="1" smtClean="0">
                <a:ea typeface="ＭＳ Ｐゴシック" pitchFamily="34" charset="-128"/>
              </a:rPr>
              <a:t>thresholding</a:t>
            </a:r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pPr lvl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0" lvl="1" indent="0">
              <a:buNone/>
            </a:pPr>
            <a:r>
              <a:rPr lang="en-US" dirty="0" smtClean="0">
                <a:ea typeface="ＭＳ Ｐゴシック" pitchFamily="34" charset="-128"/>
              </a:rPr>
              <a:t> we can tiptoe among percolations!</a:t>
            </a:r>
          </a:p>
          <a:p>
            <a:pPr marL="0" lvl="1" indent="0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0" lvl="1" indent="0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0" lvl="1" indent="0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0" lvl="1" indent="0">
              <a:buNone/>
            </a:pPr>
            <a:r>
              <a:rPr lang="en-US" sz="1600" dirty="0" smtClean="0">
                <a:ea typeface="ＭＳ Ｐゴシック" pitchFamily="34" charset="-128"/>
              </a:rPr>
              <a:t>another variant has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302122" y="1969354"/>
            <a:ext cx="211227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2" name="Picture 9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5748502" y="1009484"/>
            <a:ext cx="2191849" cy="337207"/>
          </a:xfrm>
          <a:prstGeom prst="rect">
            <a:avLst/>
          </a:prstGeom>
          <a:noFill/>
          <a:ln/>
          <a:effectLst/>
        </p:spPr>
      </p:pic>
      <p:sp>
        <p:nvSpPr>
          <p:cNvPr id="78" name="Freeform 77"/>
          <p:cNvSpPr/>
          <p:nvPr/>
        </p:nvSpPr>
        <p:spPr bwMode="auto">
          <a:xfrm>
            <a:off x="4475297" y="2082052"/>
            <a:ext cx="3505200" cy="1831824"/>
          </a:xfrm>
          <a:custGeom>
            <a:avLst/>
            <a:gdLst>
              <a:gd name="connsiteX0" fmla="*/ 0 w 2931886"/>
              <a:gd name="connsiteY0" fmla="*/ 711200 h 1896534"/>
              <a:gd name="connsiteX1" fmla="*/ 870857 w 2931886"/>
              <a:gd name="connsiteY1" fmla="*/ 1814286 h 1896534"/>
              <a:gd name="connsiteX2" fmla="*/ 2104572 w 2931886"/>
              <a:gd name="connsiteY2" fmla="*/ 1204686 h 1896534"/>
              <a:gd name="connsiteX3" fmla="*/ 2931886 w 2931886"/>
              <a:gd name="connsiteY3" fmla="*/ 0 h 1896534"/>
              <a:gd name="connsiteX0" fmla="*/ 0 w 2971800"/>
              <a:gd name="connsiteY0" fmla="*/ 1175657 h 1819124"/>
              <a:gd name="connsiteX1" fmla="*/ 910771 w 2971800"/>
              <a:gd name="connsiteY1" fmla="*/ 1814286 h 1819124"/>
              <a:gd name="connsiteX2" fmla="*/ 2144486 w 2971800"/>
              <a:gd name="connsiteY2" fmla="*/ 1204686 h 1819124"/>
              <a:gd name="connsiteX3" fmla="*/ 2971800 w 2971800"/>
              <a:gd name="connsiteY3" fmla="*/ 0 h 1819124"/>
              <a:gd name="connsiteX0" fmla="*/ 0 w 3505200"/>
              <a:gd name="connsiteY0" fmla="*/ 1099457 h 1831824"/>
              <a:gd name="connsiteX1" fmla="*/ 1444171 w 3505200"/>
              <a:gd name="connsiteY1" fmla="*/ 1814286 h 1831824"/>
              <a:gd name="connsiteX2" fmla="*/ 2677886 w 3505200"/>
              <a:gd name="connsiteY2" fmla="*/ 1204686 h 1831824"/>
              <a:gd name="connsiteX3" fmla="*/ 3505200 w 3505200"/>
              <a:gd name="connsiteY3" fmla="*/ 0 h 183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5200" h="1831824">
                <a:moveTo>
                  <a:pt x="0" y="1099457"/>
                </a:moveTo>
                <a:cubicBezTo>
                  <a:pt x="260047" y="1609876"/>
                  <a:pt x="997857" y="1796748"/>
                  <a:pt x="1444171" y="1814286"/>
                </a:cubicBezTo>
                <a:cubicBezTo>
                  <a:pt x="1890485" y="1831824"/>
                  <a:pt x="2334381" y="1507067"/>
                  <a:pt x="2677886" y="1204686"/>
                </a:cubicBezTo>
                <a:cubicBezTo>
                  <a:pt x="3021391" y="902305"/>
                  <a:pt x="3263295" y="451152"/>
                  <a:pt x="3505200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7111817" y="3257709"/>
            <a:ext cx="76200" cy="762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1" name="Picture 3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8534400" y="1495964"/>
            <a:ext cx="304800" cy="278892"/>
          </a:xfrm>
          <a:prstGeom prst="rect">
            <a:avLst/>
          </a:prstGeom>
          <a:noFill/>
          <a:ln/>
          <a:effectLst/>
        </p:spPr>
      </p:pic>
      <p:cxnSp>
        <p:nvCxnSpPr>
          <p:cNvPr id="83" name="Straight Connector 82"/>
          <p:cNvCxnSpPr/>
          <p:nvPr/>
        </p:nvCxnSpPr>
        <p:spPr bwMode="auto">
          <a:xfrm rot="16200000">
            <a:off x="6377249" y="4111149"/>
            <a:ext cx="15544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8" name="Picture 2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274314" y="1585560"/>
            <a:ext cx="2077846" cy="337038"/>
          </a:xfrm>
          <a:prstGeom prst="rect">
            <a:avLst/>
          </a:prstGeom>
          <a:noFill/>
          <a:ln/>
          <a:effectLst/>
        </p:spPr>
      </p:pic>
      <p:pic>
        <p:nvPicPr>
          <p:cNvPr id="40" name="Picture 39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7221945" y="4581150"/>
            <a:ext cx="966623" cy="255017"/>
          </a:xfrm>
          <a:prstGeom prst="rect">
            <a:avLst/>
          </a:prstGeom>
          <a:noFill/>
          <a:ln/>
          <a:effectLst/>
        </p:spPr>
      </p:pic>
      <p:sp>
        <p:nvSpPr>
          <p:cNvPr id="20" name="Freeform 19"/>
          <p:cNvSpPr/>
          <p:nvPr/>
        </p:nvSpPr>
        <p:spPr bwMode="auto">
          <a:xfrm>
            <a:off x="5826943" y="1953660"/>
            <a:ext cx="2097857" cy="1475619"/>
          </a:xfrm>
          <a:custGeom>
            <a:avLst/>
            <a:gdLst>
              <a:gd name="connsiteX0" fmla="*/ 0 w 2452914"/>
              <a:gd name="connsiteY0" fmla="*/ 14514 h 1323219"/>
              <a:gd name="connsiteX1" fmla="*/ 1248228 w 2452914"/>
              <a:gd name="connsiteY1" fmla="*/ 1320800 h 1323219"/>
              <a:gd name="connsiteX2" fmla="*/ 2452914 w 2452914"/>
              <a:gd name="connsiteY2" fmla="*/ 0 h 132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2914" h="1323219">
                <a:moveTo>
                  <a:pt x="0" y="14514"/>
                </a:moveTo>
                <a:cubicBezTo>
                  <a:pt x="419704" y="668866"/>
                  <a:pt x="839409" y="1323219"/>
                  <a:pt x="1248228" y="1320800"/>
                </a:cubicBezTo>
                <a:cubicBezTo>
                  <a:pt x="1657047" y="1318381"/>
                  <a:pt x="2054980" y="659190"/>
                  <a:pt x="2452914" y="0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5846897" y="2190909"/>
            <a:ext cx="2438400" cy="2362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2" name="Picture 21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/>
          <a:stretch>
            <a:fillRect/>
          </a:stretch>
        </p:blipFill>
        <p:spPr>
          <a:xfrm>
            <a:off x="5455315" y="1662370"/>
            <a:ext cx="304800" cy="278892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 bwMode="auto">
          <a:xfrm rot="16200000" flipV="1">
            <a:off x="5645573" y="4170234"/>
            <a:ext cx="571923" cy="241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triangle" w="sm" len="lg"/>
            <a:tailEnd type="triangle" w="sm" len="lg"/>
          </a:ln>
          <a:effectLst/>
        </p:spPr>
      </p:cxnSp>
      <p:pic>
        <p:nvPicPr>
          <p:cNvPr id="25" name="Picture 24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5562600" y="4163460"/>
            <a:ext cx="304800" cy="278892"/>
          </a:xfrm>
          <a:prstGeom prst="rect">
            <a:avLst/>
          </a:prstGeom>
          <a:noFill/>
          <a:ln/>
          <a:effectLst/>
        </p:spPr>
      </p:pic>
      <p:sp>
        <p:nvSpPr>
          <p:cNvPr id="34" name="Freeform 33"/>
          <p:cNvSpPr/>
          <p:nvPr/>
        </p:nvSpPr>
        <p:spPr bwMode="auto">
          <a:xfrm flipV="1">
            <a:off x="6837895" y="5003605"/>
            <a:ext cx="45719" cy="245660"/>
          </a:xfrm>
          <a:custGeom>
            <a:avLst/>
            <a:gdLst>
              <a:gd name="connsiteX0" fmla="*/ 0 w 491320"/>
              <a:gd name="connsiteY0" fmla="*/ 0 h 696036"/>
              <a:gd name="connsiteX1" fmla="*/ 354842 w 491320"/>
              <a:gd name="connsiteY1" fmla="*/ 191069 h 696036"/>
              <a:gd name="connsiteX2" fmla="*/ 491320 w 491320"/>
              <a:gd name="connsiteY2" fmla="*/ 696036 h 69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20" h="696036">
                <a:moveTo>
                  <a:pt x="0" y="0"/>
                </a:moveTo>
                <a:cubicBezTo>
                  <a:pt x="136477" y="37531"/>
                  <a:pt x="272955" y="75063"/>
                  <a:pt x="354842" y="191069"/>
                </a:cubicBezTo>
                <a:cubicBezTo>
                  <a:pt x="436729" y="307075"/>
                  <a:pt x="464024" y="501555"/>
                  <a:pt x="491320" y="696036"/>
                </a:cubicBezTo>
              </a:path>
            </a:pathLst>
          </a:cu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sm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 rot="16200000">
            <a:off x="6164580" y="4156870"/>
            <a:ext cx="1463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Oval 35"/>
          <p:cNvSpPr/>
          <p:nvPr/>
        </p:nvSpPr>
        <p:spPr bwMode="auto">
          <a:xfrm>
            <a:off x="6858000" y="3401460"/>
            <a:ext cx="76200" cy="762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9" name="Picture 38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6607465" y="4696365"/>
            <a:ext cx="255017" cy="178665"/>
          </a:xfrm>
          <a:prstGeom prst="rect">
            <a:avLst/>
          </a:prstGeom>
          <a:noFill/>
          <a:ln/>
          <a:effectLst/>
        </p:spPr>
      </p:pic>
      <p:cxnSp>
        <p:nvCxnSpPr>
          <p:cNvPr id="30" name="Straight Connector 29"/>
          <p:cNvCxnSpPr/>
          <p:nvPr/>
        </p:nvCxnSpPr>
        <p:spPr bwMode="auto">
          <a:xfrm>
            <a:off x="4038600" y="4925079"/>
            <a:ext cx="4876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lgDashDot"/>
            <a:round/>
            <a:headEnd type="triangle" w="lg" len="lg"/>
            <a:tailEnd type="triangle" w="lg" len="lg"/>
          </a:ln>
          <a:effectLst/>
        </p:spPr>
      </p:cxnSp>
      <p:pic>
        <p:nvPicPr>
          <p:cNvPr id="37" name="Picture 36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3200400" y="4809750"/>
            <a:ext cx="838204" cy="254509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4778501" y="5234035"/>
            <a:ext cx="4087305" cy="482920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/>
          <a:stretch>
            <a:fillRect/>
          </a:stretch>
        </p:blipFill>
        <p:spPr bwMode="auto">
          <a:xfrm>
            <a:off x="10962" y="5848515"/>
            <a:ext cx="9133047" cy="880483"/>
          </a:xfrm>
          <a:prstGeom prst="rect">
            <a:avLst/>
          </a:prstGeom>
          <a:noFill/>
          <a:ln/>
          <a:effectLst/>
        </p:spPr>
      </p:pic>
      <p:sp>
        <p:nvSpPr>
          <p:cNvPr id="38" name="Rectangle 37"/>
          <p:cNvSpPr/>
          <p:nvPr/>
        </p:nvSpPr>
        <p:spPr>
          <a:xfrm>
            <a:off x="1805" y="2161635"/>
            <a:ext cx="4080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+mj-lt"/>
                <a:ea typeface="ＭＳ Ｐゴシック" pitchFamily="34" charset="-128"/>
              </a:rPr>
              <a:t>Global “unverifiable” assumption:</a:t>
            </a:r>
          </a:p>
        </p:txBody>
      </p:sp>
      <p:pic>
        <p:nvPicPr>
          <p:cNvPr id="49" name="Picture 48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/>
          <a:stretch>
            <a:fillRect/>
          </a:stretch>
        </p:blipFill>
        <p:spPr bwMode="auto">
          <a:xfrm>
            <a:off x="1422790" y="4619555"/>
            <a:ext cx="1116083" cy="278640"/>
          </a:xfrm>
          <a:prstGeom prst="rect">
            <a:avLst/>
          </a:prstGeom>
          <a:noFill/>
          <a:ln/>
          <a:effectLst/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26309" y="2620670"/>
            <a:ext cx="4572360" cy="631323"/>
          </a:xfrm>
          <a:prstGeom prst="rect">
            <a:avLst/>
          </a:prstGeom>
          <a:noFill/>
          <a:ln/>
          <a:effectLst/>
        </p:spPr>
      </p:pic>
      <p:pic>
        <p:nvPicPr>
          <p:cNvPr id="45" name="Picture 44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/>
          <a:stretch>
            <a:fillRect/>
          </a:stretch>
        </p:blipFill>
        <p:spPr bwMode="auto">
          <a:xfrm>
            <a:off x="7913235" y="1623965"/>
            <a:ext cx="457681" cy="279185"/>
          </a:xfrm>
          <a:prstGeom prst="rect">
            <a:avLst/>
          </a:prstGeom>
          <a:noFill/>
          <a:ln/>
          <a:effectLst/>
        </p:spPr>
      </p:pic>
      <p:pic>
        <p:nvPicPr>
          <p:cNvPr id="50" name="Picture 49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/>
          <a:stretch>
            <a:fillRect/>
          </a:stretch>
        </p:blipFill>
        <p:spPr bwMode="auto">
          <a:xfrm>
            <a:off x="2498130" y="5426060"/>
            <a:ext cx="1116589" cy="278766"/>
          </a:xfrm>
          <a:prstGeom prst="rect">
            <a:avLst/>
          </a:prstGeom>
          <a:noFill/>
          <a:ln/>
          <a:effectLst/>
        </p:spPr>
      </p:pic>
      <p:cxnSp>
        <p:nvCxnSpPr>
          <p:cNvPr id="52" name="Straight Connector 51"/>
          <p:cNvCxnSpPr/>
          <p:nvPr/>
        </p:nvCxnSpPr>
        <p:spPr bwMode="auto">
          <a:xfrm>
            <a:off x="1280150" y="4965200"/>
            <a:ext cx="1371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3803900" y="5287158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GraDes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:</a:t>
            </a:r>
          </a:p>
        </p:txBody>
      </p:sp>
      <p:pic>
        <p:nvPicPr>
          <p:cNvPr id="42" name="Picture 41" descr="TP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/>
          <a:stretch>
            <a:fillRect/>
          </a:stretch>
        </p:blipFill>
        <p:spPr bwMode="auto">
          <a:xfrm>
            <a:off x="658350" y="202980"/>
            <a:ext cx="457200" cy="45720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908050"/>
            <a:ext cx="8763000" cy="5842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Model:</a:t>
            </a:r>
            <a:r>
              <a:rPr lang="en-US" i="1" dirty="0" smtClean="0"/>
              <a:t>  K</a:t>
            </a:r>
            <a:r>
              <a:rPr lang="en-US" dirty="0" smtClean="0"/>
              <a:t>-sparse coefficients 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sz="1200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RIP:</a:t>
            </a:r>
            <a:r>
              <a:rPr lang="en-US" dirty="0" smtClean="0"/>
              <a:t>  stable embedding </a:t>
            </a:r>
            <a:br>
              <a:rPr lang="en-US" dirty="0" smtClean="0"/>
            </a:br>
            <a:endParaRPr lang="en-US" sz="1600" dirty="0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459055" y="-152400"/>
            <a:ext cx="7772400" cy="1143000"/>
          </a:xfrm>
        </p:spPr>
        <p:txBody>
          <a:bodyPr/>
          <a:lstStyle/>
          <a:p>
            <a:r>
              <a:rPr lang="en-US" dirty="0" smtClean="0"/>
              <a:t>Restricted </a:t>
            </a:r>
            <a:r>
              <a:rPr lang="en-US" dirty="0" err="1" smtClean="0"/>
              <a:t>Isometry</a:t>
            </a:r>
            <a:r>
              <a:rPr lang="en-US" dirty="0" smtClean="0"/>
              <a:t> Property</a:t>
            </a: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>
            <a:off x="3581400" y="4776788"/>
            <a:ext cx="1219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8373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62400" y="4167188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5800" y="3176588"/>
            <a:ext cx="2743200" cy="3368675"/>
            <a:chOff x="432" y="1776"/>
            <a:chExt cx="1728" cy="2122"/>
          </a:xfrm>
        </p:grpSpPr>
        <p:sp>
          <p:nvSpPr>
            <p:cNvPr id="29719" name="Line 7"/>
            <p:cNvSpPr>
              <a:spLocks noChangeShapeType="1"/>
            </p:cNvSpPr>
            <p:nvPr/>
          </p:nvSpPr>
          <p:spPr bwMode="auto">
            <a:xfrm flipV="1">
              <a:off x="1115" y="1776"/>
              <a:ext cx="0" cy="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20" name="Line 8"/>
            <p:cNvSpPr>
              <a:spLocks noChangeShapeType="1"/>
            </p:cNvSpPr>
            <p:nvPr/>
          </p:nvSpPr>
          <p:spPr bwMode="auto">
            <a:xfrm>
              <a:off x="1115" y="2716"/>
              <a:ext cx="9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21" name="Line 9"/>
            <p:cNvSpPr>
              <a:spLocks noChangeShapeType="1"/>
            </p:cNvSpPr>
            <p:nvPr/>
          </p:nvSpPr>
          <p:spPr bwMode="auto">
            <a:xfrm flipH="1">
              <a:off x="432" y="2716"/>
              <a:ext cx="683" cy="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22" name="AutoShape 10"/>
            <p:cNvSpPr>
              <a:spLocks noChangeArrowheads="1"/>
            </p:cNvSpPr>
            <p:nvPr/>
          </p:nvSpPr>
          <p:spPr bwMode="auto">
            <a:xfrm rot="-283838">
              <a:off x="475" y="2331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23" name="AutoShape 11"/>
            <p:cNvSpPr>
              <a:spLocks noChangeArrowheads="1"/>
            </p:cNvSpPr>
            <p:nvPr/>
          </p:nvSpPr>
          <p:spPr bwMode="auto">
            <a:xfrm rot="1242714">
              <a:off x="475" y="2331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24" name="AutoShape 12"/>
            <p:cNvSpPr>
              <a:spLocks noChangeArrowheads="1"/>
            </p:cNvSpPr>
            <p:nvPr/>
          </p:nvSpPr>
          <p:spPr bwMode="auto">
            <a:xfrm rot="2577415">
              <a:off x="517" y="2331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25" name="AutoShape 13"/>
            <p:cNvSpPr>
              <a:spLocks noChangeArrowheads="1"/>
            </p:cNvSpPr>
            <p:nvPr/>
          </p:nvSpPr>
          <p:spPr bwMode="auto">
            <a:xfrm rot="4304015">
              <a:off x="539" y="2352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26" name="AutoShape 14"/>
            <p:cNvSpPr>
              <a:spLocks noChangeArrowheads="1"/>
            </p:cNvSpPr>
            <p:nvPr/>
          </p:nvSpPr>
          <p:spPr bwMode="auto">
            <a:xfrm rot="7746010">
              <a:off x="454" y="2309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pic>
          <p:nvPicPr>
            <p:cNvPr id="58438" name="Picture 1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37" y="1814"/>
              <a:ext cx="35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28" name="Text Box 16"/>
            <p:cNvSpPr txBox="1">
              <a:spLocks noChangeArrowheads="1"/>
            </p:cNvSpPr>
            <p:nvPr/>
          </p:nvSpPr>
          <p:spPr bwMode="auto">
            <a:xfrm>
              <a:off x="624" y="3648"/>
              <a:ext cx="8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i="1">
                  <a:solidFill>
                    <a:srgbClr val="3333CC"/>
                  </a:solidFill>
                  <a:latin typeface="Verdana" pitchFamily="34" charset="0"/>
                </a:rPr>
                <a:t>K-planes</a:t>
              </a:r>
            </a:p>
          </p:txBody>
        </p:sp>
        <p:sp>
          <p:nvSpPr>
            <p:cNvPr id="29729" name="Line 17"/>
            <p:cNvSpPr>
              <a:spLocks noChangeShapeType="1"/>
            </p:cNvSpPr>
            <p:nvPr/>
          </p:nvSpPr>
          <p:spPr bwMode="auto">
            <a:xfrm flipV="1">
              <a:off x="960" y="3168"/>
              <a:ext cx="144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30" name="Line 18"/>
            <p:cNvSpPr>
              <a:spLocks noChangeShapeType="1"/>
            </p:cNvSpPr>
            <p:nvPr/>
          </p:nvSpPr>
          <p:spPr bwMode="auto">
            <a:xfrm flipH="1" flipV="1">
              <a:off x="864" y="3072"/>
              <a:ext cx="96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pic>
          <p:nvPicPr>
            <p:cNvPr id="58442" name="Picture 1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920" y="2784"/>
              <a:ext cx="240" cy="1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58443" name="Picture 2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392" y="3168"/>
              <a:ext cx="240" cy="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9733" name="Line 21"/>
            <p:cNvSpPr>
              <a:spLocks noChangeShapeType="1"/>
            </p:cNvSpPr>
            <p:nvPr/>
          </p:nvSpPr>
          <p:spPr bwMode="auto">
            <a:xfrm flipH="1">
              <a:off x="1536" y="2832"/>
              <a:ext cx="240" cy="192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572000" y="3328988"/>
            <a:ext cx="4419600" cy="3136900"/>
            <a:chOff x="2880" y="1872"/>
            <a:chExt cx="2784" cy="1976"/>
          </a:xfrm>
        </p:grpSpPr>
        <p:sp>
          <p:nvSpPr>
            <p:cNvPr id="29707" name="Line 23"/>
            <p:cNvSpPr>
              <a:spLocks noChangeShapeType="1"/>
            </p:cNvSpPr>
            <p:nvPr/>
          </p:nvSpPr>
          <p:spPr bwMode="auto">
            <a:xfrm>
              <a:off x="4227" y="2815"/>
              <a:ext cx="9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08" name="Line 24"/>
            <p:cNvSpPr>
              <a:spLocks noChangeShapeType="1"/>
            </p:cNvSpPr>
            <p:nvPr/>
          </p:nvSpPr>
          <p:spPr bwMode="auto">
            <a:xfrm flipV="1">
              <a:off x="4227" y="1962"/>
              <a:ext cx="314" cy="8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pic>
          <p:nvPicPr>
            <p:cNvPr id="58420" name="Picture 2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035" y="1962"/>
              <a:ext cx="40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0" name="AutoShape 26"/>
            <p:cNvSpPr>
              <a:spLocks noChangeArrowheads="1"/>
            </p:cNvSpPr>
            <p:nvPr/>
          </p:nvSpPr>
          <p:spPr bwMode="auto">
            <a:xfrm>
              <a:off x="2880" y="1872"/>
              <a:ext cx="2784" cy="1976"/>
            </a:xfrm>
            <a:prstGeom prst="parallelogram">
              <a:avLst>
                <a:gd name="adj" fmla="val 3522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pic>
          <p:nvPicPr>
            <p:cNvPr id="58422" name="Picture 2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504" y="3216"/>
              <a:ext cx="336" cy="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58423" name="Picture 28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032" y="3504"/>
              <a:ext cx="336" cy="1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9713" name="AutoShape 29"/>
            <p:cNvSpPr>
              <a:spLocks noChangeArrowheads="1"/>
            </p:cNvSpPr>
            <p:nvPr/>
          </p:nvSpPr>
          <p:spPr bwMode="auto">
            <a:xfrm rot="-283838">
              <a:off x="3600" y="2427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14" name="AutoShape 30"/>
            <p:cNvSpPr>
              <a:spLocks noChangeArrowheads="1"/>
            </p:cNvSpPr>
            <p:nvPr/>
          </p:nvSpPr>
          <p:spPr bwMode="auto">
            <a:xfrm rot="1242714">
              <a:off x="3600" y="2427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15" name="AutoShape 31"/>
            <p:cNvSpPr>
              <a:spLocks noChangeArrowheads="1"/>
            </p:cNvSpPr>
            <p:nvPr/>
          </p:nvSpPr>
          <p:spPr bwMode="auto">
            <a:xfrm rot="2577415">
              <a:off x="3642" y="2427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16" name="AutoShape 32"/>
            <p:cNvSpPr>
              <a:spLocks noChangeArrowheads="1"/>
            </p:cNvSpPr>
            <p:nvPr/>
          </p:nvSpPr>
          <p:spPr bwMode="auto">
            <a:xfrm rot="4304015">
              <a:off x="3664" y="2448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17" name="AutoShape 33"/>
            <p:cNvSpPr>
              <a:spLocks noChangeArrowheads="1"/>
            </p:cNvSpPr>
            <p:nvPr/>
          </p:nvSpPr>
          <p:spPr bwMode="auto">
            <a:xfrm rot="7746010">
              <a:off x="3579" y="2405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18" name="Line 34"/>
            <p:cNvSpPr>
              <a:spLocks noChangeShapeType="1"/>
            </p:cNvSpPr>
            <p:nvPr/>
          </p:nvSpPr>
          <p:spPr bwMode="auto">
            <a:xfrm>
              <a:off x="3840" y="3120"/>
              <a:ext cx="336" cy="24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29705" name="Rectangle 41"/>
          <p:cNvSpPr>
            <a:spLocks noChangeArrowheads="1"/>
          </p:cNvSpPr>
          <p:nvPr/>
        </p:nvSpPr>
        <p:spPr bwMode="auto">
          <a:xfrm>
            <a:off x="4462463" y="6237288"/>
            <a:ext cx="3673475" cy="395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8377" name="Picture 4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464050" y="6329363"/>
            <a:ext cx="3570288" cy="376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7" name="Picture 7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/>
          <a:stretch>
            <a:fillRect/>
          </a:stretch>
        </p:blipFill>
        <p:spPr bwMode="auto">
          <a:xfrm>
            <a:off x="2344510" y="3044950"/>
            <a:ext cx="4145718" cy="572415"/>
          </a:xfrm>
          <a:prstGeom prst="rect">
            <a:avLst/>
          </a:prstGeom>
          <a:noFill/>
          <a:ln/>
          <a:effectLst/>
        </p:spPr>
      </p:pic>
      <p:sp>
        <p:nvSpPr>
          <p:cNvPr id="78" name="Rectangle 77"/>
          <p:cNvSpPr/>
          <p:nvPr/>
        </p:nvSpPr>
        <p:spPr>
          <a:xfrm>
            <a:off x="3252404" y="4926795"/>
            <a:ext cx="18325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IID </a:t>
            </a:r>
            <a:br>
              <a:rPr lang="en-US" dirty="0" smtClean="0"/>
            </a:br>
            <a:r>
              <a:rPr lang="en-US" dirty="0" smtClean="0"/>
              <a:t>sub-Gaussian </a:t>
            </a:r>
            <a:br>
              <a:rPr lang="en-US" dirty="0" smtClean="0"/>
            </a:br>
            <a:r>
              <a:rPr lang="en-US" dirty="0" smtClean="0"/>
              <a:t>matrices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424260" y="471815"/>
            <a:ext cx="8451016" cy="2331502"/>
            <a:chOff x="424260" y="471815"/>
            <a:chExt cx="8451016" cy="2331502"/>
          </a:xfrm>
        </p:grpSpPr>
        <p:sp>
          <p:nvSpPr>
            <p:cNvPr id="79" name="Rectangle 78"/>
            <p:cNvSpPr/>
            <p:nvPr/>
          </p:nvSpPr>
          <p:spPr>
            <a:xfrm>
              <a:off x="424260" y="1470345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b="1" dirty="0" smtClean="0"/>
                <a:t>Remark: </a:t>
              </a:r>
              <a:r>
                <a:rPr lang="en-US" dirty="0" smtClean="0"/>
                <a:t>implies convergence of 	   convex relaxations also</a:t>
              </a:r>
              <a:br>
                <a:rPr lang="en-US" dirty="0" smtClean="0"/>
              </a:br>
              <a:r>
                <a:rPr lang="en-US" dirty="0" smtClean="0"/>
                <a:t>e.g., </a:t>
              </a:r>
            </a:p>
          </p:txBody>
        </p:sp>
        <p:pic>
          <p:nvPicPr>
            <p:cNvPr id="83" name="Picture 82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5" cstate="print"/>
            <a:stretch>
              <a:fillRect/>
            </a:stretch>
          </p:blipFill>
          <p:spPr bwMode="auto">
            <a:xfrm>
              <a:off x="1134403" y="2084825"/>
              <a:ext cx="3322382" cy="25416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1" name="Picture 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7099948" y="471815"/>
              <a:ext cx="1581387" cy="245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2" name="Straight Arrow Connector 32"/>
            <p:cNvCxnSpPr>
              <a:cxnSpLocks noChangeShapeType="1"/>
            </p:cNvCxnSpPr>
            <p:nvPr/>
          </p:nvCxnSpPr>
          <p:spPr bwMode="auto">
            <a:xfrm rot="5400000">
              <a:off x="7256495" y="835098"/>
              <a:ext cx="292100" cy="9736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pSp>
          <p:nvGrpSpPr>
            <p:cNvPr id="84" name="Group 11"/>
            <p:cNvGrpSpPr>
              <a:grpSpLocks/>
            </p:cNvGrpSpPr>
            <p:nvPr/>
          </p:nvGrpSpPr>
          <p:grpSpPr bwMode="auto">
            <a:xfrm>
              <a:off x="6088096" y="933880"/>
              <a:ext cx="2103120" cy="1869437"/>
              <a:chOff x="5543561" y="1125536"/>
              <a:chExt cx="2924180" cy="2627306"/>
            </a:xfrm>
          </p:grpSpPr>
          <p:sp>
            <p:nvSpPr>
              <p:cNvPr id="85" name="AutoShape 5"/>
              <p:cNvSpPr>
                <a:spLocks noChangeArrowheads="1"/>
              </p:cNvSpPr>
              <p:nvPr/>
            </p:nvSpPr>
            <p:spPr bwMode="auto">
              <a:xfrm>
                <a:off x="5702310" y="1685921"/>
                <a:ext cx="1847853" cy="1906583"/>
              </a:xfrm>
              <a:prstGeom prst="diamond">
                <a:avLst/>
              </a:prstGeom>
              <a:solidFill>
                <a:srgbClr val="FF000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" name="Line 6"/>
              <p:cNvSpPr>
                <a:spLocks noChangeShapeType="1"/>
              </p:cNvSpPr>
              <p:nvPr/>
            </p:nvSpPr>
            <p:spPr bwMode="auto">
              <a:xfrm flipH="1">
                <a:off x="5702310" y="1687509"/>
                <a:ext cx="925515" cy="9540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Line 7"/>
              <p:cNvSpPr>
                <a:spLocks noChangeShapeType="1"/>
              </p:cNvSpPr>
              <p:nvPr/>
            </p:nvSpPr>
            <p:spPr bwMode="auto">
              <a:xfrm>
                <a:off x="5702310" y="2641593"/>
                <a:ext cx="925515" cy="9524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" name="Line 8"/>
              <p:cNvSpPr>
                <a:spLocks noChangeShapeType="1"/>
              </p:cNvSpPr>
              <p:nvPr/>
            </p:nvSpPr>
            <p:spPr bwMode="auto">
              <a:xfrm flipH="1">
                <a:off x="6627825" y="2640006"/>
                <a:ext cx="922339" cy="95249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" name="Line 9"/>
              <p:cNvSpPr>
                <a:spLocks noChangeShapeType="1"/>
              </p:cNvSpPr>
              <p:nvPr/>
            </p:nvSpPr>
            <p:spPr bwMode="auto">
              <a:xfrm>
                <a:off x="6627825" y="1685921"/>
                <a:ext cx="922339" cy="95408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" name="Line 10"/>
              <p:cNvSpPr>
                <a:spLocks noChangeShapeType="1"/>
              </p:cNvSpPr>
              <p:nvPr/>
            </p:nvSpPr>
            <p:spPr bwMode="auto">
              <a:xfrm flipH="1">
                <a:off x="6319848" y="1687509"/>
                <a:ext cx="307975" cy="12715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" name="Line 11"/>
              <p:cNvSpPr>
                <a:spLocks noChangeShapeType="1"/>
              </p:cNvSpPr>
              <p:nvPr/>
            </p:nvSpPr>
            <p:spPr bwMode="auto">
              <a:xfrm flipH="1" flipV="1">
                <a:off x="5702310" y="2641593"/>
                <a:ext cx="617540" cy="3174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" name="Line 12"/>
              <p:cNvSpPr>
                <a:spLocks noChangeShapeType="1"/>
              </p:cNvSpPr>
              <p:nvPr/>
            </p:nvSpPr>
            <p:spPr bwMode="auto">
              <a:xfrm flipV="1">
                <a:off x="6319848" y="2640006"/>
                <a:ext cx="1230314" cy="3174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" name="Line 13"/>
              <p:cNvSpPr>
                <a:spLocks noChangeShapeType="1"/>
              </p:cNvSpPr>
              <p:nvPr/>
            </p:nvSpPr>
            <p:spPr bwMode="auto">
              <a:xfrm>
                <a:off x="6319848" y="2959092"/>
                <a:ext cx="307975" cy="6349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" name="AutoShape 14"/>
              <p:cNvSpPr>
                <a:spLocks noChangeArrowheads="1"/>
              </p:cNvSpPr>
              <p:nvPr/>
            </p:nvSpPr>
            <p:spPr bwMode="auto">
              <a:xfrm rot="19098806">
                <a:off x="6681800" y="1125536"/>
                <a:ext cx="1468440" cy="2386006"/>
              </a:xfrm>
              <a:prstGeom prst="parallelogram">
                <a:avLst>
                  <a:gd name="adj" fmla="val 57440"/>
                </a:avLst>
              </a:prstGeom>
              <a:solidFill>
                <a:srgbClr val="006600">
                  <a:alpha val="50195"/>
                </a:srgbClr>
              </a:solidFill>
              <a:ln w="190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" name="Line 15"/>
              <p:cNvSpPr>
                <a:spLocks noChangeShapeType="1"/>
              </p:cNvSpPr>
              <p:nvPr/>
            </p:nvSpPr>
            <p:spPr bwMode="auto">
              <a:xfrm flipV="1">
                <a:off x="6634175" y="1136648"/>
                <a:ext cx="0" cy="14874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" name="Line 16"/>
              <p:cNvSpPr>
                <a:spLocks noChangeShapeType="1"/>
              </p:cNvSpPr>
              <p:nvPr/>
            </p:nvSpPr>
            <p:spPr bwMode="auto">
              <a:xfrm flipH="1">
                <a:off x="5543561" y="2625720"/>
                <a:ext cx="1090615" cy="11271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7" name="Line 17"/>
              <p:cNvSpPr>
                <a:spLocks noChangeShapeType="1"/>
              </p:cNvSpPr>
              <p:nvPr/>
            </p:nvSpPr>
            <p:spPr bwMode="auto">
              <a:xfrm flipV="1">
                <a:off x="6634176" y="2624133"/>
                <a:ext cx="183356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" name="Oval 18"/>
              <p:cNvSpPr>
                <a:spLocks noChangeArrowheads="1"/>
              </p:cNvSpPr>
              <p:nvPr/>
            </p:nvSpPr>
            <p:spPr bwMode="auto">
              <a:xfrm>
                <a:off x="7488246" y="2571744"/>
                <a:ext cx="98425" cy="10636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99" name="Picture 19" descr="txp_fig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2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537458" y="2859082"/>
                <a:ext cx="230188" cy="1841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  <p:pic>
          <p:nvPicPr>
            <p:cNvPr id="100" name="Picture 99" descr="TP_tmp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682805" y="1462415"/>
              <a:ext cx="1192471" cy="182880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01" name="Freeform 100"/>
            <p:cNvSpPr/>
            <p:nvPr/>
          </p:nvSpPr>
          <p:spPr bwMode="auto">
            <a:xfrm>
              <a:off x="7568877" y="1683054"/>
              <a:ext cx="218364" cy="272955"/>
            </a:xfrm>
            <a:custGeom>
              <a:avLst/>
              <a:gdLst>
                <a:gd name="connsiteX0" fmla="*/ 218364 w 218364"/>
                <a:gd name="connsiteY0" fmla="*/ 0 h 272955"/>
                <a:gd name="connsiteX1" fmla="*/ 150125 w 218364"/>
                <a:gd name="connsiteY1" fmla="*/ 177421 h 272955"/>
                <a:gd name="connsiteX2" fmla="*/ 0 w 218364"/>
                <a:gd name="connsiteY2" fmla="*/ 272955 h 27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364" h="272955">
                  <a:moveTo>
                    <a:pt x="218364" y="0"/>
                  </a:moveTo>
                  <a:cubicBezTo>
                    <a:pt x="202441" y="65964"/>
                    <a:pt x="186519" y="131929"/>
                    <a:pt x="150125" y="177421"/>
                  </a:cubicBezTo>
                  <a:cubicBezTo>
                    <a:pt x="113731" y="222913"/>
                    <a:pt x="56865" y="247934"/>
                    <a:pt x="0" y="272955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-8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18" cstate="print"/>
          <a:srcRect r="14706"/>
          <a:stretch>
            <a:fillRect/>
          </a:stretch>
        </p:blipFill>
        <p:spPr bwMode="auto">
          <a:xfrm>
            <a:off x="4114800" y="733965"/>
            <a:ext cx="44196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 Model-based CS Algorithm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4563"/>
            <a:ext cx="8763000" cy="6048375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Model-based hard </a:t>
            </a:r>
            <a:r>
              <a:rPr lang="en-US" dirty="0" err="1" smtClean="0">
                <a:ea typeface="ＭＳ Ｐゴシック" pitchFamily="34" charset="-128"/>
              </a:rPr>
              <a:t>thresholding</a:t>
            </a:r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pPr lvl="1">
              <a:buNone/>
            </a:pPr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302122" y="1969354"/>
            <a:ext cx="211227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2" name="Picture 9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5748502" y="1009484"/>
            <a:ext cx="2191849" cy="337207"/>
          </a:xfrm>
          <a:prstGeom prst="rect">
            <a:avLst/>
          </a:prstGeom>
          <a:noFill/>
          <a:ln/>
          <a:effectLst/>
        </p:spPr>
      </p:pic>
      <p:sp>
        <p:nvSpPr>
          <p:cNvPr id="78" name="Freeform 77"/>
          <p:cNvSpPr/>
          <p:nvPr/>
        </p:nvSpPr>
        <p:spPr bwMode="auto">
          <a:xfrm>
            <a:off x="4475297" y="2082052"/>
            <a:ext cx="3505200" cy="1831824"/>
          </a:xfrm>
          <a:custGeom>
            <a:avLst/>
            <a:gdLst>
              <a:gd name="connsiteX0" fmla="*/ 0 w 2931886"/>
              <a:gd name="connsiteY0" fmla="*/ 711200 h 1896534"/>
              <a:gd name="connsiteX1" fmla="*/ 870857 w 2931886"/>
              <a:gd name="connsiteY1" fmla="*/ 1814286 h 1896534"/>
              <a:gd name="connsiteX2" fmla="*/ 2104572 w 2931886"/>
              <a:gd name="connsiteY2" fmla="*/ 1204686 h 1896534"/>
              <a:gd name="connsiteX3" fmla="*/ 2931886 w 2931886"/>
              <a:gd name="connsiteY3" fmla="*/ 0 h 1896534"/>
              <a:gd name="connsiteX0" fmla="*/ 0 w 2971800"/>
              <a:gd name="connsiteY0" fmla="*/ 1175657 h 1819124"/>
              <a:gd name="connsiteX1" fmla="*/ 910771 w 2971800"/>
              <a:gd name="connsiteY1" fmla="*/ 1814286 h 1819124"/>
              <a:gd name="connsiteX2" fmla="*/ 2144486 w 2971800"/>
              <a:gd name="connsiteY2" fmla="*/ 1204686 h 1819124"/>
              <a:gd name="connsiteX3" fmla="*/ 2971800 w 2971800"/>
              <a:gd name="connsiteY3" fmla="*/ 0 h 1819124"/>
              <a:gd name="connsiteX0" fmla="*/ 0 w 3505200"/>
              <a:gd name="connsiteY0" fmla="*/ 1099457 h 1831824"/>
              <a:gd name="connsiteX1" fmla="*/ 1444171 w 3505200"/>
              <a:gd name="connsiteY1" fmla="*/ 1814286 h 1831824"/>
              <a:gd name="connsiteX2" fmla="*/ 2677886 w 3505200"/>
              <a:gd name="connsiteY2" fmla="*/ 1204686 h 1831824"/>
              <a:gd name="connsiteX3" fmla="*/ 3505200 w 3505200"/>
              <a:gd name="connsiteY3" fmla="*/ 0 h 1831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5200" h="1831824">
                <a:moveTo>
                  <a:pt x="0" y="1099457"/>
                </a:moveTo>
                <a:cubicBezTo>
                  <a:pt x="260047" y="1609876"/>
                  <a:pt x="997857" y="1796748"/>
                  <a:pt x="1444171" y="1814286"/>
                </a:cubicBezTo>
                <a:cubicBezTo>
                  <a:pt x="1890485" y="1831824"/>
                  <a:pt x="2334381" y="1507067"/>
                  <a:pt x="2677886" y="1204686"/>
                </a:cubicBezTo>
                <a:cubicBezTo>
                  <a:pt x="3021391" y="902305"/>
                  <a:pt x="3263295" y="451152"/>
                  <a:pt x="3505200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7111817" y="3257709"/>
            <a:ext cx="76200" cy="762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1" name="Picture 3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8534400" y="1495964"/>
            <a:ext cx="304800" cy="278892"/>
          </a:xfrm>
          <a:prstGeom prst="rect">
            <a:avLst/>
          </a:prstGeom>
          <a:noFill/>
          <a:ln/>
          <a:effectLst/>
        </p:spPr>
      </p:pic>
      <p:cxnSp>
        <p:nvCxnSpPr>
          <p:cNvPr id="83" name="Straight Connector 82"/>
          <p:cNvCxnSpPr/>
          <p:nvPr/>
        </p:nvCxnSpPr>
        <p:spPr bwMode="auto">
          <a:xfrm rot="16200000">
            <a:off x="6377249" y="4111149"/>
            <a:ext cx="15544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85" name="Picture 8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7913235" y="1623965"/>
            <a:ext cx="457681" cy="279185"/>
          </a:xfrm>
          <a:prstGeom prst="rect">
            <a:avLst/>
          </a:prstGeom>
          <a:noFill/>
          <a:ln/>
          <a:effectLst/>
        </p:spPr>
      </p:pic>
      <p:sp>
        <p:nvSpPr>
          <p:cNvPr id="20" name="Freeform 19"/>
          <p:cNvSpPr/>
          <p:nvPr/>
        </p:nvSpPr>
        <p:spPr bwMode="auto">
          <a:xfrm>
            <a:off x="5826943" y="1953660"/>
            <a:ext cx="2097857" cy="1475619"/>
          </a:xfrm>
          <a:custGeom>
            <a:avLst/>
            <a:gdLst>
              <a:gd name="connsiteX0" fmla="*/ 0 w 2452914"/>
              <a:gd name="connsiteY0" fmla="*/ 14514 h 1323219"/>
              <a:gd name="connsiteX1" fmla="*/ 1248228 w 2452914"/>
              <a:gd name="connsiteY1" fmla="*/ 1320800 h 1323219"/>
              <a:gd name="connsiteX2" fmla="*/ 2452914 w 2452914"/>
              <a:gd name="connsiteY2" fmla="*/ 0 h 132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2914" h="1323219">
                <a:moveTo>
                  <a:pt x="0" y="14514"/>
                </a:moveTo>
                <a:cubicBezTo>
                  <a:pt x="419704" y="668866"/>
                  <a:pt x="839409" y="1323219"/>
                  <a:pt x="1248228" y="1320800"/>
                </a:cubicBezTo>
                <a:cubicBezTo>
                  <a:pt x="1657047" y="1318381"/>
                  <a:pt x="2054980" y="659190"/>
                  <a:pt x="2452914" y="0"/>
                </a:cubicBezTo>
              </a:path>
            </a:pathLst>
          </a:cu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315391" y="1585560"/>
            <a:ext cx="2105929" cy="336948"/>
          </a:xfrm>
          <a:prstGeom prst="rect">
            <a:avLst/>
          </a:prstGeom>
          <a:noFill/>
          <a:ln/>
          <a:effectLst/>
        </p:spPr>
      </p:pic>
      <p:cxnSp>
        <p:nvCxnSpPr>
          <p:cNvPr id="21" name="Straight Connector 20"/>
          <p:cNvCxnSpPr/>
          <p:nvPr/>
        </p:nvCxnSpPr>
        <p:spPr bwMode="auto">
          <a:xfrm flipV="1">
            <a:off x="5846897" y="2190909"/>
            <a:ext cx="2438400" cy="2362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6" name="Picture 55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7241867" y="4581149"/>
            <a:ext cx="1170633" cy="279303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/>
          <a:stretch>
            <a:fillRect/>
          </a:stretch>
        </p:blipFill>
        <p:spPr>
          <a:xfrm>
            <a:off x="5455315" y="1662370"/>
            <a:ext cx="304800" cy="278892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 bwMode="auto">
          <a:xfrm rot="16200000" flipV="1">
            <a:off x="5645573" y="4170234"/>
            <a:ext cx="571923" cy="241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triangle" w="sm" len="lg"/>
            <a:tailEnd type="triangle" w="sm" len="lg"/>
          </a:ln>
          <a:effectLst/>
        </p:spPr>
      </p:cxnSp>
      <p:pic>
        <p:nvPicPr>
          <p:cNvPr id="25" name="Picture 24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/>
          <a:stretch>
            <a:fillRect/>
          </a:stretch>
        </p:blipFill>
        <p:spPr bwMode="auto">
          <a:xfrm>
            <a:off x="5562600" y="4163460"/>
            <a:ext cx="304800" cy="278892"/>
          </a:xfrm>
          <a:prstGeom prst="rect">
            <a:avLst/>
          </a:prstGeom>
          <a:noFill/>
          <a:ln/>
          <a:effectLst/>
        </p:spPr>
      </p:pic>
      <p:sp>
        <p:nvSpPr>
          <p:cNvPr id="34" name="Freeform 33"/>
          <p:cNvSpPr/>
          <p:nvPr/>
        </p:nvSpPr>
        <p:spPr bwMode="auto">
          <a:xfrm flipV="1">
            <a:off x="6837895" y="5003605"/>
            <a:ext cx="45719" cy="245660"/>
          </a:xfrm>
          <a:custGeom>
            <a:avLst/>
            <a:gdLst>
              <a:gd name="connsiteX0" fmla="*/ 0 w 491320"/>
              <a:gd name="connsiteY0" fmla="*/ 0 h 696036"/>
              <a:gd name="connsiteX1" fmla="*/ 354842 w 491320"/>
              <a:gd name="connsiteY1" fmla="*/ 191069 h 696036"/>
              <a:gd name="connsiteX2" fmla="*/ 491320 w 491320"/>
              <a:gd name="connsiteY2" fmla="*/ 696036 h 69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20" h="696036">
                <a:moveTo>
                  <a:pt x="0" y="0"/>
                </a:moveTo>
                <a:cubicBezTo>
                  <a:pt x="136477" y="37531"/>
                  <a:pt x="272955" y="75063"/>
                  <a:pt x="354842" y="191069"/>
                </a:cubicBezTo>
                <a:cubicBezTo>
                  <a:pt x="436729" y="307075"/>
                  <a:pt x="464024" y="501555"/>
                  <a:pt x="491320" y="696036"/>
                </a:cubicBezTo>
              </a:path>
            </a:pathLst>
          </a:cu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sm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 rot="16200000">
            <a:off x="6164580" y="4156870"/>
            <a:ext cx="1463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Oval 35"/>
          <p:cNvSpPr/>
          <p:nvPr/>
        </p:nvSpPr>
        <p:spPr bwMode="auto">
          <a:xfrm>
            <a:off x="6858000" y="3401460"/>
            <a:ext cx="76200" cy="762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9" name="Picture 38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6607465" y="4696365"/>
            <a:ext cx="255017" cy="178665"/>
          </a:xfrm>
          <a:prstGeom prst="rect">
            <a:avLst/>
          </a:prstGeom>
          <a:noFill/>
          <a:ln/>
          <a:effectLst/>
        </p:spPr>
      </p:pic>
      <p:cxnSp>
        <p:nvCxnSpPr>
          <p:cNvPr id="30" name="Straight Connector 29"/>
          <p:cNvCxnSpPr/>
          <p:nvPr/>
        </p:nvCxnSpPr>
        <p:spPr bwMode="auto">
          <a:xfrm>
            <a:off x="4038600" y="4925079"/>
            <a:ext cx="4876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lgDashDot"/>
            <a:round/>
            <a:headEnd type="triangle" w="lg" len="lg"/>
            <a:tailEnd type="triangle" w="lg" len="lg"/>
          </a:ln>
          <a:effectLst/>
        </p:spPr>
      </p:cxnSp>
      <p:pic>
        <p:nvPicPr>
          <p:cNvPr id="37" name="Picture 36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3200400" y="4809750"/>
            <a:ext cx="838204" cy="254509"/>
          </a:xfrm>
          <a:prstGeom prst="rect">
            <a:avLst/>
          </a:prstGeom>
          <a:noFill/>
          <a:ln/>
          <a:effectLst/>
        </p:spPr>
      </p:pic>
      <p:pic>
        <p:nvPicPr>
          <p:cNvPr id="40" name="Picture 39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40209" y="5870463"/>
            <a:ext cx="9052560" cy="862580"/>
          </a:xfrm>
          <a:prstGeom prst="rect">
            <a:avLst/>
          </a:prstGeom>
          <a:noFill/>
          <a:ln/>
          <a:effectLst/>
        </p:spPr>
      </p:pic>
      <p:sp>
        <p:nvSpPr>
          <p:cNvPr id="38" name="Rectangle 37"/>
          <p:cNvSpPr/>
          <p:nvPr/>
        </p:nvSpPr>
        <p:spPr>
          <a:xfrm>
            <a:off x="1805" y="2161635"/>
            <a:ext cx="4080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+mj-lt"/>
                <a:ea typeface="ＭＳ Ｐゴシック" pitchFamily="34" charset="-128"/>
              </a:rPr>
              <a:t>Global “unverifiable” assumption:</a:t>
            </a:r>
          </a:p>
        </p:txBody>
      </p:sp>
      <p:pic>
        <p:nvPicPr>
          <p:cNvPr id="53" name="Picture 52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1153955" y="5080415"/>
            <a:ext cx="1320114" cy="278640"/>
          </a:xfrm>
          <a:prstGeom prst="rect">
            <a:avLst/>
          </a:prstGeom>
          <a:noFill/>
          <a:ln/>
          <a:effectLst/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/>
          <a:stretch>
            <a:fillRect/>
          </a:stretch>
        </p:blipFill>
        <p:spPr bwMode="auto">
          <a:xfrm>
            <a:off x="15581" y="2620670"/>
            <a:ext cx="5017279" cy="631245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/>
          <a:stretch>
            <a:fillRect/>
          </a:stretch>
        </p:blipFill>
        <p:spPr bwMode="auto">
          <a:xfrm>
            <a:off x="4892987" y="5234035"/>
            <a:ext cx="3858330" cy="482861"/>
          </a:xfrm>
          <a:prstGeom prst="rect">
            <a:avLst/>
          </a:prstGeom>
          <a:noFill/>
          <a:ln/>
          <a:effectLst/>
        </p:spPr>
      </p:pic>
      <p:cxnSp>
        <p:nvCxnSpPr>
          <p:cNvPr id="54" name="Straight Connector 53"/>
          <p:cNvCxnSpPr/>
          <p:nvPr/>
        </p:nvCxnSpPr>
        <p:spPr bwMode="auto">
          <a:xfrm>
            <a:off x="1153955" y="5464465"/>
            <a:ext cx="1371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3" name="Picture 42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/>
          <a:stretch>
            <a:fillRect/>
          </a:stretch>
        </p:blipFill>
        <p:spPr bwMode="auto">
          <a:xfrm>
            <a:off x="346066" y="3650784"/>
            <a:ext cx="3401145" cy="406674"/>
          </a:xfrm>
          <a:prstGeom prst="rect">
            <a:avLst/>
          </a:prstGeom>
          <a:noFill/>
          <a:ln/>
          <a:effectLst/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/>
          <a:stretch>
            <a:fillRect/>
          </a:stretch>
        </p:blipFill>
        <p:spPr bwMode="auto">
          <a:xfrm>
            <a:off x="193830" y="279790"/>
            <a:ext cx="834032" cy="37568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Tree-Sparse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1403350"/>
            <a:ext cx="8763000" cy="5842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Model:</a:t>
            </a:r>
            <a:r>
              <a:rPr lang="en-US" i="1" dirty="0" smtClean="0"/>
              <a:t>  K</a:t>
            </a:r>
            <a:r>
              <a:rPr lang="en-US" dirty="0" smtClean="0"/>
              <a:t>-sparse coefficients </a:t>
            </a:r>
            <a:br>
              <a:rPr lang="en-US" dirty="0" smtClean="0"/>
            </a:br>
            <a:r>
              <a:rPr lang="en-US" b="1" dirty="0" smtClean="0"/>
              <a:t>+	</a:t>
            </a:r>
            <a:r>
              <a:rPr lang="en-US" dirty="0" smtClean="0"/>
              <a:t>significant coefficients </a:t>
            </a:r>
            <a:br>
              <a:rPr lang="en-US" dirty="0" smtClean="0"/>
            </a:br>
            <a:r>
              <a:rPr lang="en-US" dirty="0" smtClean="0"/>
              <a:t>	lie on a rooted </a:t>
            </a:r>
            <a:r>
              <a:rPr lang="en-US" dirty="0" err="1" smtClean="0"/>
              <a:t>subtree</a:t>
            </a:r>
            <a:endParaRPr lang="en-US" dirty="0" smtClean="0"/>
          </a:p>
          <a:p>
            <a:endParaRPr lang="en-US" dirty="0" smtClean="0"/>
          </a:p>
          <a:p>
            <a:endParaRPr lang="en-US" sz="1200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Sparse approx:</a:t>
            </a:r>
            <a:r>
              <a:rPr lang="en-US" dirty="0" smtClean="0"/>
              <a:t>	    find </a:t>
            </a:r>
            <a:r>
              <a:rPr lang="en-US" dirty="0" smtClean="0">
                <a:solidFill>
                  <a:srgbClr val="0000FF"/>
                </a:solidFill>
              </a:rPr>
              <a:t>best set</a:t>
            </a:r>
            <a:r>
              <a:rPr lang="en-US" dirty="0" smtClean="0"/>
              <a:t> of coefficients</a:t>
            </a:r>
          </a:p>
          <a:p>
            <a:endParaRPr lang="en-US" sz="1000" dirty="0" smtClean="0"/>
          </a:p>
          <a:p>
            <a:pPr lvl="1"/>
            <a:r>
              <a:rPr lang="en-US" dirty="0" smtClean="0"/>
              <a:t>sorting</a:t>
            </a:r>
          </a:p>
          <a:p>
            <a:pPr lvl="1"/>
            <a:r>
              <a:rPr lang="en-US" dirty="0" smtClean="0"/>
              <a:t>hard </a:t>
            </a:r>
            <a:r>
              <a:rPr lang="en-US" dirty="0" err="1" smtClean="0"/>
              <a:t>thresholding</a:t>
            </a:r>
            <a:endParaRPr lang="en-US" dirty="0" smtClean="0"/>
          </a:p>
          <a:p>
            <a:pPr lvl="1">
              <a:buFontTx/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Tree-sparse approx:</a:t>
            </a:r>
            <a:r>
              <a:rPr lang="en-US" dirty="0" smtClean="0"/>
              <a:t>   find </a:t>
            </a:r>
            <a:r>
              <a:rPr lang="en-US" dirty="0" smtClean="0">
                <a:solidFill>
                  <a:srgbClr val="0000FF"/>
                </a:solidFill>
              </a:rPr>
              <a:t>best rooted </a:t>
            </a:r>
            <a:r>
              <a:rPr lang="en-US" dirty="0" err="1" smtClean="0">
                <a:solidFill>
                  <a:srgbClr val="0000FF"/>
                </a:solidFill>
              </a:rPr>
              <a:t>subtree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				    of coefficients </a:t>
            </a:r>
          </a:p>
          <a:p>
            <a:pPr lvl="1"/>
            <a:r>
              <a:rPr lang="en-US" dirty="0" smtClean="0"/>
              <a:t>condensing sort and select 	</a:t>
            </a:r>
            <a:r>
              <a:rPr lang="en-US" sz="1600" dirty="0" smtClean="0"/>
              <a:t>[</a:t>
            </a:r>
            <a:r>
              <a:rPr lang="en-US" sz="1600" dirty="0" err="1" smtClean="0"/>
              <a:t>Baraniuk</a:t>
            </a:r>
            <a:r>
              <a:rPr lang="en-US" sz="1600" dirty="0" smtClean="0"/>
              <a:t>]</a:t>
            </a:r>
          </a:p>
          <a:p>
            <a:pPr lvl="1"/>
            <a:r>
              <a:rPr lang="en-US" dirty="0" smtClean="0"/>
              <a:t>dynamic programming 	</a:t>
            </a:r>
            <a:r>
              <a:rPr lang="en-US" sz="1600" dirty="0" smtClean="0"/>
              <a:t>[</a:t>
            </a:r>
            <a:r>
              <a:rPr lang="en-US" sz="1600" dirty="0" err="1" smtClean="0"/>
              <a:t>Donoho</a:t>
            </a:r>
            <a:r>
              <a:rPr lang="en-US" sz="1600" dirty="0" smtClean="0"/>
              <a:t>]</a:t>
            </a:r>
          </a:p>
          <a:p>
            <a:endParaRPr lang="en-US" sz="1200" dirty="0" smtClean="0"/>
          </a:p>
          <a:p>
            <a:endParaRPr lang="en-US" sz="1200" dirty="0" smtClean="0"/>
          </a:p>
        </p:txBody>
      </p:sp>
      <p:pic>
        <p:nvPicPr>
          <p:cNvPr id="57348" name="Content Placeholder 3" descr="bintree.tif"/>
          <p:cNvPicPr>
            <a:picLocks noChangeAspect="1"/>
          </p:cNvPicPr>
          <p:nvPr/>
        </p:nvPicPr>
        <p:blipFill>
          <a:blip r:embed="rId3" cstate="print"/>
          <a:srcRect b="14041"/>
          <a:stretch>
            <a:fillRect/>
          </a:stretch>
        </p:blipFill>
        <p:spPr bwMode="auto">
          <a:xfrm>
            <a:off x="5832475" y="661988"/>
            <a:ext cx="30607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908050"/>
            <a:ext cx="8763000" cy="5842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Model:</a:t>
            </a:r>
            <a:r>
              <a:rPr lang="en-US" i="1" dirty="0" smtClean="0"/>
              <a:t>  K</a:t>
            </a:r>
            <a:r>
              <a:rPr lang="en-US" dirty="0" smtClean="0"/>
              <a:t>-sparse coefficients 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sz="1200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RIP:</a:t>
            </a:r>
            <a:r>
              <a:rPr lang="en-US" dirty="0" smtClean="0"/>
              <a:t>  stable embedding </a:t>
            </a:r>
            <a:br>
              <a:rPr lang="en-US" dirty="0" smtClean="0"/>
            </a:br>
            <a:endParaRPr lang="en-US" sz="1600" dirty="0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Sparse</a:t>
            </a: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>
            <a:off x="3581400" y="4776788"/>
            <a:ext cx="1219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8373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62400" y="4167188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5800" y="3176588"/>
            <a:ext cx="2743200" cy="3368675"/>
            <a:chOff x="432" y="1776"/>
            <a:chExt cx="1728" cy="2122"/>
          </a:xfrm>
        </p:grpSpPr>
        <p:sp>
          <p:nvSpPr>
            <p:cNvPr id="29719" name="Line 7"/>
            <p:cNvSpPr>
              <a:spLocks noChangeShapeType="1"/>
            </p:cNvSpPr>
            <p:nvPr/>
          </p:nvSpPr>
          <p:spPr bwMode="auto">
            <a:xfrm flipV="1">
              <a:off x="1115" y="1776"/>
              <a:ext cx="0" cy="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20" name="Line 8"/>
            <p:cNvSpPr>
              <a:spLocks noChangeShapeType="1"/>
            </p:cNvSpPr>
            <p:nvPr/>
          </p:nvSpPr>
          <p:spPr bwMode="auto">
            <a:xfrm>
              <a:off x="1115" y="2716"/>
              <a:ext cx="9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21" name="Line 9"/>
            <p:cNvSpPr>
              <a:spLocks noChangeShapeType="1"/>
            </p:cNvSpPr>
            <p:nvPr/>
          </p:nvSpPr>
          <p:spPr bwMode="auto">
            <a:xfrm flipH="1">
              <a:off x="432" y="2716"/>
              <a:ext cx="683" cy="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22" name="AutoShape 10"/>
            <p:cNvSpPr>
              <a:spLocks noChangeArrowheads="1"/>
            </p:cNvSpPr>
            <p:nvPr/>
          </p:nvSpPr>
          <p:spPr bwMode="auto">
            <a:xfrm rot="-283838">
              <a:off x="475" y="2331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23" name="AutoShape 11"/>
            <p:cNvSpPr>
              <a:spLocks noChangeArrowheads="1"/>
            </p:cNvSpPr>
            <p:nvPr/>
          </p:nvSpPr>
          <p:spPr bwMode="auto">
            <a:xfrm rot="1242714">
              <a:off x="475" y="2331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24" name="AutoShape 12"/>
            <p:cNvSpPr>
              <a:spLocks noChangeArrowheads="1"/>
            </p:cNvSpPr>
            <p:nvPr/>
          </p:nvSpPr>
          <p:spPr bwMode="auto">
            <a:xfrm rot="2577415">
              <a:off x="517" y="2331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25" name="AutoShape 13"/>
            <p:cNvSpPr>
              <a:spLocks noChangeArrowheads="1"/>
            </p:cNvSpPr>
            <p:nvPr/>
          </p:nvSpPr>
          <p:spPr bwMode="auto">
            <a:xfrm rot="4304015">
              <a:off x="539" y="2352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26" name="AutoShape 14"/>
            <p:cNvSpPr>
              <a:spLocks noChangeArrowheads="1"/>
            </p:cNvSpPr>
            <p:nvPr/>
          </p:nvSpPr>
          <p:spPr bwMode="auto">
            <a:xfrm rot="7746010">
              <a:off x="454" y="2309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pic>
          <p:nvPicPr>
            <p:cNvPr id="58438" name="Picture 1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7" y="1814"/>
              <a:ext cx="35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28" name="Text Box 16"/>
            <p:cNvSpPr txBox="1">
              <a:spLocks noChangeArrowheads="1"/>
            </p:cNvSpPr>
            <p:nvPr/>
          </p:nvSpPr>
          <p:spPr bwMode="auto">
            <a:xfrm>
              <a:off x="624" y="3648"/>
              <a:ext cx="8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i="1">
                  <a:solidFill>
                    <a:srgbClr val="3333CC"/>
                  </a:solidFill>
                  <a:latin typeface="Verdana" pitchFamily="34" charset="0"/>
                </a:rPr>
                <a:t>K-planes</a:t>
              </a:r>
            </a:p>
          </p:txBody>
        </p:sp>
        <p:sp>
          <p:nvSpPr>
            <p:cNvPr id="29729" name="Line 17"/>
            <p:cNvSpPr>
              <a:spLocks noChangeShapeType="1"/>
            </p:cNvSpPr>
            <p:nvPr/>
          </p:nvSpPr>
          <p:spPr bwMode="auto">
            <a:xfrm flipV="1">
              <a:off x="960" y="3168"/>
              <a:ext cx="144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30" name="Line 18"/>
            <p:cNvSpPr>
              <a:spLocks noChangeShapeType="1"/>
            </p:cNvSpPr>
            <p:nvPr/>
          </p:nvSpPr>
          <p:spPr bwMode="auto">
            <a:xfrm flipH="1" flipV="1">
              <a:off x="864" y="3072"/>
              <a:ext cx="96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pic>
          <p:nvPicPr>
            <p:cNvPr id="58442" name="Picture 1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920" y="2784"/>
              <a:ext cx="240" cy="1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58443" name="Picture 2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392" y="3168"/>
              <a:ext cx="240" cy="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9733" name="Line 21"/>
            <p:cNvSpPr>
              <a:spLocks noChangeShapeType="1"/>
            </p:cNvSpPr>
            <p:nvPr/>
          </p:nvSpPr>
          <p:spPr bwMode="auto">
            <a:xfrm flipH="1">
              <a:off x="1536" y="2832"/>
              <a:ext cx="240" cy="192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572000" y="3328988"/>
            <a:ext cx="4419600" cy="3136900"/>
            <a:chOff x="2880" y="1872"/>
            <a:chExt cx="2784" cy="1976"/>
          </a:xfrm>
        </p:grpSpPr>
        <p:sp>
          <p:nvSpPr>
            <p:cNvPr id="29707" name="Line 23"/>
            <p:cNvSpPr>
              <a:spLocks noChangeShapeType="1"/>
            </p:cNvSpPr>
            <p:nvPr/>
          </p:nvSpPr>
          <p:spPr bwMode="auto">
            <a:xfrm>
              <a:off x="4227" y="2815"/>
              <a:ext cx="9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08" name="Line 24"/>
            <p:cNvSpPr>
              <a:spLocks noChangeShapeType="1"/>
            </p:cNvSpPr>
            <p:nvPr/>
          </p:nvSpPr>
          <p:spPr bwMode="auto">
            <a:xfrm flipV="1">
              <a:off x="4227" y="1962"/>
              <a:ext cx="314" cy="8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pic>
          <p:nvPicPr>
            <p:cNvPr id="58420" name="Picture 25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035" y="1962"/>
              <a:ext cx="40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0" name="AutoShape 26"/>
            <p:cNvSpPr>
              <a:spLocks noChangeArrowheads="1"/>
            </p:cNvSpPr>
            <p:nvPr/>
          </p:nvSpPr>
          <p:spPr bwMode="auto">
            <a:xfrm>
              <a:off x="2880" y="1872"/>
              <a:ext cx="2784" cy="1976"/>
            </a:xfrm>
            <a:prstGeom prst="parallelogram">
              <a:avLst>
                <a:gd name="adj" fmla="val 3522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pic>
          <p:nvPicPr>
            <p:cNvPr id="58422" name="Picture 27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504" y="3216"/>
              <a:ext cx="336" cy="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58423" name="Picture 28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032" y="3504"/>
              <a:ext cx="336" cy="1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9713" name="AutoShape 29"/>
            <p:cNvSpPr>
              <a:spLocks noChangeArrowheads="1"/>
            </p:cNvSpPr>
            <p:nvPr/>
          </p:nvSpPr>
          <p:spPr bwMode="auto">
            <a:xfrm rot="-283838">
              <a:off x="3600" y="2427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14" name="AutoShape 30"/>
            <p:cNvSpPr>
              <a:spLocks noChangeArrowheads="1"/>
            </p:cNvSpPr>
            <p:nvPr/>
          </p:nvSpPr>
          <p:spPr bwMode="auto">
            <a:xfrm rot="1242714">
              <a:off x="3600" y="2427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15" name="AutoShape 31"/>
            <p:cNvSpPr>
              <a:spLocks noChangeArrowheads="1"/>
            </p:cNvSpPr>
            <p:nvPr/>
          </p:nvSpPr>
          <p:spPr bwMode="auto">
            <a:xfrm rot="2577415">
              <a:off x="3642" y="2427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16" name="AutoShape 32"/>
            <p:cNvSpPr>
              <a:spLocks noChangeArrowheads="1"/>
            </p:cNvSpPr>
            <p:nvPr/>
          </p:nvSpPr>
          <p:spPr bwMode="auto">
            <a:xfrm rot="4304015">
              <a:off x="3664" y="2448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17" name="AutoShape 33"/>
            <p:cNvSpPr>
              <a:spLocks noChangeArrowheads="1"/>
            </p:cNvSpPr>
            <p:nvPr/>
          </p:nvSpPr>
          <p:spPr bwMode="auto">
            <a:xfrm rot="7746010">
              <a:off x="3579" y="2405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718" name="Line 34"/>
            <p:cNvSpPr>
              <a:spLocks noChangeShapeType="1"/>
            </p:cNvSpPr>
            <p:nvPr/>
          </p:nvSpPr>
          <p:spPr bwMode="auto">
            <a:xfrm>
              <a:off x="3840" y="3120"/>
              <a:ext cx="336" cy="24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29705" name="Rectangle 41"/>
          <p:cNvSpPr>
            <a:spLocks noChangeArrowheads="1"/>
          </p:cNvSpPr>
          <p:nvPr/>
        </p:nvSpPr>
        <p:spPr bwMode="auto">
          <a:xfrm>
            <a:off x="4462463" y="6237288"/>
            <a:ext cx="3673475" cy="395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8377" name="Picture 4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64050" y="6329363"/>
            <a:ext cx="3570288" cy="376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6096000" y="685800"/>
            <a:ext cx="2819400" cy="1905000"/>
            <a:chOff x="6096000" y="685800"/>
            <a:chExt cx="2819400" cy="1905000"/>
          </a:xfrm>
        </p:grpSpPr>
        <p:cxnSp>
          <p:nvCxnSpPr>
            <p:cNvPr id="58388" name="Straight Connector 38"/>
            <p:cNvCxnSpPr>
              <a:cxnSpLocks noChangeShapeType="1"/>
            </p:cNvCxnSpPr>
            <p:nvPr/>
          </p:nvCxnSpPr>
          <p:spPr bwMode="auto">
            <a:xfrm>
              <a:off x="7467600" y="685800"/>
              <a:ext cx="762000" cy="457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389" name="Straight Connector 40"/>
            <p:cNvCxnSpPr>
              <a:cxnSpLocks noChangeShapeType="1"/>
            </p:cNvCxnSpPr>
            <p:nvPr/>
          </p:nvCxnSpPr>
          <p:spPr bwMode="auto">
            <a:xfrm flipH="1">
              <a:off x="6705600" y="685800"/>
              <a:ext cx="762000" cy="457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390" name="Straight Connector 42"/>
            <p:cNvCxnSpPr>
              <a:cxnSpLocks noChangeShapeType="1"/>
            </p:cNvCxnSpPr>
            <p:nvPr/>
          </p:nvCxnSpPr>
          <p:spPr bwMode="auto">
            <a:xfrm rot="5400000">
              <a:off x="7772400" y="1219200"/>
              <a:ext cx="533400" cy="3810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391" name="Straight Connector 44"/>
            <p:cNvCxnSpPr>
              <a:cxnSpLocks noChangeShapeType="1"/>
            </p:cNvCxnSpPr>
            <p:nvPr/>
          </p:nvCxnSpPr>
          <p:spPr bwMode="auto">
            <a:xfrm rot="16200000" flipH="1">
              <a:off x="8153400" y="1219200"/>
              <a:ext cx="533400" cy="3810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392" name="Straight Connector 45"/>
            <p:cNvCxnSpPr>
              <a:cxnSpLocks noChangeShapeType="1"/>
            </p:cNvCxnSpPr>
            <p:nvPr/>
          </p:nvCxnSpPr>
          <p:spPr bwMode="auto">
            <a:xfrm rot="5400000">
              <a:off x="6248400" y="1219200"/>
              <a:ext cx="533400" cy="3810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393" name="Straight Connector 46"/>
            <p:cNvCxnSpPr>
              <a:cxnSpLocks noChangeShapeType="1"/>
            </p:cNvCxnSpPr>
            <p:nvPr/>
          </p:nvCxnSpPr>
          <p:spPr bwMode="auto">
            <a:xfrm rot="16200000" flipH="1">
              <a:off x="6629400" y="1219200"/>
              <a:ext cx="533400" cy="3810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394" name="Straight Connector 48"/>
            <p:cNvCxnSpPr>
              <a:cxnSpLocks noChangeShapeType="1"/>
            </p:cNvCxnSpPr>
            <p:nvPr/>
          </p:nvCxnSpPr>
          <p:spPr bwMode="auto">
            <a:xfrm rot="5400000">
              <a:off x="5981700" y="1866900"/>
              <a:ext cx="533400" cy="1524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395" name="Straight Connector 49"/>
            <p:cNvCxnSpPr>
              <a:cxnSpLocks noChangeShapeType="1"/>
            </p:cNvCxnSpPr>
            <p:nvPr/>
          </p:nvCxnSpPr>
          <p:spPr bwMode="auto">
            <a:xfrm rot="16200000" flipH="1">
              <a:off x="6172200" y="1828800"/>
              <a:ext cx="5334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396" name="Straight Connector 51"/>
            <p:cNvCxnSpPr>
              <a:cxnSpLocks noChangeShapeType="1"/>
            </p:cNvCxnSpPr>
            <p:nvPr/>
          </p:nvCxnSpPr>
          <p:spPr bwMode="auto">
            <a:xfrm rot="5400000">
              <a:off x="6743699" y="1866900"/>
              <a:ext cx="533400" cy="1524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397" name="Straight Connector 52"/>
            <p:cNvCxnSpPr>
              <a:cxnSpLocks noChangeShapeType="1"/>
            </p:cNvCxnSpPr>
            <p:nvPr/>
          </p:nvCxnSpPr>
          <p:spPr bwMode="auto">
            <a:xfrm rot="16200000" flipH="1">
              <a:off x="6934199" y="1828800"/>
              <a:ext cx="5334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398" name="Straight Connector 53"/>
            <p:cNvCxnSpPr>
              <a:cxnSpLocks noChangeShapeType="1"/>
            </p:cNvCxnSpPr>
            <p:nvPr/>
          </p:nvCxnSpPr>
          <p:spPr bwMode="auto">
            <a:xfrm rot="16200000" flipH="1">
              <a:off x="7658100" y="1866900"/>
              <a:ext cx="533400" cy="1524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399" name="Straight Connector 54"/>
            <p:cNvCxnSpPr>
              <a:cxnSpLocks noChangeShapeType="1"/>
            </p:cNvCxnSpPr>
            <p:nvPr/>
          </p:nvCxnSpPr>
          <p:spPr bwMode="auto">
            <a:xfrm rot="5400000">
              <a:off x="7467600" y="1828800"/>
              <a:ext cx="5334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0" name="Straight Connector 61"/>
            <p:cNvCxnSpPr>
              <a:cxnSpLocks noChangeShapeType="1"/>
            </p:cNvCxnSpPr>
            <p:nvPr/>
          </p:nvCxnSpPr>
          <p:spPr bwMode="auto">
            <a:xfrm rot="16200000" flipH="1">
              <a:off x="8458200" y="1828800"/>
              <a:ext cx="5334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1" name="Straight Connector 62"/>
            <p:cNvCxnSpPr>
              <a:cxnSpLocks noChangeShapeType="1"/>
            </p:cNvCxnSpPr>
            <p:nvPr/>
          </p:nvCxnSpPr>
          <p:spPr bwMode="auto">
            <a:xfrm rot="5400000">
              <a:off x="8229600" y="1828800"/>
              <a:ext cx="5334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2" name="Straight Connector 66"/>
            <p:cNvCxnSpPr>
              <a:cxnSpLocks noChangeShapeType="1"/>
            </p:cNvCxnSpPr>
            <p:nvPr/>
          </p:nvCxnSpPr>
          <p:spPr bwMode="auto">
            <a:xfrm rot="5400000">
              <a:off x="59436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3" name="Straight Connector 69"/>
            <p:cNvCxnSpPr>
              <a:cxnSpLocks noChangeShapeType="1"/>
            </p:cNvCxnSpPr>
            <p:nvPr/>
          </p:nvCxnSpPr>
          <p:spPr bwMode="auto">
            <a:xfrm rot="16200000" flipH="1">
              <a:off x="60198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4" name="Straight Connector 70"/>
            <p:cNvCxnSpPr>
              <a:cxnSpLocks noChangeShapeType="1"/>
            </p:cNvCxnSpPr>
            <p:nvPr/>
          </p:nvCxnSpPr>
          <p:spPr bwMode="auto">
            <a:xfrm rot="5400000">
              <a:off x="63246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5" name="Straight Connector 71"/>
            <p:cNvCxnSpPr>
              <a:cxnSpLocks noChangeShapeType="1"/>
            </p:cNvCxnSpPr>
            <p:nvPr/>
          </p:nvCxnSpPr>
          <p:spPr bwMode="auto">
            <a:xfrm rot="16200000" flipH="1">
              <a:off x="64008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6" name="Straight Connector 72"/>
            <p:cNvCxnSpPr>
              <a:cxnSpLocks noChangeShapeType="1"/>
            </p:cNvCxnSpPr>
            <p:nvPr/>
          </p:nvCxnSpPr>
          <p:spPr bwMode="auto">
            <a:xfrm rot="5400000">
              <a:off x="67056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7" name="Straight Connector 73"/>
            <p:cNvCxnSpPr>
              <a:cxnSpLocks noChangeShapeType="1"/>
            </p:cNvCxnSpPr>
            <p:nvPr/>
          </p:nvCxnSpPr>
          <p:spPr bwMode="auto">
            <a:xfrm rot="16200000" flipH="1">
              <a:off x="67818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8" name="Straight Connector 74"/>
            <p:cNvCxnSpPr>
              <a:cxnSpLocks noChangeShapeType="1"/>
            </p:cNvCxnSpPr>
            <p:nvPr/>
          </p:nvCxnSpPr>
          <p:spPr bwMode="auto">
            <a:xfrm rot="5400000">
              <a:off x="70866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9" name="Straight Connector 75"/>
            <p:cNvCxnSpPr>
              <a:cxnSpLocks noChangeShapeType="1"/>
            </p:cNvCxnSpPr>
            <p:nvPr/>
          </p:nvCxnSpPr>
          <p:spPr bwMode="auto">
            <a:xfrm rot="16200000" flipH="1">
              <a:off x="71628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10" name="Straight Connector 76"/>
            <p:cNvCxnSpPr>
              <a:cxnSpLocks noChangeShapeType="1"/>
            </p:cNvCxnSpPr>
            <p:nvPr/>
          </p:nvCxnSpPr>
          <p:spPr bwMode="auto">
            <a:xfrm rot="5400000">
              <a:off x="73914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11" name="Straight Connector 77"/>
            <p:cNvCxnSpPr>
              <a:cxnSpLocks noChangeShapeType="1"/>
            </p:cNvCxnSpPr>
            <p:nvPr/>
          </p:nvCxnSpPr>
          <p:spPr bwMode="auto">
            <a:xfrm rot="16200000" flipH="1">
              <a:off x="74676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12" name="Straight Connector 78"/>
            <p:cNvCxnSpPr>
              <a:cxnSpLocks noChangeShapeType="1"/>
            </p:cNvCxnSpPr>
            <p:nvPr/>
          </p:nvCxnSpPr>
          <p:spPr bwMode="auto">
            <a:xfrm rot="5400000">
              <a:off x="77724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13" name="Straight Connector 79"/>
            <p:cNvCxnSpPr>
              <a:cxnSpLocks noChangeShapeType="1"/>
            </p:cNvCxnSpPr>
            <p:nvPr/>
          </p:nvCxnSpPr>
          <p:spPr bwMode="auto">
            <a:xfrm rot="16200000" flipH="1">
              <a:off x="78486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14" name="Straight Connector 80"/>
            <p:cNvCxnSpPr>
              <a:cxnSpLocks noChangeShapeType="1"/>
            </p:cNvCxnSpPr>
            <p:nvPr/>
          </p:nvCxnSpPr>
          <p:spPr bwMode="auto">
            <a:xfrm rot="5400000">
              <a:off x="81534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15" name="Straight Connector 81"/>
            <p:cNvCxnSpPr>
              <a:cxnSpLocks noChangeShapeType="1"/>
            </p:cNvCxnSpPr>
            <p:nvPr/>
          </p:nvCxnSpPr>
          <p:spPr bwMode="auto">
            <a:xfrm rot="16200000" flipH="1">
              <a:off x="82296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16" name="Straight Connector 82"/>
            <p:cNvCxnSpPr>
              <a:cxnSpLocks noChangeShapeType="1"/>
            </p:cNvCxnSpPr>
            <p:nvPr/>
          </p:nvCxnSpPr>
          <p:spPr bwMode="auto">
            <a:xfrm rot="5400000">
              <a:off x="86106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17" name="Straight Connector 83"/>
            <p:cNvCxnSpPr>
              <a:cxnSpLocks noChangeShapeType="1"/>
            </p:cNvCxnSpPr>
            <p:nvPr/>
          </p:nvCxnSpPr>
          <p:spPr bwMode="auto">
            <a:xfrm rot="16200000" flipH="1">
              <a:off x="86868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58379" name="Rectangle 85"/>
          <p:cNvSpPr>
            <a:spLocks noChangeArrowheads="1"/>
          </p:cNvSpPr>
          <p:nvPr/>
        </p:nvSpPr>
        <p:spPr bwMode="auto">
          <a:xfrm>
            <a:off x="6629400" y="1066800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8380" name="Rectangle 86"/>
          <p:cNvSpPr>
            <a:spLocks noChangeArrowheads="1"/>
          </p:cNvSpPr>
          <p:nvPr/>
        </p:nvSpPr>
        <p:spPr bwMode="auto">
          <a:xfrm>
            <a:off x="7772400" y="1600200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8381" name="Rectangle 87"/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8382" name="Rectangle 88"/>
          <p:cNvSpPr>
            <a:spLocks noChangeArrowheads="1"/>
          </p:cNvSpPr>
          <p:nvPr/>
        </p:nvSpPr>
        <p:spPr bwMode="auto">
          <a:xfrm>
            <a:off x="6477000" y="2209800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8383" name="Rectangle 89"/>
          <p:cNvSpPr>
            <a:spLocks noChangeArrowheads="1"/>
          </p:cNvSpPr>
          <p:nvPr/>
        </p:nvSpPr>
        <p:spPr bwMode="auto">
          <a:xfrm>
            <a:off x="8153400" y="1066800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8384" name="Rectangle 90"/>
          <p:cNvSpPr>
            <a:spLocks noChangeArrowheads="1"/>
          </p:cNvSpPr>
          <p:nvPr/>
        </p:nvSpPr>
        <p:spPr bwMode="auto">
          <a:xfrm>
            <a:off x="8001000" y="2514600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8385" name="Rectangle 91"/>
          <p:cNvSpPr>
            <a:spLocks noChangeArrowheads="1"/>
          </p:cNvSpPr>
          <p:nvPr/>
        </p:nvSpPr>
        <p:spPr bwMode="auto">
          <a:xfrm>
            <a:off x="8382000" y="2514600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8386" name="Rectangle 92"/>
          <p:cNvSpPr>
            <a:spLocks noChangeArrowheads="1"/>
          </p:cNvSpPr>
          <p:nvPr/>
        </p:nvSpPr>
        <p:spPr bwMode="auto">
          <a:xfrm>
            <a:off x="8763000" y="2209800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8387" name="Rectangle 93"/>
          <p:cNvSpPr>
            <a:spLocks noChangeArrowheads="1"/>
          </p:cNvSpPr>
          <p:nvPr/>
        </p:nvSpPr>
        <p:spPr bwMode="auto">
          <a:xfrm>
            <a:off x="7467600" y="2514600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 smtClean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7" name="Picture 7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2344510" y="3044950"/>
            <a:ext cx="4145718" cy="572415"/>
          </a:xfrm>
          <a:prstGeom prst="rect">
            <a:avLst/>
          </a:prstGeom>
          <a:noFill/>
          <a:ln/>
          <a:effectLst/>
        </p:spPr>
      </p:pic>
      <p:sp>
        <p:nvSpPr>
          <p:cNvPr id="78" name="Rectangle 77"/>
          <p:cNvSpPr/>
          <p:nvPr/>
        </p:nvSpPr>
        <p:spPr>
          <a:xfrm>
            <a:off x="3252404" y="4926795"/>
            <a:ext cx="18325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IID </a:t>
            </a:r>
            <a:br>
              <a:rPr lang="en-US" dirty="0" smtClean="0"/>
            </a:br>
            <a:r>
              <a:rPr lang="en-US" dirty="0" smtClean="0"/>
              <a:t>sub-Gaussian </a:t>
            </a:r>
            <a:br>
              <a:rPr lang="en-US" dirty="0" smtClean="0"/>
            </a:br>
            <a:r>
              <a:rPr lang="en-US" dirty="0" smtClean="0"/>
              <a:t>matrices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Tree-Sparse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908050"/>
            <a:ext cx="8763000" cy="5842000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Model:</a:t>
            </a:r>
            <a:r>
              <a:rPr lang="en-US" i="1" smtClean="0"/>
              <a:t>  K</a:t>
            </a:r>
            <a:r>
              <a:rPr lang="en-US" smtClean="0"/>
              <a:t>-sparse coefficients </a:t>
            </a:r>
            <a:br>
              <a:rPr lang="en-US" smtClean="0"/>
            </a:br>
            <a:r>
              <a:rPr lang="en-US" b="1" smtClean="0"/>
              <a:t>+	</a:t>
            </a:r>
            <a:r>
              <a:rPr lang="en-US" smtClean="0"/>
              <a:t>significant coefficients </a:t>
            </a:r>
            <a:br>
              <a:rPr lang="en-US" smtClean="0"/>
            </a:br>
            <a:r>
              <a:rPr lang="en-US" smtClean="0"/>
              <a:t>	lie on a rooted subtree</a:t>
            </a:r>
          </a:p>
          <a:p>
            <a:endParaRPr lang="en-US" sz="1200" smtClean="0"/>
          </a:p>
          <a:p>
            <a:r>
              <a:rPr lang="en-US" b="1" smtClean="0">
                <a:solidFill>
                  <a:srgbClr val="0000FF"/>
                </a:solidFill>
              </a:rPr>
              <a:t>Tree-RIP:</a:t>
            </a:r>
            <a:r>
              <a:rPr lang="en-US" smtClean="0"/>
              <a:t>  stable embedding </a:t>
            </a:r>
            <a:br>
              <a:rPr lang="en-US" smtClean="0"/>
            </a:br>
            <a:endParaRPr lang="en-US" sz="1600" smtClean="0"/>
          </a:p>
        </p:txBody>
      </p:sp>
      <p:pic>
        <p:nvPicPr>
          <p:cNvPr id="59396" name="Content Placeholder 3" descr="bintree.tif"/>
          <p:cNvPicPr>
            <a:picLocks noChangeAspect="1"/>
          </p:cNvPicPr>
          <p:nvPr/>
        </p:nvPicPr>
        <p:blipFill>
          <a:blip r:embed="rId13" cstate="print"/>
          <a:srcRect b="14041"/>
          <a:stretch>
            <a:fillRect/>
          </a:stretch>
        </p:blipFill>
        <p:spPr bwMode="auto">
          <a:xfrm>
            <a:off x="5832475" y="661988"/>
            <a:ext cx="30607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05" name="Line 4"/>
          <p:cNvSpPr>
            <a:spLocks noChangeShapeType="1"/>
          </p:cNvSpPr>
          <p:nvPr/>
        </p:nvSpPr>
        <p:spPr bwMode="auto">
          <a:xfrm>
            <a:off x="3581400" y="4776788"/>
            <a:ext cx="1219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9398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62400" y="4167188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08" name="Line 7"/>
          <p:cNvSpPr>
            <a:spLocks noChangeShapeType="1"/>
          </p:cNvSpPr>
          <p:nvPr/>
        </p:nvSpPr>
        <p:spPr bwMode="auto">
          <a:xfrm flipV="1">
            <a:off x="1770063" y="3176588"/>
            <a:ext cx="0" cy="149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7209" name="Line 8"/>
          <p:cNvSpPr>
            <a:spLocks noChangeShapeType="1"/>
          </p:cNvSpPr>
          <p:nvPr/>
        </p:nvSpPr>
        <p:spPr bwMode="auto">
          <a:xfrm>
            <a:off x="1770063" y="4668838"/>
            <a:ext cx="149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7210" name="Line 9"/>
          <p:cNvSpPr>
            <a:spLocks noChangeShapeType="1"/>
          </p:cNvSpPr>
          <p:nvPr/>
        </p:nvSpPr>
        <p:spPr bwMode="auto">
          <a:xfrm flipH="1">
            <a:off x="685800" y="4668838"/>
            <a:ext cx="1084263" cy="1084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7211" name="AutoShape 10"/>
          <p:cNvSpPr>
            <a:spLocks noChangeArrowheads="1"/>
          </p:cNvSpPr>
          <p:nvPr/>
        </p:nvSpPr>
        <p:spPr bwMode="auto">
          <a:xfrm rot="-283838">
            <a:off x="754063" y="4057650"/>
            <a:ext cx="2101850" cy="1220788"/>
          </a:xfrm>
          <a:prstGeom prst="parallelogram">
            <a:avLst>
              <a:gd name="adj" fmla="val 121142"/>
            </a:avLst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7214" name="AutoShape 13"/>
          <p:cNvSpPr>
            <a:spLocks noChangeArrowheads="1"/>
          </p:cNvSpPr>
          <p:nvPr/>
        </p:nvSpPr>
        <p:spPr bwMode="auto">
          <a:xfrm rot="4304015">
            <a:off x="854869" y="4091781"/>
            <a:ext cx="2101850" cy="1220788"/>
          </a:xfrm>
          <a:prstGeom prst="parallelogram">
            <a:avLst>
              <a:gd name="adj" fmla="val 121142"/>
            </a:avLst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7215" name="AutoShape 14"/>
          <p:cNvSpPr>
            <a:spLocks noChangeArrowheads="1"/>
          </p:cNvSpPr>
          <p:nvPr/>
        </p:nvSpPr>
        <p:spPr bwMode="auto">
          <a:xfrm rot="7746010">
            <a:off x="719932" y="4023519"/>
            <a:ext cx="2101850" cy="1220787"/>
          </a:xfrm>
          <a:prstGeom prst="parallelogram">
            <a:avLst>
              <a:gd name="adj" fmla="val 121142"/>
            </a:avLst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9405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7880" y="3275380"/>
            <a:ext cx="565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7" name="Text Box 16"/>
          <p:cNvSpPr txBox="1">
            <a:spLocks noChangeArrowheads="1"/>
          </p:cNvSpPr>
          <p:nvPr/>
        </p:nvSpPr>
        <p:spPr bwMode="auto">
          <a:xfrm>
            <a:off x="990600" y="6148388"/>
            <a:ext cx="1300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i="1">
                <a:solidFill>
                  <a:srgbClr val="3333CC"/>
                </a:solidFill>
                <a:latin typeface="Verdana" pitchFamily="34" charset="0"/>
              </a:rPr>
              <a:t>K-planes</a:t>
            </a:r>
          </a:p>
        </p:txBody>
      </p:sp>
      <p:sp>
        <p:nvSpPr>
          <p:cNvPr id="307218" name="Line 17"/>
          <p:cNvSpPr>
            <a:spLocks noChangeShapeType="1"/>
          </p:cNvSpPr>
          <p:nvPr/>
        </p:nvSpPr>
        <p:spPr bwMode="auto">
          <a:xfrm flipV="1">
            <a:off x="1524000" y="5386388"/>
            <a:ext cx="22860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7219" name="Line 18"/>
          <p:cNvSpPr>
            <a:spLocks noChangeShapeType="1"/>
          </p:cNvSpPr>
          <p:nvPr/>
        </p:nvSpPr>
        <p:spPr bwMode="auto">
          <a:xfrm flipH="1" flipV="1">
            <a:off x="1371600" y="5233988"/>
            <a:ext cx="15240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9409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35263" y="4221163"/>
            <a:ext cx="38100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9410" name="Picture 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09800" y="5386388"/>
            <a:ext cx="381000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222" name="Line 21"/>
          <p:cNvSpPr>
            <a:spLocks noChangeShapeType="1"/>
          </p:cNvSpPr>
          <p:nvPr/>
        </p:nvSpPr>
        <p:spPr bwMode="auto">
          <a:xfrm>
            <a:off x="2411413" y="4184650"/>
            <a:ext cx="26987" cy="973138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7224" name="Line 23"/>
          <p:cNvSpPr>
            <a:spLocks noChangeShapeType="1"/>
          </p:cNvSpPr>
          <p:nvPr/>
        </p:nvSpPr>
        <p:spPr bwMode="auto">
          <a:xfrm>
            <a:off x="6710363" y="4826000"/>
            <a:ext cx="1568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7225" name="Line 24"/>
          <p:cNvSpPr>
            <a:spLocks noChangeShapeType="1"/>
          </p:cNvSpPr>
          <p:nvPr/>
        </p:nvSpPr>
        <p:spPr bwMode="auto">
          <a:xfrm flipV="1">
            <a:off x="6710363" y="3471863"/>
            <a:ext cx="498475" cy="1354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9414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93063" y="3471863"/>
            <a:ext cx="6413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7" name="AutoShape 26"/>
          <p:cNvSpPr>
            <a:spLocks noChangeArrowheads="1"/>
          </p:cNvSpPr>
          <p:nvPr/>
        </p:nvSpPr>
        <p:spPr bwMode="auto">
          <a:xfrm>
            <a:off x="4572000" y="3328988"/>
            <a:ext cx="4419600" cy="3136900"/>
          </a:xfrm>
          <a:prstGeom prst="parallelogram">
            <a:avLst>
              <a:gd name="adj" fmla="val 3522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9416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435600" y="4797425"/>
            <a:ext cx="533400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9417" name="Picture 2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400800" y="5919788"/>
            <a:ext cx="533400" cy="258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230" name="AutoShape 29"/>
          <p:cNvSpPr>
            <a:spLocks noChangeArrowheads="1"/>
          </p:cNvSpPr>
          <p:nvPr/>
        </p:nvSpPr>
        <p:spPr bwMode="auto">
          <a:xfrm rot="-283838">
            <a:off x="5724525" y="4221163"/>
            <a:ext cx="2101850" cy="1220787"/>
          </a:xfrm>
          <a:prstGeom prst="parallelogram">
            <a:avLst>
              <a:gd name="adj" fmla="val 121142"/>
            </a:avLst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7232" name="AutoShape 31"/>
          <p:cNvSpPr>
            <a:spLocks noChangeArrowheads="1"/>
          </p:cNvSpPr>
          <p:nvPr/>
        </p:nvSpPr>
        <p:spPr bwMode="auto">
          <a:xfrm rot="2577415">
            <a:off x="5781675" y="4210050"/>
            <a:ext cx="2101850" cy="1220788"/>
          </a:xfrm>
          <a:prstGeom prst="parallelogram">
            <a:avLst>
              <a:gd name="adj" fmla="val 121142"/>
            </a:avLst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7234" name="AutoShape 33"/>
          <p:cNvSpPr>
            <a:spLocks noChangeArrowheads="1"/>
          </p:cNvSpPr>
          <p:nvPr/>
        </p:nvSpPr>
        <p:spPr bwMode="auto">
          <a:xfrm rot="7746010">
            <a:off x="5680869" y="4175919"/>
            <a:ext cx="2101850" cy="1220788"/>
          </a:xfrm>
          <a:prstGeom prst="parallelogram">
            <a:avLst>
              <a:gd name="adj" fmla="val 121142"/>
            </a:avLst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7235" name="Line 34"/>
          <p:cNvSpPr>
            <a:spLocks noChangeShapeType="1"/>
          </p:cNvSpPr>
          <p:nvPr/>
        </p:nvSpPr>
        <p:spPr bwMode="auto">
          <a:xfrm>
            <a:off x="5976938" y="4724400"/>
            <a:ext cx="652462" cy="966788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7236" name="Rectangle 36"/>
          <p:cNvSpPr>
            <a:spLocks noChangeArrowheads="1"/>
          </p:cNvSpPr>
          <p:nvPr/>
        </p:nvSpPr>
        <p:spPr bwMode="auto">
          <a:xfrm>
            <a:off x="4462463" y="6237288"/>
            <a:ext cx="3673475" cy="395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9423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933825" y="6329363"/>
            <a:ext cx="5030788" cy="376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9424" name="Line 7"/>
          <p:cNvSpPr>
            <a:spLocks noChangeShapeType="1"/>
          </p:cNvSpPr>
          <p:nvPr/>
        </p:nvSpPr>
        <p:spPr bwMode="auto">
          <a:xfrm>
            <a:off x="3889375" y="6705600"/>
            <a:ext cx="192087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2190890" y="3044950"/>
            <a:ext cx="4493385" cy="565332"/>
          </a:xfrm>
          <a:prstGeom prst="rect">
            <a:avLst/>
          </a:prstGeom>
          <a:noFill/>
          <a:ln/>
          <a:effectLst/>
        </p:spPr>
      </p:pic>
      <p:sp>
        <p:nvSpPr>
          <p:cNvPr id="34" name="Rectangle 33"/>
          <p:cNvSpPr/>
          <p:nvPr/>
        </p:nvSpPr>
        <p:spPr>
          <a:xfrm>
            <a:off x="3252404" y="4926795"/>
            <a:ext cx="18325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IID </a:t>
            </a:r>
            <a:br>
              <a:rPr lang="en-US" dirty="0" smtClean="0"/>
            </a:br>
            <a:r>
              <a:rPr lang="en-US" dirty="0" smtClean="0"/>
              <a:t>sub-Gaussian </a:t>
            </a:r>
            <a:br>
              <a:rPr lang="en-US" dirty="0" smtClean="0"/>
            </a:br>
            <a:r>
              <a:rPr lang="en-US" dirty="0" smtClean="0"/>
              <a:t>matrices</a:t>
            </a:r>
          </a:p>
        </p:txBody>
      </p:sp>
      <p:pic>
        <p:nvPicPr>
          <p:cNvPr id="37" name="Picture 3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/>
          <a:stretch>
            <a:fillRect/>
          </a:stretch>
        </p:blipFill>
        <p:spPr bwMode="auto">
          <a:xfrm>
            <a:off x="6761085" y="2929735"/>
            <a:ext cx="2179932" cy="274320"/>
          </a:xfrm>
          <a:prstGeom prst="rect">
            <a:avLst/>
          </a:prstGeom>
          <a:noFill/>
          <a:ln/>
          <a:effectLst/>
        </p:spPr>
      </p:pic>
      <p:sp>
        <p:nvSpPr>
          <p:cNvPr id="36" name="Line 7"/>
          <p:cNvSpPr>
            <a:spLocks noChangeShapeType="1"/>
          </p:cNvSpPr>
          <p:nvPr/>
        </p:nvSpPr>
        <p:spPr bwMode="auto">
          <a:xfrm>
            <a:off x="6673315" y="3313785"/>
            <a:ext cx="246888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Tree-Sparse Signal Recovery</a:t>
            </a:r>
          </a:p>
        </p:txBody>
      </p:sp>
      <p:pic>
        <p:nvPicPr>
          <p:cNvPr id="63491" name="Content Placeholder 3" descr="wvcomp_orig2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5725" y="949325"/>
            <a:ext cx="26670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wvcomp_cosamp2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9300" y="947738"/>
            <a:ext cx="2630488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5" descr="wvcomp_l12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5725" y="3887788"/>
            <a:ext cx="27130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6" descr="wvcomp_tmp2.t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29300" y="3924300"/>
            <a:ext cx="2662238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2905125" y="3140075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target signal</a:t>
            </a:r>
          </a:p>
        </p:txBody>
      </p:sp>
      <p:sp>
        <p:nvSpPr>
          <p:cNvPr id="25608" name="TextBox 8"/>
          <p:cNvSpPr txBox="1">
            <a:spLocks noChangeArrowheads="1"/>
          </p:cNvSpPr>
          <p:nvPr/>
        </p:nvSpPr>
        <p:spPr bwMode="auto">
          <a:xfrm>
            <a:off x="5970588" y="3051175"/>
            <a:ext cx="2309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CoSaMP, (MSE=1.12)</a:t>
            </a:r>
          </a:p>
        </p:txBody>
      </p:sp>
      <p:sp>
        <p:nvSpPr>
          <p:cNvPr id="25609" name="TextBox 9"/>
          <p:cNvSpPr txBox="1">
            <a:spLocks noChangeArrowheads="1"/>
          </p:cNvSpPr>
          <p:nvPr/>
        </p:nvSpPr>
        <p:spPr bwMode="auto">
          <a:xfrm>
            <a:off x="2659063" y="6057900"/>
            <a:ext cx="2698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L1-minimization</a:t>
            </a:r>
            <a:br>
              <a:rPr lang="en-US" sz="200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(MSE=0.751)</a:t>
            </a:r>
          </a:p>
        </p:txBody>
      </p:sp>
      <p:sp>
        <p:nvSpPr>
          <p:cNvPr id="25610" name="TextBox 10"/>
          <p:cNvSpPr txBox="1">
            <a:spLocks noChangeArrowheads="1"/>
          </p:cNvSpPr>
          <p:nvPr/>
        </p:nvSpPr>
        <p:spPr bwMode="auto">
          <a:xfrm>
            <a:off x="5575300" y="6075363"/>
            <a:ext cx="3173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Tree-sparse CoSaMP (MSE=0.037)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441325" y="3898900"/>
            <a:ext cx="19288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i="1">
                <a:solidFill>
                  <a:srgbClr val="000000"/>
                </a:solidFill>
                <a:latin typeface="Verdana" pitchFamily="34" charset="0"/>
              </a:rPr>
              <a:t>N</a:t>
            </a:r>
            <a:r>
              <a:rPr lang="en-US" sz="2400">
                <a:solidFill>
                  <a:srgbClr val="000000"/>
                </a:solidFill>
                <a:latin typeface="Verdana" pitchFamily="34" charset="0"/>
              </a:rPr>
              <a:t>=1024</a:t>
            </a:r>
            <a:br>
              <a:rPr lang="en-US" sz="240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2400" i="1">
                <a:solidFill>
                  <a:srgbClr val="000000"/>
                </a:solidFill>
                <a:latin typeface="Verdana" pitchFamily="34" charset="0"/>
              </a:rPr>
              <a:t>M</a:t>
            </a:r>
            <a:r>
              <a:rPr lang="en-US" sz="2400">
                <a:solidFill>
                  <a:srgbClr val="000000"/>
                </a:solidFill>
                <a:latin typeface="Verdana" pitchFamily="34" charset="0"/>
              </a:rPr>
              <a:t>=80</a:t>
            </a:r>
          </a:p>
        </p:txBody>
      </p:sp>
      <p:pic>
        <p:nvPicPr>
          <p:cNvPr id="63500" name="Picture 3" descr="bintree.pd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1989138"/>
            <a:ext cx="2047875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Tree-Sparse Signal Recovery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3663" y="1200150"/>
            <a:ext cx="8763000" cy="5181600"/>
          </a:xfrm>
        </p:spPr>
        <p:txBody>
          <a:bodyPr/>
          <a:lstStyle/>
          <a:p>
            <a:r>
              <a:rPr lang="en-US" smtClean="0"/>
              <a:t>Number samples for correct recovery</a:t>
            </a:r>
          </a:p>
          <a:p>
            <a:endParaRPr lang="en-US" smtClean="0"/>
          </a:p>
          <a:p>
            <a:r>
              <a:rPr lang="en-US" smtClean="0"/>
              <a:t>Piecewise cubic </a:t>
            </a:r>
            <a:br>
              <a:rPr lang="en-US" smtClean="0"/>
            </a:br>
            <a:r>
              <a:rPr lang="en-US" smtClean="0"/>
              <a:t>signals +</a:t>
            </a:r>
            <a:br>
              <a:rPr lang="en-US" smtClean="0"/>
            </a:br>
            <a:r>
              <a:rPr lang="en-US" smtClean="0"/>
              <a:t>wavelets</a:t>
            </a:r>
          </a:p>
          <a:p>
            <a:endParaRPr lang="en-US" smtClean="0"/>
          </a:p>
          <a:p>
            <a:r>
              <a:rPr lang="en-US" smtClean="0"/>
              <a:t>Models/algorithms:</a:t>
            </a:r>
          </a:p>
          <a:p>
            <a:pPr lvl="1"/>
            <a:r>
              <a:rPr lang="en-US" smtClean="0"/>
              <a:t>compressible							(CoSaMP)</a:t>
            </a:r>
          </a:p>
          <a:p>
            <a:pPr lvl="1"/>
            <a:r>
              <a:rPr lang="en-US" smtClean="0"/>
              <a:t>tree-compressible</a:t>
            </a:r>
            <a:br>
              <a:rPr lang="en-US" smtClean="0"/>
            </a:br>
            <a:r>
              <a:rPr lang="en-US" smtClean="0"/>
              <a:t>(tree-CoSaMP)</a:t>
            </a:r>
          </a:p>
        </p:txBody>
      </p:sp>
      <p:pic>
        <p:nvPicPr>
          <p:cNvPr id="69636" name="Object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9188" y="2506663"/>
            <a:ext cx="5283200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9700" y="4905375"/>
            <a:ext cx="1143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8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53188" y="3657600"/>
            <a:ext cx="23098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Model CS in Context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5538"/>
            <a:ext cx="8763000" cy="5308600"/>
          </a:xfrm>
        </p:spPr>
        <p:txBody>
          <a:bodyPr/>
          <a:lstStyle/>
          <a:p>
            <a:pPr>
              <a:tabLst>
                <a:tab pos="3479800" algn="l"/>
                <a:tab pos="4230688" algn="l"/>
              </a:tabLst>
            </a:pPr>
            <a:r>
              <a:rPr lang="en-US" dirty="0" smtClean="0">
                <a:ea typeface="ＭＳ Ｐゴシック" pitchFamily="34" charset="-128"/>
              </a:rPr>
              <a:t>Basis pursuit and Lasso</a:t>
            </a:r>
          </a:p>
          <a:p>
            <a:pPr marL="463550" lvl="1" indent="-6350">
              <a:buNone/>
              <a:tabLst>
                <a:tab pos="3479800" algn="l"/>
                <a:tab pos="4230688" algn="l"/>
              </a:tabLst>
            </a:pPr>
            <a:endParaRPr lang="en-US" sz="500" dirty="0" smtClean="0">
              <a:ea typeface="ＭＳ Ｐゴシック" pitchFamily="34" charset="-128"/>
            </a:endParaRPr>
          </a:p>
          <a:p>
            <a:pPr marL="463550" lvl="1" indent="-6350">
              <a:buNone/>
              <a:tabLst>
                <a:tab pos="3479800" algn="l"/>
                <a:tab pos="4230688" algn="l"/>
              </a:tabLst>
            </a:pPr>
            <a:r>
              <a:rPr lang="en-US" dirty="0" smtClean="0">
                <a:ea typeface="ＭＳ Ｐゴシック" pitchFamily="34" charset="-128"/>
              </a:rPr>
              <a:t>exploit geometry	&lt;&gt;	interplay of </a:t>
            </a:r>
            <a:br>
              <a:rPr lang="en-US" dirty="0" smtClean="0">
                <a:ea typeface="ＭＳ Ｐゴシック" pitchFamily="34" charset="-128"/>
              </a:rPr>
            </a:br>
            <a:endParaRPr lang="en-US" sz="500" dirty="0" smtClean="0">
              <a:ea typeface="ＭＳ Ｐゴシック" pitchFamily="34" charset="-128"/>
            </a:endParaRPr>
          </a:p>
          <a:p>
            <a:pPr marL="463550" lvl="1" indent="-6350">
              <a:buNone/>
              <a:tabLst>
                <a:tab pos="3479800" algn="l"/>
                <a:tab pos="4230688" algn="l"/>
              </a:tabLst>
            </a:pPr>
            <a:r>
              <a:rPr lang="en-US" dirty="0" smtClean="0">
                <a:ea typeface="ＭＳ Ｐゴシック" pitchFamily="34" charset="-128"/>
              </a:rPr>
              <a:t>arbitrary selection	&lt;&gt;	</a:t>
            </a:r>
            <a:r>
              <a:rPr lang="en-US" i="1" dirty="0" smtClean="0">
                <a:ea typeface="ＭＳ Ｐゴシック" pitchFamily="34" charset="-128"/>
              </a:rPr>
              <a:t>difficulty of interpretation</a:t>
            </a:r>
          </a:p>
          <a:p>
            <a:pPr marL="463550" lvl="1" indent="-6350">
              <a:buNone/>
              <a:tabLst>
                <a:tab pos="3479800" algn="l"/>
                <a:tab pos="4230688" algn="l"/>
              </a:tabLst>
            </a:pPr>
            <a:r>
              <a:rPr lang="en-US" sz="500" dirty="0" smtClean="0">
                <a:ea typeface="ＭＳ Ｐゴシック" pitchFamily="34" charset="-128"/>
              </a:rPr>
              <a:t/>
            </a:r>
            <a:br>
              <a:rPr lang="en-US" sz="5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</a:t>
            </a:r>
            <a:r>
              <a:rPr lang="en-US" i="1" dirty="0" smtClean="0">
                <a:ea typeface="ＭＳ Ｐゴシック" pitchFamily="34" charset="-128"/>
              </a:rPr>
              <a:t>cannot leverage further structure</a:t>
            </a:r>
          </a:p>
          <a:p>
            <a:pPr marL="463550" lvl="1" indent="-6350">
              <a:buNone/>
              <a:tabLst>
                <a:tab pos="3479800" algn="l"/>
                <a:tab pos="4230688" algn="l"/>
              </a:tabLst>
            </a:pPr>
            <a:endParaRPr lang="en-US" sz="500" dirty="0" smtClean="0">
              <a:ea typeface="ＭＳ Ｐゴシック" pitchFamily="34" charset="-128"/>
            </a:endParaRPr>
          </a:p>
          <a:p>
            <a:pPr>
              <a:tabLst>
                <a:tab pos="3479800" algn="l"/>
                <a:tab pos="4230688" algn="l"/>
              </a:tabLst>
            </a:pPr>
            <a:r>
              <a:rPr lang="en-US" dirty="0" smtClean="0">
                <a:ea typeface="ＭＳ Ｐゴシック" pitchFamily="34" charset="-128"/>
              </a:rPr>
              <a:t>Structured-</a:t>
            </a:r>
            <a:r>
              <a:rPr lang="en-US" dirty="0" err="1" smtClean="0">
                <a:ea typeface="ＭＳ Ｐゴシック" pitchFamily="34" charset="-128"/>
              </a:rPr>
              <a:t>sparsity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b="1" i="1" dirty="0" smtClean="0">
                <a:solidFill>
                  <a:srgbClr val="0000FF"/>
                </a:solidFill>
                <a:ea typeface="ＭＳ Ｐゴシック" pitchFamily="34" charset="-128"/>
              </a:rPr>
              <a:t>inducing</a:t>
            </a:r>
            <a:r>
              <a:rPr lang="en-US" b="1" i="1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norms</a:t>
            </a:r>
          </a:p>
          <a:p>
            <a:pPr lvl="1">
              <a:buNone/>
              <a:tabLst>
                <a:tab pos="3479800" algn="l"/>
                <a:tab pos="4230688" algn="l"/>
              </a:tabLst>
            </a:pPr>
            <a:endParaRPr lang="en-US" sz="500" dirty="0" smtClean="0">
              <a:ea typeface="ＭＳ Ｐゴシック" pitchFamily="34" charset="-128"/>
            </a:endParaRPr>
          </a:p>
          <a:p>
            <a:pPr marL="627063" lvl="1" indent="-169863">
              <a:buNone/>
              <a:tabLst>
                <a:tab pos="3479800" algn="l"/>
                <a:tab pos="4230688" algn="l"/>
              </a:tabLst>
            </a:pPr>
            <a:r>
              <a:rPr lang="en-US" dirty="0" smtClean="0">
                <a:ea typeface="ＭＳ Ｐゴシック" pitchFamily="34" charset="-128"/>
              </a:rPr>
              <a:t>“customize” geometry	&lt;&gt;	“mixing” of norms over groups /</a:t>
            </a:r>
            <a:br>
              <a:rPr lang="en-US" dirty="0" smtClean="0">
                <a:ea typeface="ＭＳ Ｐゴシック" pitchFamily="34" charset="-128"/>
              </a:rPr>
            </a:br>
            <a:endParaRPr lang="en-US" sz="500" dirty="0" smtClean="0">
              <a:ea typeface="ＭＳ Ｐゴシック" pitchFamily="34" charset="-128"/>
            </a:endParaRPr>
          </a:p>
          <a:p>
            <a:pPr marL="627063" lvl="1" indent="-169863">
              <a:buNone/>
              <a:tabLst>
                <a:tab pos="3479800" algn="l"/>
                <a:tab pos="4230688" algn="l"/>
              </a:tabLst>
            </a:pPr>
            <a:r>
              <a:rPr lang="en-US" dirty="0" smtClean="0">
                <a:ea typeface="ＭＳ Ｐゴシック" pitchFamily="34" charset="-128"/>
              </a:rPr>
              <a:t>			</a:t>
            </a:r>
            <a:r>
              <a:rPr lang="en-US" dirty="0" err="1" smtClean="0">
                <a:ea typeface="ＭＳ Ｐゴシック" pitchFamily="34" charset="-128"/>
              </a:rPr>
              <a:t>Lovasz</a:t>
            </a:r>
            <a:r>
              <a:rPr lang="en-US" dirty="0" smtClean="0">
                <a:ea typeface="ＭＳ Ｐゴシック" pitchFamily="34" charset="-128"/>
              </a:rPr>
              <a:t> extension of </a:t>
            </a:r>
            <a:r>
              <a:rPr lang="en-US" dirty="0" err="1" smtClean="0">
                <a:ea typeface="ＭＳ Ｐゴシック" pitchFamily="34" charset="-128"/>
              </a:rPr>
              <a:t>submodular</a:t>
            </a:r>
            <a:r>
              <a:rPr lang="en-US" dirty="0" smtClean="0">
                <a:ea typeface="ＭＳ Ｐゴシック" pitchFamily="34" charset="-128"/>
              </a:rPr>
              <a:t> 		set functions</a:t>
            </a:r>
          </a:p>
          <a:p>
            <a:pPr marL="627063" lvl="1" indent="-169863">
              <a:buNone/>
              <a:tabLst>
                <a:tab pos="3479800" algn="l"/>
                <a:tab pos="4230688" algn="l"/>
              </a:tabLst>
            </a:pPr>
            <a:r>
              <a:rPr lang="en-US" dirty="0" smtClean="0">
                <a:ea typeface="ＭＳ Ｐゴシック" pitchFamily="34" charset="-128"/>
              </a:rPr>
              <a:t>			</a:t>
            </a:r>
            <a:r>
              <a:rPr lang="en-US" i="1" dirty="0" smtClean="0">
                <a:ea typeface="ＭＳ Ｐゴシック" pitchFamily="34" charset="-128"/>
              </a:rPr>
              <a:t>inexact selections</a:t>
            </a:r>
          </a:p>
          <a:p>
            <a:pPr marL="627063" lvl="1" indent="-169863">
              <a:buNone/>
              <a:tabLst>
                <a:tab pos="3479800" algn="l"/>
                <a:tab pos="4230688" algn="l"/>
              </a:tabLst>
            </a:pPr>
            <a:endParaRPr lang="en-US" sz="500" dirty="0" smtClean="0">
              <a:ea typeface="ＭＳ Ｐゴシック" pitchFamily="34" charset="-128"/>
            </a:endParaRPr>
          </a:p>
          <a:p>
            <a:pPr>
              <a:tabLst>
                <a:tab pos="3479800" algn="l"/>
                <a:tab pos="4230688" algn="l"/>
              </a:tabLst>
            </a:pPr>
            <a:r>
              <a:rPr lang="en-US" dirty="0" smtClean="0">
                <a:ea typeface="ＭＳ Ｐゴシック" pitchFamily="34" charset="-128"/>
              </a:rPr>
              <a:t>Structured-</a:t>
            </a:r>
            <a:r>
              <a:rPr lang="en-US" dirty="0" err="1" smtClean="0">
                <a:ea typeface="ＭＳ Ｐゴシック" pitchFamily="34" charset="-128"/>
              </a:rPr>
              <a:t>sparsity</a:t>
            </a:r>
            <a:r>
              <a:rPr lang="en-US" dirty="0" smtClean="0">
                <a:ea typeface="ＭＳ Ｐゴシック" pitchFamily="34" charset="-128"/>
              </a:rPr>
              <a:t> via OMP / Model-CS</a:t>
            </a:r>
          </a:p>
          <a:p>
            <a:pPr lvl="1">
              <a:buNone/>
              <a:tabLst>
                <a:tab pos="3479800" algn="l"/>
                <a:tab pos="4230688" algn="l"/>
              </a:tabLst>
            </a:pPr>
            <a:endParaRPr lang="en-US" sz="500" dirty="0" smtClean="0">
              <a:ea typeface="ＭＳ Ｐゴシック" pitchFamily="34" charset="-128"/>
            </a:endParaRPr>
          </a:p>
          <a:p>
            <a:pPr lvl="1">
              <a:buNone/>
              <a:tabLst>
                <a:tab pos="3479800" algn="l"/>
                <a:tab pos="4230688" algn="l"/>
              </a:tabLst>
            </a:pPr>
            <a:r>
              <a:rPr lang="en-US" dirty="0" smtClean="0">
                <a:ea typeface="ＭＳ Ｐゴシック" pitchFamily="34" charset="-128"/>
              </a:rPr>
              <a:t>greedy selection 	&lt;&gt;	</a:t>
            </a:r>
            <a:r>
              <a:rPr lang="en-US" i="1" dirty="0" smtClean="0">
                <a:ea typeface="ＭＳ Ｐゴシック" pitchFamily="34" charset="-128"/>
              </a:rPr>
              <a:t>cannot leverage geometry</a:t>
            </a:r>
          </a:p>
          <a:p>
            <a:pPr lvl="1">
              <a:buNone/>
              <a:tabLst>
                <a:tab pos="3479800" algn="l"/>
                <a:tab pos="4230688" algn="l"/>
              </a:tabLst>
            </a:pPr>
            <a:endParaRPr lang="en-US" sz="500" dirty="0" smtClean="0">
              <a:ea typeface="ＭＳ Ｐゴシック" pitchFamily="34" charset="-128"/>
            </a:endParaRPr>
          </a:p>
          <a:p>
            <a:pPr lvl="1">
              <a:buNone/>
              <a:tabLst>
                <a:tab pos="3479800" algn="l"/>
                <a:tab pos="4230688" algn="l"/>
              </a:tabLst>
            </a:pPr>
            <a:endParaRPr lang="en-US" sz="500" dirty="0" smtClean="0">
              <a:ea typeface="ＭＳ Ｐゴシック" pitchFamily="34" charset="-128"/>
            </a:endParaRPr>
          </a:p>
          <a:p>
            <a:pPr lvl="1">
              <a:buNone/>
              <a:tabLst>
                <a:tab pos="3479800" algn="l"/>
                <a:tab pos="4230688" algn="l"/>
              </a:tabLst>
            </a:pPr>
            <a:r>
              <a:rPr lang="en-US" dirty="0" smtClean="0">
                <a:ea typeface="ＭＳ Ｐゴシック" pitchFamily="34" charset="-128"/>
              </a:rPr>
              <a:t>exact selection	&lt;&gt;	</a:t>
            </a:r>
            <a:r>
              <a:rPr lang="en-US" i="1" dirty="0" smtClean="0">
                <a:ea typeface="ＭＳ Ｐゴシック" pitchFamily="34" charset="-128"/>
              </a:rPr>
              <a:t>cannot leverage geometry</a:t>
            </a:r>
          </a:p>
        </p:txBody>
      </p:sp>
      <p:pic>
        <p:nvPicPr>
          <p:cNvPr id="28" name="Picture 2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6176179" y="1739180"/>
            <a:ext cx="2159511" cy="25450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353795" y="3851455"/>
            <a:ext cx="1758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j-lt"/>
                <a:ea typeface="ＭＳ Ｐゴシック" pitchFamily="34" charset="-128"/>
              </a:rPr>
              <a:t>for selection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Model CS in Context 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5538"/>
            <a:ext cx="8763000" cy="5308600"/>
          </a:xfrm>
        </p:spPr>
        <p:txBody>
          <a:bodyPr/>
          <a:lstStyle/>
          <a:p>
            <a:pPr>
              <a:tabLst>
                <a:tab pos="3479800" algn="l"/>
                <a:tab pos="4230688" algn="l"/>
              </a:tabLst>
            </a:pPr>
            <a:r>
              <a:rPr lang="en-US" dirty="0" smtClean="0">
                <a:ea typeface="ＭＳ Ｐゴシック" pitchFamily="34" charset="-128"/>
              </a:rPr>
              <a:t>Basis pursuit and Lasso</a:t>
            </a:r>
          </a:p>
          <a:p>
            <a:pPr marL="463550" lvl="1" indent="-6350">
              <a:buNone/>
              <a:tabLst>
                <a:tab pos="3479800" algn="l"/>
                <a:tab pos="4230688" algn="l"/>
              </a:tabLst>
            </a:pPr>
            <a:endParaRPr lang="en-US" sz="500" dirty="0" smtClean="0">
              <a:ea typeface="ＭＳ Ｐゴシック" pitchFamily="34" charset="-128"/>
            </a:endParaRPr>
          </a:p>
          <a:p>
            <a:pPr marL="463550" lvl="1" indent="-6350">
              <a:buNone/>
              <a:tabLst>
                <a:tab pos="3479800" algn="l"/>
                <a:tab pos="4230688" algn="l"/>
              </a:tabLst>
            </a:pPr>
            <a:r>
              <a:rPr lang="en-US" dirty="0" smtClean="0">
                <a:ea typeface="ＭＳ Ｐゴシック" pitchFamily="34" charset="-128"/>
              </a:rPr>
              <a:t>exploit geometry	&lt;&gt;	interplay of </a:t>
            </a:r>
            <a:br>
              <a:rPr lang="en-US" dirty="0" smtClean="0">
                <a:ea typeface="ＭＳ Ｐゴシック" pitchFamily="34" charset="-128"/>
              </a:rPr>
            </a:br>
            <a:endParaRPr lang="en-US" sz="500" dirty="0" smtClean="0">
              <a:ea typeface="ＭＳ Ｐゴシック" pitchFamily="34" charset="-128"/>
            </a:endParaRPr>
          </a:p>
          <a:p>
            <a:pPr marL="463550" lvl="1" indent="-6350">
              <a:buNone/>
              <a:tabLst>
                <a:tab pos="3479800" algn="l"/>
                <a:tab pos="4230688" algn="l"/>
              </a:tabLst>
            </a:pPr>
            <a:r>
              <a:rPr lang="en-US" dirty="0" smtClean="0">
                <a:ea typeface="ＭＳ Ｐゴシック" pitchFamily="34" charset="-128"/>
              </a:rPr>
              <a:t>arbitrary selection	&lt;&gt;	</a:t>
            </a:r>
            <a:r>
              <a:rPr lang="en-US" i="1" dirty="0" smtClean="0">
                <a:ea typeface="ＭＳ Ｐゴシック" pitchFamily="34" charset="-128"/>
              </a:rPr>
              <a:t>difficulty of interpretation</a:t>
            </a:r>
          </a:p>
          <a:p>
            <a:pPr marL="463550" lvl="1" indent="-6350">
              <a:buNone/>
              <a:tabLst>
                <a:tab pos="3479800" algn="l"/>
                <a:tab pos="4230688" algn="l"/>
              </a:tabLst>
            </a:pPr>
            <a:r>
              <a:rPr lang="en-US" sz="500" dirty="0" smtClean="0">
                <a:ea typeface="ＭＳ Ｐゴシック" pitchFamily="34" charset="-128"/>
              </a:rPr>
              <a:t/>
            </a:r>
            <a:br>
              <a:rPr lang="en-US" sz="5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</a:t>
            </a:r>
            <a:r>
              <a:rPr lang="en-US" i="1" dirty="0" smtClean="0">
                <a:ea typeface="ＭＳ Ｐゴシック" pitchFamily="34" charset="-128"/>
              </a:rPr>
              <a:t>cannot leverage further structure</a:t>
            </a:r>
          </a:p>
          <a:p>
            <a:pPr marL="463550" lvl="1" indent="-6350">
              <a:buNone/>
              <a:tabLst>
                <a:tab pos="3479800" algn="l"/>
                <a:tab pos="4230688" algn="l"/>
              </a:tabLst>
            </a:pPr>
            <a:endParaRPr lang="en-US" sz="500" dirty="0" smtClean="0">
              <a:ea typeface="ＭＳ Ｐゴシック" pitchFamily="34" charset="-128"/>
            </a:endParaRPr>
          </a:p>
          <a:p>
            <a:pPr>
              <a:tabLst>
                <a:tab pos="3479800" algn="l"/>
                <a:tab pos="4230688" algn="l"/>
              </a:tabLst>
            </a:pPr>
            <a:r>
              <a:rPr lang="en-US" dirty="0" smtClean="0">
                <a:ea typeface="ＭＳ Ｐゴシック" pitchFamily="34" charset="-128"/>
              </a:rPr>
              <a:t>Structured-</a:t>
            </a:r>
            <a:r>
              <a:rPr lang="en-US" dirty="0" err="1" smtClean="0">
                <a:ea typeface="ＭＳ Ｐゴシック" pitchFamily="34" charset="-128"/>
              </a:rPr>
              <a:t>sparsity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b="1" i="1" dirty="0" smtClean="0">
                <a:solidFill>
                  <a:srgbClr val="0000FF"/>
                </a:solidFill>
                <a:ea typeface="ＭＳ Ｐゴシック" pitchFamily="34" charset="-128"/>
              </a:rPr>
              <a:t>inducing</a:t>
            </a:r>
            <a:r>
              <a:rPr lang="en-US" b="1" i="1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norms</a:t>
            </a:r>
          </a:p>
          <a:p>
            <a:pPr lvl="1">
              <a:buNone/>
              <a:tabLst>
                <a:tab pos="3479800" algn="l"/>
                <a:tab pos="4230688" algn="l"/>
              </a:tabLst>
            </a:pPr>
            <a:endParaRPr lang="en-US" sz="500" dirty="0" smtClean="0">
              <a:ea typeface="ＭＳ Ｐゴシック" pitchFamily="34" charset="-128"/>
            </a:endParaRPr>
          </a:p>
          <a:p>
            <a:pPr marL="627063" lvl="1" indent="-169863">
              <a:buNone/>
              <a:tabLst>
                <a:tab pos="3479800" algn="l"/>
                <a:tab pos="4230688" algn="l"/>
              </a:tabLst>
            </a:pPr>
            <a:r>
              <a:rPr lang="en-US" dirty="0" smtClean="0">
                <a:ea typeface="ＭＳ Ｐゴシック" pitchFamily="34" charset="-128"/>
              </a:rPr>
              <a:t>“customize” geometry	&lt;&gt;	“mixing” of norms over groups /</a:t>
            </a:r>
            <a:br>
              <a:rPr lang="en-US" dirty="0" smtClean="0">
                <a:ea typeface="ＭＳ Ｐゴシック" pitchFamily="34" charset="-128"/>
              </a:rPr>
            </a:br>
            <a:endParaRPr lang="en-US" sz="500" dirty="0" smtClean="0">
              <a:ea typeface="ＭＳ Ｐゴシック" pitchFamily="34" charset="-128"/>
            </a:endParaRPr>
          </a:p>
          <a:p>
            <a:pPr marL="627063" lvl="1" indent="-169863">
              <a:buNone/>
              <a:tabLst>
                <a:tab pos="3479800" algn="l"/>
                <a:tab pos="4230688" algn="l"/>
              </a:tabLst>
            </a:pPr>
            <a:r>
              <a:rPr lang="en-US" dirty="0" smtClean="0">
                <a:ea typeface="ＭＳ Ｐゴシック" pitchFamily="34" charset="-128"/>
              </a:rPr>
              <a:t>			</a:t>
            </a:r>
            <a:r>
              <a:rPr lang="en-US" dirty="0" err="1" smtClean="0">
                <a:ea typeface="ＭＳ Ｐゴシック" pitchFamily="34" charset="-128"/>
              </a:rPr>
              <a:t>Lovasz</a:t>
            </a:r>
            <a:r>
              <a:rPr lang="en-US" dirty="0" smtClean="0">
                <a:ea typeface="ＭＳ Ｐゴシック" pitchFamily="34" charset="-128"/>
              </a:rPr>
              <a:t> extension of </a:t>
            </a:r>
            <a:r>
              <a:rPr lang="en-US" dirty="0" err="1" smtClean="0">
                <a:ea typeface="ＭＳ Ｐゴシック" pitchFamily="34" charset="-128"/>
              </a:rPr>
              <a:t>submodular</a:t>
            </a:r>
            <a:r>
              <a:rPr lang="en-US" dirty="0" smtClean="0">
                <a:ea typeface="ＭＳ Ｐゴシック" pitchFamily="34" charset="-128"/>
              </a:rPr>
              <a:t> 		set functions</a:t>
            </a:r>
          </a:p>
          <a:p>
            <a:pPr marL="627063" lvl="1" indent="-169863">
              <a:buNone/>
              <a:tabLst>
                <a:tab pos="3479800" algn="l"/>
                <a:tab pos="4230688" algn="l"/>
              </a:tabLst>
            </a:pPr>
            <a:r>
              <a:rPr lang="en-US" dirty="0" smtClean="0">
                <a:ea typeface="ＭＳ Ｐゴシック" pitchFamily="34" charset="-128"/>
              </a:rPr>
              <a:t>			</a:t>
            </a:r>
            <a:r>
              <a:rPr lang="en-US" i="1" dirty="0" smtClean="0">
                <a:ea typeface="ＭＳ Ｐゴシック" pitchFamily="34" charset="-128"/>
              </a:rPr>
              <a:t>inexact selections</a:t>
            </a:r>
          </a:p>
          <a:p>
            <a:pPr marL="627063" lvl="1" indent="-169863">
              <a:buNone/>
              <a:tabLst>
                <a:tab pos="3479800" algn="l"/>
                <a:tab pos="4230688" algn="l"/>
              </a:tabLst>
            </a:pPr>
            <a:endParaRPr lang="en-US" sz="500" dirty="0" smtClean="0">
              <a:ea typeface="ＭＳ Ｐゴシック" pitchFamily="34" charset="-128"/>
            </a:endParaRPr>
          </a:p>
          <a:p>
            <a:pPr>
              <a:tabLst>
                <a:tab pos="3479800" algn="l"/>
                <a:tab pos="4230688" algn="l"/>
              </a:tabLst>
            </a:pPr>
            <a:r>
              <a:rPr lang="en-US" dirty="0" smtClean="0">
                <a:ea typeface="ＭＳ Ｐゴシック" pitchFamily="34" charset="-128"/>
              </a:rPr>
              <a:t>Structured-</a:t>
            </a:r>
            <a:r>
              <a:rPr lang="en-US" dirty="0" err="1" smtClean="0">
                <a:ea typeface="ＭＳ Ｐゴシック" pitchFamily="34" charset="-128"/>
              </a:rPr>
              <a:t>sparsity</a:t>
            </a:r>
            <a:r>
              <a:rPr lang="en-US" dirty="0" smtClean="0">
                <a:ea typeface="ＭＳ Ｐゴシック" pitchFamily="34" charset="-128"/>
              </a:rPr>
              <a:t> via OMP / Model-CS</a:t>
            </a:r>
          </a:p>
          <a:p>
            <a:pPr lvl="1">
              <a:buNone/>
              <a:tabLst>
                <a:tab pos="3479800" algn="l"/>
                <a:tab pos="4230688" algn="l"/>
              </a:tabLst>
            </a:pPr>
            <a:endParaRPr lang="en-US" sz="500" dirty="0" smtClean="0">
              <a:ea typeface="ＭＳ Ｐゴシック" pitchFamily="34" charset="-128"/>
            </a:endParaRPr>
          </a:p>
          <a:p>
            <a:pPr lvl="1">
              <a:buNone/>
              <a:tabLst>
                <a:tab pos="3479800" algn="l"/>
                <a:tab pos="4230688" algn="l"/>
              </a:tabLst>
            </a:pPr>
            <a:r>
              <a:rPr lang="en-US" dirty="0" smtClean="0">
                <a:ea typeface="ＭＳ Ｐゴシック" pitchFamily="34" charset="-128"/>
              </a:rPr>
              <a:t>greedy selection 	&lt;&gt;	</a:t>
            </a:r>
            <a:r>
              <a:rPr lang="en-US" i="1" dirty="0" smtClean="0">
                <a:ea typeface="ＭＳ Ｐゴシック" pitchFamily="34" charset="-128"/>
              </a:rPr>
              <a:t>cannot leverage geometry</a:t>
            </a:r>
          </a:p>
          <a:p>
            <a:pPr lvl="1">
              <a:buNone/>
              <a:tabLst>
                <a:tab pos="3479800" algn="l"/>
                <a:tab pos="4230688" algn="l"/>
              </a:tabLst>
            </a:pPr>
            <a:endParaRPr lang="en-US" sz="500" dirty="0" smtClean="0">
              <a:ea typeface="ＭＳ Ｐゴシック" pitchFamily="34" charset="-128"/>
            </a:endParaRPr>
          </a:p>
          <a:p>
            <a:pPr lvl="1">
              <a:buNone/>
              <a:tabLst>
                <a:tab pos="3479800" algn="l"/>
                <a:tab pos="4230688" algn="l"/>
              </a:tabLst>
            </a:pPr>
            <a:endParaRPr lang="en-US" sz="500" dirty="0" smtClean="0">
              <a:ea typeface="ＭＳ Ｐゴシック" pitchFamily="34" charset="-128"/>
            </a:endParaRPr>
          </a:p>
          <a:p>
            <a:pPr lvl="1">
              <a:buNone/>
              <a:tabLst>
                <a:tab pos="3479800" algn="l"/>
                <a:tab pos="4230688" algn="l"/>
              </a:tabLst>
            </a:pPr>
            <a:r>
              <a:rPr lang="en-US" dirty="0" smtClean="0">
                <a:ea typeface="ＭＳ Ｐゴシック" pitchFamily="34" charset="-128"/>
              </a:rPr>
              <a:t>exact selection	&lt;&gt;	</a:t>
            </a:r>
            <a:r>
              <a:rPr lang="en-US" i="1" dirty="0" smtClean="0">
                <a:ea typeface="ＭＳ Ｐゴシック" pitchFamily="34" charset="-128"/>
              </a:rPr>
              <a:t>cannot leverage geometry</a:t>
            </a:r>
          </a:p>
        </p:txBody>
      </p:sp>
      <p:pic>
        <p:nvPicPr>
          <p:cNvPr id="28" name="Picture 2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6176179" y="1739180"/>
            <a:ext cx="2159511" cy="25450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353795" y="3851455"/>
            <a:ext cx="1758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j-lt"/>
                <a:ea typeface="ＭＳ Ｐゴシック" pitchFamily="34" charset="-128"/>
              </a:rPr>
              <a:t>for selection</a:t>
            </a:r>
            <a:endParaRPr lang="en-US" sz="20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190" y="6078945"/>
            <a:ext cx="376369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Or, can it?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8763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Linear Inverse Problems</a:t>
            </a: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412875"/>
            <a:ext cx="8763000" cy="5364163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spcBef>
                <a:spcPct val="0"/>
              </a:spcBef>
              <a:buNone/>
            </a:pPr>
            <a:r>
              <a:rPr lang="en-US" sz="2000" dirty="0" smtClean="0">
                <a:ea typeface="ＭＳ Ｐゴシック" pitchFamily="34" charset="-128"/>
              </a:rPr>
              <a:t/>
            </a:r>
            <a:br>
              <a:rPr lang="en-US" sz="2000" dirty="0" smtClean="0">
                <a:ea typeface="ＭＳ Ｐゴシック" pitchFamily="34" charset="-128"/>
              </a:rPr>
            </a:br>
            <a:endParaRPr lang="en-US" sz="2000" dirty="0" smtClean="0">
              <a:ea typeface="ＭＳ Ｐゴシック" pitchFamily="34" charset="-128"/>
            </a:endParaRPr>
          </a:p>
          <a:p>
            <a:endParaRPr lang="en-US" sz="2000" dirty="0" smtClean="0">
              <a:ea typeface="ＭＳ Ｐゴシック" pitchFamily="34" charset="-128"/>
            </a:endParaRPr>
          </a:p>
          <a:p>
            <a:endParaRPr lang="en-US" sz="2000" dirty="0" smtClean="0">
              <a:ea typeface="ＭＳ Ｐゴシック" pitchFamily="34" charset="-128"/>
            </a:endParaRPr>
          </a:p>
          <a:p>
            <a:endParaRPr lang="en-US" sz="2000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endParaRPr lang="en-US" sz="2000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ea typeface="ＭＳ Ｐゴシック" pitchFamily="34" charset="-128"/>
              </a:rPr>
              <a:t>Challenge:</a:t>
            </a:r>
            <a:r>
              <a:rPr lang="en-US" sz="2000" dirty="0" smtClean="0">
                <a:ea typeface="ＭＳ Ｐゴシック" pitchFamily="34" charset="-128"/>
              </a:rPr>
              <a:t>	</a:t>
            </a:r>
          </a:p>
        </p:txBody>
      </p:sp>
      <p:pic>
        <p:nvPicPr>
          <p:cNvPr id="64" name="Picture 6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676056" y="6172200"/>
            <a:ext cx="4115427" cy="373387"/>
          </a:xfrm>
          <a:prstGeom prst="rect">
            <a:avLst/>
          </a:prstGeom>
          <a:noFill/>
          <a:ln/>
          <a:effectLst/>
        </p:spPr>
      </p:pic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705599" y="4848499"/>
            <a:ext cx="2394203" cy="1933302"/>
            <a:chOff x="5543550" y="1136650"/>
            <a:chExt cx="2963792" cy="2616200"/>
          </a:xfrm>
        </p:grpSpPr>
        <p:sp>
          <p:nvSpPr>
            <p:cNvPr id="54" name="AutoShape 14"/>
            <p:cNvSpPr>
              <a:spLocks noChangeArrowheads="1"/>
            </p:cNvSpPr>
            <p:nvPr/>
          </p:nvSpPr>
          <p:spPr bwMode="auto">
            <a:xfrm rot="18618184">
              <a:off x="6613387" y="1227208"/>
              <a:ext cx="1605239" cy="2182670"/>
            </a:xfrm>
            <a:prstGeom prst="parallelogram">
              <a:avLst>
                <a:gd name="adj" fmla="val 57440"/>
              </a:avLst>
            </a:prstGeom>
            <a:solidFill>
              <a:srgbClr val="006600">
                <a:alpha val="50195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Line 15"/>
            <p:cNvSpPr>
              <a:spLocks noChangeShapeType="1"/>
            </p:cNvSpPr>
            <p:nvPr/>
          </p:nvSpPr>
          <p:spPr bwMode="auto">
            <a:xfrm flipV="1">
              <a:off x="6634163" y="1136650"/>
              <a:ext cx="0" cy="1487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Line 16"/>
            <p:cNvSpPr>
              <a:spLocks noChangeShapeType="1"/>
            </p:cNvSpPr>
            <p:nvPr/>
          </p:nvSpPr>
          <p:spPr bwMode="auto">
            <a:xfrm flipH="1">
              <a:off x="5543550" y="2625725"/>
              <a:ext cx="1090613" cy="1127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Line 17"/>
            <p:cNvSpPr>
              <a:spLocks noChangeShapeType="1"/>
            </p:cNvSpPr>
            <p:nvPr/>
          </p:nvSpPr>
          <p:spPr bwMode="auto">
            <a:xfrm flipV="1">
              <a:off x="6634163" y="2624138"/>
              <a:ext cx="18335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1" name="Picture 5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7366306" y="4427530"/>
            <a:ext cx="1785324" cy="274665"/>
          </a:xfrm>
          <a:prstGeom prst="rect">
            <a:avLst/>
          </a:prstGeom>
          <a:noFill/>
          <a:ln/>
          <a:effectLst/>
        </p:spPr>
      </p:pic>
      <p:cxnSp>
        <p:nvCxnSpPr>
          <p:cNvPr id="62" name="Straight Arrow Connector 32"/>
          <p:cNvCxnSpPr>
            <a:cxnSpLocks noChangeShapeType="1"/>
          </p:cNvCxnSpPr>
          <p:nvPr/>
        </p:nvCxnSpPr>
        <p:spPr bwMode="auto">
          <a:xfrm rot="5400000">
            <a:off x="8029365" y="4770430"/>
            <a:ext cx="3810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58" name="Picture 5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2387005" y="5564814"/>
            <a:ext cx="3379389" cy="378706"/>
          </a:xfrm>
          <a:prstGeom prst="rect">
            <a:avLst/>
          </a:prstGeom>
          <a:noFill/>
          <a:ln/>
          <a:effectLst/>
        </p:spPr>
      </p:pic>
      <p:grpSp>
        <p:nvGrpSpPr>
          <p:cNvPr id="50" name="Group 49"/>
          <p:cNvGrpSpPr/>
          <p:nvPr/>
        </p:nvGrpSpPr>
        <p:grpSpPr bwMode="auto">
          <a:xfrm>
            <a:off x="1524000" y="1066800"/>
            <a:ext cx="5867400" cy="4038600"/>
            <a:chOff x="1524000" y="1066800"/>
            <a:chExt cx="5867400" cy="4038600"/>
          </a:xfrm>
        </p:grpSpPr>
        <p:pic>
          <p:nvPicPr>
            <p:cNvPr id="53" name="Picture 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908800" y="1117600"/>
              <a:ext cx="254000" cy="20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7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1803654" y="1066800"/>
              <a:ext cx="278891" cy="20269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3" name="Picture 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749800" y="1066800"/>
              <a:ext cx="355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7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362200" y="2400300"/>
              <a:ext cx="3810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8" descr="phir"/>
            <p:cNvPicPr>
              <a:picLocks noChangeAspect="1" noChangeArrowheads="1"/>
            </p:cNvPicPr>
            <p:nvPr/>
          </p:nvPicPr>
          <p:blipFill>
            <a:blip r:embed="rId20" cstate="print"/>
            <a:srcRect l="13036" t="4639" r="8690" b="9869"/>
            <a:stretch>
              <a:fillRect/>
            </a:stretch>
          </p:blipFill>
          <p:spPr bwMode="auto">
            <a:xfrm>
              <a:off x="3048000" y="1524000"/>
              <a:ext cx="3576097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8" name="Group 49"/>
            <p:cNvGrpSpPr/>
            <p:nvPr/>
          </p:nvGrpSpPr>
          <p:grpSpPr bwMode="auto">
            <a:xfrm>
              <a:off x="1828800" y="1524000"/>
              <a:ext cx="182880" cy="1828800"/>
              <a:chOff x="1600200" y="1676400"/>
              <a:chExt cx="182880" cy="1828800"/>
            </a:xfrm>
          </p:grpSpPr>
          <p:sp>
            <p:nvSpPr>
              <p:cNvPr id="89" name="Rectangle 10"/>
              <p:cNvSpPr>
                <a:spLocks noChangeArrowheads="1"/>
              </p:cNvSpPr>
              <p:nvPr/>
            </p:nvSpPr>
            <p:spPr bwMode="auto">
              <a:xfrm>
                <a:off x="1600200" y="3276600"/>
                <a:ext cx="182880" cy="228600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90" name="Rectangle 11"/>
              <p:cNvSpPr>
                <a:spLocks noChangeArrowheads="1"/>
              </p:cNvSpPr>
              <p:nvPr/>
            </p:nvSpPr>
            <p:spPr bwMode="auto">
              <a:xfrm>
                <a:off x="1600200" y="3048000"/>
                <a:ext cx="182880" cy="228600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91" name="Rectangle 12"/>
              <p:cNvSpPr>
                <a:spLocks noChangeArrowheads="1"/>
              </p:cNvSpPr>
              <p:nvPr/>
            </p:nvSpPr>
            <p:spPr bwMode="auto">
              <a:xfrm>
                <a:off x="1600200" y="2819400"/>
                <a:ext cx="182880" cy="228600"/>
              </a:xfrm>
              <a:prstGeom prst="rect">
                <a:avLst/>
              </a:prstGeom>
              <a:solidFill>
                <a:srgbClr val="CCFF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92" name="Rectangle 13"/>
              <p:cNvSpPr>
                <a:spLocks noChangeArrowheads="1"/>
              </p:cNvSpPr>
              <p:nvPr/>
            </p:nvSpPr>
            <p:spPr bwMode="auto">
              <a:xfrm>
                <a:off x="1600200" y="2590800"/>
                <a:ext cx="182880" cy="228600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93" name="Rectangle 14"/>
              <p:cNvSpPr>
                <a:spLocks noChangeArrowheads="1"/>
              </p:cNvSpPr>
              <p:nvPr/>
            </p:nvSpPr>
            <p:spPr bwMode="auto">
              <a:xfrm>
                <a:off x="1600200" y="2362200"/>
                <a:ext cx="182880" cy="228600"/>
              </a:xfrm>
              <a:prstGeom prst="rect">
                <a:avLst/>
              </a:prstGeom>
              <a:solidFill>
                <a:srgbClr val="FF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94" name="Rectangle 15"/>
              <p:cNvSpPr>
                <a:spLocks noChangeArrowheads="1"/>
              </p:cNvSpPr>
              <p:nvPr/>
            </p:nvSpPr>
            <p:spPr bwMode="auto">
              <a:xfrm>
                <a:off x="1600200" y="2133600"/>
                <a:ext cx="182880" cy="22860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95" name="Rectangle 16"/>
              <p:cNvSpPr>
                <a:spLocks noChangeArrowheads="1"/>
              </p:cNvSpPr>
              <p:nvPr/>
            </p:nvSpPr>
            <p:spPr bwMode="auto">
              <a:xfrm>
                <a:off x="1600200" y="1905000"/>
                <a:ext cx="182880" cy="228600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96" name="Rectangle 17"/>
              <p:cNvSpPr>
                <a:spLocks noChangeArrowheads="1"/>
              </p:cNvSpPr>
              <p:nvPr/>
            </p:nvSpPr>
            <p:spPr bwMode="auto">
              <a:xfrm>
                <a:off x="1600200" y="1676400"/>
                <a:ext cx="182880" cy="228600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6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69" name="Picture 43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6553200" y="4876800"/>
              <a:ext cx="8382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45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524000" y="3581400"/>
              <a:ext cx="8826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48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3581400" y="3581400"/>
              <a:ext cx="24542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2" name="Group 28"/>
            <p:cNvGrpSpPr>
              <a:grpSpLocks/>
            </p:cNvGrpSpPr>
            <p:nvPr/>
          </p:nvGrpSpPr>
          <p:grpSpPr bwMode="auto">
            <a:xfrm>
              <a:off x="6944360" y="1523995"/>
              <a:ext cx="182880" cy="3200398"/>
              <a:chOff x="952" y="2498"/>
              <a:chExt cx="96" cy="1454"/>
            </a:xfrm>
          </p:grpSpPr>
          <p:sp>
            <p:nvSpPr>
              <p:cNvPr id="73" name="Rectangle 29"/>
              <p:cNvSpPr>
                <a:spLocks noChangeArrowheads="1"/>
              </p:cNvSpPr>
              <p:nvPr/>
            </p:nvSpPr>
            <p:spPr bwMode="auto">
              <a:xfrm flipV="1">
                <a:off x="952" y="2498"/>
                <a:ext cx="96" cy="91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30"/>
              <p:cNvSpPr>
                <a:spLocks noChangeArrowheads="1"/>
              </p:cNvSpPr>
              <p:nvPr/>
            </p:nvSpPr>
            <p:spPr bwMode="auto">
              <a:xfrm flipV="1">
                <a:off x="952" y="2589"/>
                <a:ext cx="96" cy="91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Rectangle 31"/>
              <p:cNvSpPr>
                <a:spLocks noChangeArrowheads="1"/>
              </p:cNvSpPr>
              <p:nvPr/>
            </p:nvSpPr>
            <p:spPr bwMode="auto">
              <a:xfrm flipV="1">
                <a:off x="952" y="2680"/>
                <a:ext cx="96" cy="91"/>
              </a:xfrm>
              <a:prstGeom prst="rect">
                <a:avLst/>
              </a:prstGeom>
              <a:solidFill>
                <a:srgbClr val="CCFF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Rectangle 32"/>
              <p:cNvSpPr>
                <a:spLocks noChangeArrowheads="1"/>
              </p:cNvSpPr>
              <p:nvPr/>
            </p:nvSpPr>
            <p:spPr bwMode="auto">
              <a:xfrm flipV="1">
                <a:off x="952" y="2771"/>
                <a:ext cx="96" cy="91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Rectangle 33"/>
              <p:cNvSpPr>
                <a:spLocks noChangeArrowheads="1"/>
              </p:cNvSpPr>
              <p:nvPr/>
            </p:nvSpPr>
            <p:spPr bwMode="auto">
              <a:xfrm flipV="1">
                <a:off x="952" y="2862"/>
                <a:ext cx="96" cy="91"/>
              </a:xfrm>
              <a:prstGeom prst="rect">
                <a:avLst/>
              </a:prstGeom>
              <a:solidFill>
                <a:srgbClr val="FF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Rectangle 34"/>
              <p:cNvSpPr>
                <a:spLocks noChangeArrowheads="1"/>
              </p:cNvSpPr>
              <p:nvPr/>
            </p:nvSpPr>
            <p:spPr bwMode="auto">
              <a:xfrm flipV="1">
                <a:off x="952" y="2953"/>
                <a:ext cx="96" cy="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Rectangle 35"/>
              <p:cNvSpPr>
                <a:spLocks noChangeArrowheads="1"/>
              </p:cNvSpPr>
              <p:nvPr/>
            </p:nvSpPr>
            <p:spPr bwMode="auto">
              <a:xfrm flipV="1">
                <a:off x="952" y="3044"/>
                <a:ext cx="96" cy="91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Rectangle 36"/>
              <p:cNvSpPr>
                <a:spLocks noChangeArrowheads="1"/>
              </p:cNvSpPr>
              <p:nvPr/>
            </p:nvSpPr>
            <p:spPr bwMode="auto">
              <a:xfrm flipV="1">
                <a:off x="952" y="3135"/>
                <a:ext cx="9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Rectangle 37"/>
              <p:cNvSpPr>
                <a:spLocks noChangeArrowheads="1"/>
              </p:cNvSpPr>
              <p:nvPr/>
            </p:nvSpPr>
            <p:spPr bwMode="auto">
              <a:xfrm>
                <a:off x="952" y="3680"/>
                <a:ext cx="96" cy="91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Rectangle 38"/>
              <p:cNvSpPr>
                <a:spLocks noChangeArrowheads="1"/>
              </p:cNvSpPr>
              <p:nvPr/>
            </p:nvSpPr>
            <p:spPr bwMode="auto">
              <a:xfrm>
                <a:off x="952" y="3772"/>
                <a:ext cx="96" cy="91"/>
              </a:xfrm>
              <a:prstGeom prst="rect">
                <a:avLst/>
              </a:prstGeom>
              <a:solidFill>
                <a:srgbClr val="FF00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Rectangle 39"/>
              <p:cNvSpPr>
                <a:spLocks noChangeArrowheads="1"/>
              </p:cNvSpPr>
              <p:nvPr/>
            </p:nvSpPr>
            <p:spPr bwMode="auto">
              <a:xfrm>
                <a:off x="952" y="3861"/>
                <a:ext cx="96" cy="91"/>
              </a:xfrm>
              <a:prstGeom prst="rect">
                <a:avLst/>
              </a:prstGeom>
              <a:solidFill>
                <a:srgbClr val="CCFF66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Rectangle 40"/>
              <p:cNvSpPr>
                <a:spLocks noChangeArrowheads="1"/>
              </p:cNvSpPr>
              <p:nvPr/>
            </p:nvSpPr>
            <p:spPr bwMode="auto">
              <a:xfrm>
                <a:off x="952" y="3590"/>
                <a:ext cx="96" cy="91"/>
              </a:xfrm>
              <a:prstGeom prst="rect">
                <a:avLst/>
              </a:prstGeom>
              <a:solidFill>
                <a:srgbClr val="00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Rectangle 41"/>
              <p:cNvSpPr>
                <a:spLocks noChangeArrowheads="1"/>
              </p:cNvSpPr>
              <p:nvPr/>
            </p:nvSpPr>
            <p:spPr bwMode="auto">
              <a:xfrm>
                <a:off x="952" y="3499"/>
                <a:ext cx="96" cy="91"/>
              </a:xfrm>
              <a:prstGeom prst="rect">
                <a:avLst/>
              </a:prstGeom>
              <a:solidFill>
                <a:srgbClr val="FF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Rectangle 42"/>
              <p:cNvSpPr>
                <a:spLocks noChangeArrowheads="1"/>
              </p:cNvSpPr>
              <p:nvPr/>
            </p:nvSpPr>
            <p:spPr bwMode="auto">
              <a:xfrm>
                <a:off x="952" y="3226"/>
                <a:ext cx="96" cy="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Rectangle 43"/>
              <p:cNvSpPr>
                <a:spLocks noChangeArrowheads="1"/>
              </p:cNvSpPr>
              <p:nvPr/>
            </p:nvSpPr>
            <p:spPr bwMode="auto">
              <a:xfrm>
                <a:off x="952" y="3317"/>
                <a:ext cx="96" cy="91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Rectangle 44"/>
              <p:cNvSpPr>
                <a:spLocks noChangeArrowheads="1"/>
              </p:cNvSpPr>
              <p:nvPr/>
            </p:nvSpPr>
            <p:spPr bwMode="auto">
              <a:xfrm>
                <a:off x="952" y="3407"/>
                <a:ext cx="96" cy="91"/>
              </a:xfrm>
              <a:prstGeom prst="rect">
                <a:avLst/>
              </a:prstGeom>
              <a:solidFill>
                <a:srgbClr val="00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49360"/>
            <a:ext cx="7848600" cy="3951287"/>
          </a:xfrm>
        </p:spPr>
        <p:txBody>
          <a:bodyPr/>
          <a:lstStyle/>
          <a:p>
            <a:r>
              <a:rPr lang="en-US" b="1" dirty="0" smtClean="0"/>
              <a:t>Enter </a:t>
            </a:r>
            <a:br>
              <a:rPr lang="en-US" b="1" dirty="0" smtClean="0"/>
            </a:br>
            <a:r>
              <a:rPr lang="en-US" b="1" dirty="0" smtClean="0"/>
              <a:t>CLASH</a:t>
            </a:r>
            <a:endParaRPr lang="en-US" i="1" dirty="0" smtClean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2955" y="2468875"/>
            <a:ext cx="3720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http://lions.epfl.ch/CLASH</a:t>
            </a:r>
          </a:p>
        </p:txBody>
      </p:sp>
      <p:pic>
        <p:nvPicPr>
          <p:cNvPr id="41986" name="Picture 2" descr="http://3.bp.blogspot.com/_uB-0D-gV8mY/Rm3_Wr21KrI/AAAAAAAACPY/NSgJ4_oGtDk/s320/Rock_the_casbah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1795" y="3121760"/>
            <a:ext cx="3048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subtle issue</a:t>
            </a:r>
            <a:endParaRPr lang="en-US" dirty="0"/>
          </a:p>
        </p:txBody>
      </p:sp>
      <p:grpSp>
        <p:nvGrpSpPr>
          <p:cNvPr id="4" name="Group 37"/>
          <p:cNvGrpSpPr/>
          <p:nvPr/>
        </p:nvGrpSpPr>
        <p:grpSpPr>
          <a:xfrm>
            <a:off x="1089488" y="2702845"/>
            <a:ext cx="2249424" cy="2249148"/>
            <a:chOff x="7086600" y="2286794"/>
            <a:chExt cx="1828800" cy="1828800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>
              <a:off x="7086600" y="3200400"/>
              <a:ext cx="18288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rot="5400000">
              <a:off x="7086600" y="3200400"/>
              <a:ext cx="18288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</p:grpSp>
      <p:cxnSp>
        <p:nvCxnSpPr>
          <p:cNvPr id="13" name="Straight Connector 12"/>
          <p:cNvCxnSpPr/>
          <p:nvPr/>
        </p:nvCxnSpPr>
        <p:spPr bwMode="auto">
          <a:xfrm>
            <a:off x="1722710" y="2956860"/>
            <a:ext cx="1828800" cy="762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16200000" flipH="1">
            <a:off x="2229480" y="3125977"/>
            <a:ext cx="672381" cy="70294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16200000" flipH="1">
            <a:off x="1509392" y="3842338"/>
            <a:ext cx="714293" cy="69532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1513324" y="3141259"/>
            <a:ext cx="700875" cy="69159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2256110" y="3872480"/>
            <a:ext cx="685802" cy="66103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745077" y="3296405"/>
            <a:ext cx="1053833" cy="304662"/>
          </a:xfrm>
          <a:prstGeom prst="rect">
            <a:avLst/>
          </a:prstGeom>
          <a:noFill/>
          <a:ln/>
          <a:effectLst/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775878" y="2336280"/>
            <a:ext cx="1783254" cy="274346"/>
          </a:xfrm>
          <a:prstGeom prst="rect">
            <a:avLst/>
          </a:prstGeom>
          <a:noFill/>
          <a:ln/>
          <a:effectLst/>
        </p:spPr>
      </p:pic>
      <p:cxnSp>
        <p:nvCxnSpPr>
          <p:cNvPr id="21" name="Straight Arrow Connector 32"/>
          <p:cNvCxnSpPr>
            <a:cxnSpLocks noChangeShapeType="1"/>
          </p:cNvCxnSpPr>
          <p:nvPr/>
        </p:nvCxnSpPr>
        <p:spPr bwMode="auto">
          <a:xfrm rot="5400000">
            <a:off x="2370410" y="2831580"/>
            <a:ext cx="6096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5" name="Group 37"/>
          <p:cNvGrpSpPr/>
          <p:nvPr/>
        </p:nvGrpSpPr>
        <p:grpSpPr>
          <a:xfrm>
            <a:off x="4648809" y="2681820"/>
            <a:ext cx="3566160" cy="2249148"/>
            <a:chOff x="6621585" y="2286794"/>
            <a:chExt cx="2899318" cy="1828800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>
              <a:off x="6621585" y="3200400"/>
              <a:ext cx="2899318" cy="1588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rot="5400000">
              <a:off x="7086600" y="3200400"/>
              <a:ext cx="1828800" cy="1588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</p:grpSp>
      <p:cxnSp>
        <p:nvCxnSpPr>
          <p:cNvPr id="26" name="Straight Connector 25"/>
          <p:cNvCxnSpPr/>
          <p:nvPr/>
        </p:nvCxnSpPr>
        <p:spPr bwMode="auto">
          <a:xfrm>
            <a:off x="5854005" y="2935835"/>
            <a:ext cx="2635305" cy="10692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4" name="Picture 3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4876648" y="3275379"/>
            <a:ext cx="1053280" cy="304502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5907173" y="2315254"/>
            <a:ext cx="1783254" cy="274346"/>
          </a:xfrm>
          <a:prstGeom prst="rect">
            <a:avLst/>
          </a:prstGeom>
          <a:noFill/>
          <a:ln/>
          <a:effectLst/>
        </p:spPr>
      </p:pic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 rot="5400000">
            <a:off x="6501705" y="2810555"/>
            <a:ext cx="6096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7" name="Rectangle 36"/>
          <p:cNvSpPr/>
          <p:nvPr/>
        </p:nvSpPr>
        <p:spPr>
          <a:xfrm>
            <a:off x="5148075" y="4312315"/>
            <a:ext cx="170271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2 solutions!</a:t>
            </a:r>
            <a:endParaRPr lang="en-US" b="1" dirty="0"/>
          </a:p>
        </p:txBody>
      </p:sp>
      <p:sp>
        <p:nvSpPr>
          <p:cNvPr id="38" name="Freeform 37"/>
          <p:cNvSpPr/>
          <p:nvPr/>
        </p:nvSpPr>
        <p:spPr bwMode="auto">
          <a:xfrm>
            <a:off x="5868537" y="3219290"/>
            <a:ext cx="423081" cy="968991"/>
          </a:xfrm>
          <a:custGeom>
            <a:avLst/>
            <a:gdLst>
              <a:gd name="connsiteX0" fmla="*/ 0 w 423081"/>
              <a:gd name="connsiteY0" fmla="*/ 968991 h 968991"/>
              <a:gd name="connsiteX1" fmla="*/ 191069 w 423081"/>
              <a:gd name="connsiteY1" fmla="*/ 204716 h 968991"/>
              <a:gd name="connsiteX2" fmla="*/ 423081 w 423081"/>
              <a:gd name="connsiteY2" fmla="*/ 0 h 96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081" h="968991">
                <a:moveTo>
                  <a:pt x="0" y="968991"/>
                </a:moveTo>
                <a:cubicBezTo>
                  <a:pt x="60278" y="667602"/>
                  <a:pt x="120556" y="366214"/>
                  <a:pt x="191069" y="204716"/>
                </a:cubicBezTo>
                <a:cubicBezTo>
                  <a:pt x="261582" y="43218"/>
                  <a:pt x="342331" y="21609"/>
                  <a:pt x="423081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6864824" y="3901678"/>
            <a:ext cx="1141862" cy="464024"/>
          </a:xfrm>
          <a:custGeom>
            <a:avLst/>
            <a:gdLst>
              <a:gd name="connsiteX0" fmla="*/ 0 w 1141862"/>
              <a:gd name="connsiteY0" fmla="*/ 464024 h 464024"/>
              <a:gd name="connsiteX1" fmla="*/ 955343 w 1141862"/>
              <a:gd name="connsiteY1" fmla="*/ 259307 h 464024"/>
              <a:gd name="connsiteX2" fmla="*/ 1119116 w 1141862"/>
              <a:gd name="connsiteY2" fmla="*/ 0 h 4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1862" h="464024">
                <a:moveTo>
                  <a:pt x="0" y="464024"/>
                </a:moveTo>
                <a:cubicBezTo>
                  <a:pt x="384412" y="400334"/>
                  <a:pt x="768824" y="336644"/>
                  <a:pt x="955343" y="259307"/>
                </a:cubicBezTo>
                <a:cubicBezTo>
                  <a:pt x="1141862" y="181970"/>
                  <a:pt x="1130489" y="90985"/>
                  <a:pt x="1119116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84948" y="5210348"/>
            <a:ext cx="2981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Which one is correct?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28" name="Picture 27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93228" y="1854395"/>
            <a:ext cx="3756227" cy="288940"/>
          </a:xfrm>
          <a:prstGeom prst="rect">
            <a:avLst/>
          </a:prstGeom>
          <a:noFill/>
          <a:ln/>
          <a:effectLst/>
        </p:spPr>
      </p:pic>
      <p:pic>
        <p:nvPicPr>
          <p:cNvPr id="30" name="Picture 29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564127" y="1854393"/>
            <a:ext cx="3755912" cy="28891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subtle issue</a:t>
            </a:r>
            <a:endParaRPr lang="en-US" dirty="0"/>
          </a:p>
        </p:txBody>
      </p:sp>
      <p:grpSp>
        <p:nvGrpSpPr>
          <p:cNvPr id="4" name="Group 37"/>
          <p:cNvGrpSpPr/>
          <p:nvPr/>
        </p:nvGrpSpPr>
        <p:grpSpPr>
          <a:xfrm>
            <a:off x="1089488" y="2702845"/>
            <a:ext cx="2249424" cy="2249148"/>
            <a:chOff x="7086600" y="2286794"/>
            <a:chExt cx="1828800" cy="1828800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>
              <a:off x="7086600" y="3200400"/>
              <a:ext cx="18288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rot="5400000">
              <a:off x="7086600" y="3200400"/>
              <a:ext cx="18288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</p:grpSp>
      <p:cxnSp>
        <p:nvCxnSpPr>
          <p:cNvPr id="13" name="Straight Connector 12"/>
          <p:cNvCxnSpPr/>
          <p:nvPr/>
        </p:nvCxnSpPr>
        <p:spPr bwMode="auto">
          <a:xfrm>
            <a:off x="1722710" y="2956860"/>
            <a:ext cx="1828800" cy="762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16200000" flipH="1">
            <a:off x="2229480" y="3125977"/>
            <a:ext cx="672381" cy="70294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16200000" flipH="1">
            <a:off x="1509392" y="3842338"/>
            <a:ext cx="714293" cy="69532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1513324" y="3141259"/>
            <a:ext cx="700875" cy="69159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2256110" y="3872480"/>
            <a:ext cx="685802" cy="66103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745077" y="3296405"/>
            <a:ext cx="1053833" cy="304662"/>
          </a:xfrm>
          <a:prstGeom prst="rect">
            <a:avLst/>
          </a:prstGeom>
          <a:noFill/>
          <a:ln/>
          <a:effectLst/>
        </p:spPr>
      </p:pic>
      <p:cxnSp>
        <p:nvCxnSpPr>
          <p:cNvPr id="21" name="Straight Arrow Connector 32"/>
          <p:cNvCxnSpPr>
            <a:cxnSpLocks noChangeShapeType="1"/>
          </p:cNvCxnSpPr>
          <p:nvPr/>
        </p:nvCxnSpPr>
        <p:spPr bwMode="auto">
          <a:xfrm rot="5400000">
            <a:off x="2370410" y="2831580"/>
            <a:ext cx="6096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5" name="Group 37"/>
          <p:cNvGrpSpPr/>
          <p:nvPr/>
        </p:nvGrpSpPr>
        <p:grpSpPr>
          <a:xfrm>
            <a:off x="4648809" y="2681820"/>
            <a:ext cx="3566160" cy="2249148"/>
            <a:chOff x="6621585" y="2286794"/>
            <a:chExt cx="2899318" cy="1828800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>
              <a:off x="6621585" y="3200400"/>
              <a:ext cx="2899318" cy="1588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rot="5400000">
              <a:off x="7086600" y="3200400"/>
              <a:ext cx="1828800" cy="1588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</p:grpSp>
      <p:cxnSp>
        <p:nvCxnSpPr>
          <p:cNvPr id="26" name="Straight Connector 25"/>
          <p:cNvCxnSpPr/>
          <p:nvPr/>
        </p:nvCxnSpPr>
        <p:spPr bwMode="auto">
          <a:xfrm>
            <a:off x="5854005" y="2935835"/>
            <a:ext cx="2635305" cy="10692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4" name="Picture 3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4876648" y="3275379"/>
            <a:ext cx="1053280" cy="304502"/>
          </a:xfrm>
          <a:prstGeom prst="rect">
            <a:avLst/>
          </a:prstGeom>
          <a:noFill/>
          <a:ln/>
          <a:effectLst/>
        </p:spPr>
      </p:pic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 rot="5400000">
            <a:off x="6501705" y="2810555"/>
            <a:ext cx="609600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7" name="Rectangle 36"/>
          <p:cNvSpPr/>
          <p:nvPr/>
        </p:nvSpPr>
        <p:spPr>
          <a:xfrm>
            <a:off x="5148075" y="4312315"/>
            <a:ext cx="170271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2 solutions!</a:t>
            </a:r>
            <a:endParaRPr lang="en-US" b="1" dirty="0"/>
          </a:p>
        </p:txBody>
      </p:sp>
      <p:sp>
        <p:nvSpPr>
          <p:cNvPr id="38" name="Freeform 37"/>
          <p:cNvSpPr/>
          <p:nvPr/>
        </p:nvSpPr>
        <p:spPr bwMode="auto">
          <a:xfrm>
            <a:off x="5868537" y="3219290"/>
            <a:ext cx="423081" cy="968991"/>
          </a:xfrm>
          <a:custGeom>
            <a:avLst/>
            <a:gdLst>
              <a:gd name="connsiteX0" fmla="*/ 0 w 423081"/>
              <a:gd name="connsiteY0" fmla="*/ 968991 h 968991"/>
              <a:gd name="connsiteX1" fmla="*/ 191069 w 423081"/>
              <a:gd name="connsiteY1" fmla="*/ 204716 h 968991"/>
              <a:gd name="connsiteX2" fmla="*/ 423081 w 423081"/>
              <a:gd name="connsiteY2" fmla="*/ 0 h 968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081" h="968991">
                <a:moveTo>
                  <a:pt x="0" y="968991"/>
                </a:moveTo>
                <a:cubicBezTo>
                  <a:pt x="60278" y="667602"/>
                  <a:pt x="120556" y="366214"/>
                  <a:pt x="191069" y="204716"/>
                </a:cubicBezTo>
                <a:cubicBezTo>
                  <a:pt x="261582" y="43218"/>
                  <a:pt x="342331" y="21609"/>
                  <a:pt x="423081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6864824" y="3901678"/>
            <a:ext cx="1141862" cy="464024"/>
          </a:xfrm>
          <a:custGeom>
            <a:avLst/>
            <a:gdLst>
              <a:gd name="connsiteX0" fmla="*/ 0 w 1141862"/>
              <a:gd name="connsiteY0" fmla="*/ 464024 h 464024"/>
              <a:gd name="connsiteX1" fmla="*/ 955343 w 1141862"/>
              <a:gd name="connsiteY1" fmla="*/ 259307 h 464024"/>
              <a:gd name="connsiteX2" fmla="*/ 1119116 w 1141862"/>
              <a:gd name="connsiteY2" fmla="*/ 0 h 4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1862" h="464024">
                <a:moveTo>
                  <a:pt x="0" y="464024"/>
                </a:moveTo>
                <a:cubicBezTo>
                  <a:pt x="384412" y="400334"/>
                  <a:pt x="768824" y="336644"/>
                  <a:pt x="955343" y="259307"/>
                </a:cubicBezTo>
                <a:cubicBezTo>
                  <a:pt x="1141862" y="181970"/>
                  <a:pt x="1130489" y="90985"/>
                  <a:pt x="1119116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84948" y="5210348"/>
            <a:ext cx="2981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Which one is correct?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78505" y="5771705"/>
            <a:ext cx="25010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EPIC FAIL</a:t>
            </a:r>
            <a:endParaRPr lang="en-US" sz="3200" b="1" dirty="0"/>
          </a:p>
        </p:txBody>
      </p:sp>
      <p:pic>
        <p:nvPicPr>
          <p:cNvPr id="37892" name="Picture 4" descr="http://image2.linkinn.com/userfile/pictures_0807/Image/fail_cat_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05370" y="5276055"/>
            <a:ext cx="2150680" cy="1581945"/>
          </a:xfrm>
          <a:prstGeom prst="rect">
            <a:avLst/>
          </a:prstGeom>
          <a:noFill/>
        </p:spPr>
      </p:pic>
      <p:pic>
        <p:nvPicPr>
          <p:cNvPr id="31" name="Picture 3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93228" y="1854395"/>
            <a:ext cx="3756227" cy="288940"/>
          </a:xfrm>
          <a:prstGeom prst="rect">
            <a:avLst/>
          </a:prstGeom>
          <a:noFill/>
          <a:ln/>
          <a:effectLst/>
        </p:spPr>
      </p:pic>
      <p:pic>
        <p:nvPicPr>
          <p:cNvPr id="35" name="Picture 34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4564127" y="1854393"/>
            <a:ext cx="3755912" cy="288916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1775878" y="2336280"/>
            <a:ext cx="1783254" cy="274346"/>
          </a:xfrm>
          <a:prstGeom prst="rect">
            <a:avLst/>
          </a:prstGeom>
          <a:noFill/>
          <a:ln/>
          <a:effectLst/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5907173" y="2315254"/>
            <a:ext cx="1783254" cy="27434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 smtClean="0"/>
              <a:t>CLASH </a:t>
            </a:r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 code		@    </a:t>
            </a:r>
            <a:r>
              <a:rPr lang="en-US" dirty="0" smtClean="0">
                <a:solidFill>
                  <a:srgbClr val="0000FF"/>
                </a:solidFill>
              </a:rPr>
              <a:t>http://lions.epfl.ch/CLASH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Active set expansion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Greedy descend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Combinatorial selection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Least absolute shrinkage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De-bias with convex </a:t>
            </a:r>
            <a:br>
              <a:rPr lang="en-US" dirty="0" smtClean="0"/>
            </a:br>
            <a:r>
              <a:rPr lang="en-US" dirty="0" smtClean="0"/>
              <a:t>constraint</a:t>
            </a:r>
          </a:p>
          <a:p>
            <a:pPr lvl="1">
              <a:buNone/>
            </a:pPr>
            <a:endParaRPr lang="en-US" sz="1000" dirty="0" smtClean="0"/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r>
              <a:rPr lang="en-US" b="1" dirty="0" smtClean="0"/>
              <a:t>	</a:t>
            </a:r>
          </a:p>
          <a:p>
            <a:pPr lvl="1">
              <a:buNone/>
            </a:pPr>
            <a:r>
              <a:rPr lang="en-US" dirty="0" smtClean="0"/>
              <a:t>	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38" name="Picture 3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6440103" y="3764198"/>
            <a:ext cx="1371457" cy="210993"/>
          </a:xfrm>
          <a:prstGeom prst="rect">
            <a:avLst/>
          </a:prstGeom>
          <a:noFill/>
          <a:ln/>
          <a:effectLst/>
        </p:spPr>
      </p:pic>
      <p:grpSp>
        <p:nvGrpSpPr>
          <p:cNvPr id="37" name="Group 36"/>
          <p:cNvGrpSpPr/>
          <p:nvPr/>
        </p:nvGrpSpPr>
        <p:grpSpPr bwMode="auto">
          <a:xfrm>
            <a:off x="5377040" y="1969610"/>
            <a:ext cx="2443703" cy="3806257"/>
            <a:chOff x="5378505" y="1969610"/>
            <a:chExt cx="2443703" cy="3806257"/>
          </a:xfrm>
        </p:grpSpPr>
        <p:grpSp>
          <p:nvGrpSpPr>
            <p:cNvPr id="36" name="Group 35"/>
            <p:cNvGrpSpPr/>
            <p:nvPr/>
          </p:nvGrpSpPr>
          <p:grpSpPr bwMode="auto">
            <a:xfrm>
              <a:off x="5657988" y="1969610"/>
              <a:ext cx="2164220" cy="2011680"/>
              <a:chOff x="5660920" y="1969610"/>
              <a:chExt cx="2164220" cy="2011680"/>
            </a:xfrm>
          </p:grpSpPr>
          <p:grpSp>
            <p:nvGrpSpPr>
              <p:cNvPr id="67" name="Group 37"/>
              <p:cNvGrpSpPr/>
              <p:nvPr/>
            </p:nvGrpSpPr>
            <p:grpSpPr bwMode="auto">
              <a:xfrm>
                <a:off x="5925798" y="2251526"/>
                <a:ext cx="1729977" cy="1729764"/>
                <a:chOff x="7086600" y="2286794"/>
                <a:chExt cx="1828800" cy="1828800"/>
              </a:xfrm>
            </p:grpSpPr>
            <p:cxnSp>
              <p:nvCxnSpPr>
                <p:cNvPr id="76" name="Straight Arrow Connector 75"/>
                <p:cNvCxnSpPr/>
                <p:nvPr/>
              </p:nvCxnSpPr>
              <p:spPr bwMode="auto">
                <a:xfrm>
                  <a:off x="7086600" y="3200400"/>
                  <a:ext cx="1828800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arrow" w="med" len="med"/>
                  <a:tailEnd type="arrow"/>
                </a:ln>
                <a:effectLst/>
              </p:spPr>
            </p:cxnSp>
            <p:cxnSp>
              <p:nvCxnSpPr>
                <p:cNvPr id="77" name="Straight Arrow Connector 76"/>
                <p:cNvCxnSpPr/>
                <p:nvPr/>
              </p:nvCxnSpPr>
              <p:spPr bwMode="auto">
                <a:xfrm rot="5400000">
                  <a:off x="7086600" y="3200400"/>
                  <a:ext cx="1828800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arrow" w="med" len="med"/>
                  <a:tailEnd type="arrow"/>
                </a:ln>
                <a:effectLst/>
              </p:spPr>
            </p:cxnSp>
          </p:grpSp>
          <p:cxnSp>
            <p:nvCxnSpPr>
              <p:cNvPr id="68" name="Straight Connector 67"/>
              <p:cNvCxnSpPr/>
              <p:nvPr/>
            </p:nvCxnSpPr>
            <p:spPr bwMode="auto">
              <a:xfrm>
                <a:off x="6412794" y="2446883"/>
                <a:ext cx="1406485" cy="58603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 rot="16200000" flipH="1">
                <a:off x="6802538" y="2576946"/>
                <a:ext cx="517112" cy="540618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 rot="16200000" flipH="1">
                <a:off x="6248736" y="3127882"/>
                <a:ext cx="549345" cy="534757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flipV="1">
                <a:off x="6251760" y="2588699"/>
                <a:ext cx="539026" cy="531889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 flipV="1">
                <a:off x="6823019" y="3151063"/>
                <a:ext cx="527434" cy="508385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73" name="Picture 72" descr="TP_tmp.png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9" cstate="print"/>
              <a:stretch>
                <a:fillRect/>
              </a:stretch>
            </p:blipFill>
            <p:spPr bwMode="auto">
              <a:xfrm>
                <a:off x="5660920" y="2708018"/>
                <a:ext cx="810477" cy="234308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75" name="Straight Arrow Connector 32"/>
              <p:cNvCxnSpPr>
                <a:cxnSpLocks noChangeShapeType="1"/>
              </p:cNvCxnSpPr>
              <p:nvPr/>
            </p:nvCxnSpPr>
            <p:spPr bwMode="auto">
              <a:xfrm rot="5400000">
                <a:off x="6910924" y="2350533"/>
                <a:ext cx="468828" cy="17581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pic>
            <p:nvPicPr>
              <p:cNvPr id="33" name="Picture 32" descr="txp_fi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8" cstate="print"/>
              <a:stretch>
                <a:fillRect/>
              </a:stretch>
            </p:blipFill>
            <p:spPr bwMode="auto">
              <a:xfrm>
                <a:off x="6453683" y="1969610"/>
                <a:ext cx="1371457" cy="210993"/>
              </a:xfrm>
              <a:prstGeom prst="rect">
                <a:avLst/>
              </a:prstGeom>
              <a:noFill/>
              <a:ln/>
              <a:effectLst/>
            </p:spPr>
          </p:pic>
        </p:grpSp>
        <p:grpSp>
          <p:nvGrpSpPr>
            <p:cNvPr id="49" name="Group 37"/>
            <p:cNvGrpSpPr/>
            <p:nvPr/>
          </p:nvGrpSpPr>
          <p:grpSpPr bwMode="auto">
            <a:xfrm>
              <a:off x="5912218" y="4046108"/>
              <a:ext cx="1729977" cy="1729759"/>
              <a:chOff x="7086600" y="2286794"/>
              <a:chExt cx="1828800" cy="1828800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7086600" y="3200401"/>
                <a:ext cx="1828800" cy="158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cxnSp>
            <p:nvCxnSpPr>
              <p:cNvPr id="66" name="Straight Arrow Connector 65"/>
              <p:cNvCxnSpPr/>
              <p:nvPr/>
            </p:nvCxnSpPr>
            <p:spPr bwMode="auto">
              <a:xfrm rot="5400000">
                <a:off x="7086600" y="3200400"/>
                <a:ext cx="1828800" cy="158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</p:grpSp>
        <p:cxnSp>
          <p:nvCxnSpPr>
            <p:cNvPr id="50" name="Straight Connector 49"/>
            <p:cNvCxnSpPr/>
            <p:nvPr/>
          </p:nvCxnSpPr>
          <p:spPr bwMode="auto">
            <a:xfrm>
              <a:off x="6399214" y="4241471"/>
              <a:ext cx="1406485" cy="58603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rot="16200000" flipH="1">
              <a:off x="6788958" y="4371534"/>
              <a:ext cx="517112" cy="540618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16200000" flipH="1">
              <a:off x="6235156" y="4922470"/>
              <a:ext cx="549345" cy="534757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6238180" y="4383287"/>
              <a:ext cx="539026" cy="531889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V="1">
              <a:off x="6809439" y="4945651"/>
              <a:ext cx="527434" cy="508385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58" name="Picture 57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5378717" y="4427947"/>
              <a:ext cx="810052" cy="234185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60" name="Straight Arrow Connector 32"/>
            <p:cNvCxnSpPr>
              <a:cxnSpLocks noChangeShapeType="1"/>
            </p:cNvCxnSpPr>
            <p:nvPr/>
          </p:nvCxnSpPr>
          <p:spPr bwMode="auto">
            <a:xfrm rot="5400000">
              <a:off x="6897344" y="4145121"/>
              <a:ext cx="468828" cy="17581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pic>
          <p:nvPicPr>
            <p:cNvPr id="61" name="Picture 60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5378505" y="5161398"/>
              <a:ext cx="810052" cy="234185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62" name="Straight Connector 61"/>
            <p:cNvCxnSpPr/>
            <p:nvPr/>
          </p:nvCxnSpPr>
          <p:spPr bwMode="auto">
            <a:xfrm rot="16200000" flipH="1">
              <a:off x="6257988" y="4911764"/>
              <a:ext cx="103693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rot="10800000" flipH="1">
              <a:off x="6261819" y="4910237"/>
              <a:ext cx="103693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" name="Rectangle 63"/>
            <p:cNvSpPr/>
            <p:nvPr/>
          </p:nvSpPr>
          <p:spPr bwMode="auto">
            <a:xfrm>
              <a:off x="5378505" y="4696783"/>
              <a:ext cx="352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&amp;</a:t>
              </a:r>
              <a:endParaRPr lang="en-US" dirty="0"/>
            </a:p>
          </p:txBody>
        </p:sp>
      </p:grpSp>
      <p:sp>
        <p:nvSpPr>
          <p:cNvPr id="78" name="Rectangle 77"/>
          <p:cNvSpPr/>
          <p:nvPr/>
        </p:nvSpPr>
        <p:spPr>
          <a:xfrm>
            <a:off x="3322935" y="6488668"/>
            <a:ext cx="6164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Minimum 1-norm solution still makes sense!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 smtClean="0"/>
              <a:t>CLASH </a:t>
            </a:r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 code		@    </a:t>
            </a:r>
            <a:r>
              <a:rPr lang="en-US" dirty="0" smtClean="0">
                <a:solidFill>
                  <a:srgbClr val="0000FF"/>
                </a:solidFill>
              </a:rPr>
              <a:t>http://lions.epfl.ch/CLASH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Active set expansion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Greedy descend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Combinatorial selection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Least absolute shrinkage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De-bias with convex </a:t>
            </a:r>
            <a:br>
              <a:rPr lang="en-US" dirty="0" smtClean="0"/>
            </a:br>
            <a:r>
              <a:rPr lang="en-US" dirty="0" smtClean="0"/>
              <a:t>constraint</a:t>
            </a:r>
          </a:p>
          <a:p>
            <a:pPr lvl="1">
              <a:buNone/>
            </a:pPr>
            <a:endParaRPr lang="en-US" sz="1000" dirty="0" smtClean="0"/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r>
              <a:rPr lang="en-US" b="1" dirty="0" smtClean="0"/>
              <a:t>	</a:t>
            </a:r>
          </a:p>
          <a:p>
            <a:pPr lvl="1">
              <a:buNone/>
            </a:pPr>
            <a:r>
              <a:rPr lang="en-US" dirty="0" smtClean="0"/>
              <a:t>	</a:t>
            </a:r>
          </a:p>
          <a:p>
            <a:pPr lvl="1">
              <a:buNone/>
            </a:pPr>
            <a:endParaRPr lang="en-US" dirty="0" smtClean="0"/>
          </a:p>
        </p:txBody>
      </p:sp>
      <p:grpSp>
        <p:nvGrpSpPr>
          <p:cNvPr id="4" name="Group 27"/>
          <p:cNvGrpSpPr/>
          <p:nvPr/>
        </p:nvGrpSpPr>
        <p:grpSpPr>
          <a:xfrm>
            <a:off x="5455315" y="4572000"/>
            <a:ext cx="2274712" cy="2286000"/>
            <a:chOff x="415442" y="2773680"/>
            <a:chExt cx="2274712" cy="2286000"/>
          </a:xfrm>
        </p:grpSpPr>
        <p:sp>
          <p:nvSpPr>
            <p:cNvPr id="30" name="Freeform 29"/>
            <p:cNvSpPr/>
            <p:nvPr/>
          </p:nvSpPr>
          <p:spPr>
            <a:xfrm>
              <a:off x="1462035" y="3612382"/>
              <a:ext cx="612950" cy="1120392"/>
            </a:xfrm>
            <a:custGeom>
              <a:avLst/>
              <a:gdLst>
                <a:gd name="connsiteX0" fmla="*/ 612950 w 612950"/>
                <a:gd name="connsiteY0" fmla="*/ 0 h 1120392"/>
                <a:gd name="connsiteX1" fmla="*/ 0 w 612950"/>
                <a:gd name="connsiteY1" fmla="*/ 341644 h 1120392"/>
                <a:gd name="connsiteX2" fmla="*/ 0 w 612950"/>
                <a:gd name="connsiteY2" fmla="*/ 1120392 h 1120392"/>
                <a:gd name="connsiteX3" fmla="*/ 612950 w 612950"/>
                <a:gd name="connsiteY3" fmla="*/ 0 h 112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950" h="1120392">
                  <a:moveTo>
                    <a:pt x="612950" y="0"/>
                  </a:moveTo>
                  <a:lnTo>
                    <a:pt x="0" y="341644"/>
                  </a:lnTo>
                  <a:lnTo>
                    <a:pt x="0" y="1120392"/>
                  </a:lnTo>
                  <a:lnTo>
                    <a:pt x="612950" y="0"/>
                  </a:lnTo>
                  <a:close/>
                </a:path>
              </a:pathLst>
            </a:custGeom>
            <a:solidFill>
              <a:srgbClr val="0000FF">
                <a:alpha val="90000"/>
              </a:srgbClr>
            </a:solidFill>
            <a:ln w="190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708409" y="3607358"/>
              <a:ext cx="1371600" cy="346668"/>
            </a:xfrm>
            <a:custGeom>
              <a:avLst/>
              <a:gdLst>
                <a:gd name="connsiteX0" fmla="*/ 1371600 w 1371600"/>
                <a:gd name="connsiteY0" fmla="*/ 0 h 346668"/>
                <a:gd name="connsiteX1" fmla="*/ 758650 w 1371600"/>
                <a:gd name="connsiteY1" fmla="*/ 346668 h 346668"/>
                <a:gd name="connsiteX2" fmla="*/ 0 w 1371600"/>
                <a:gd name="connsiteY2" fmla="*/ 200967 h 346668"/>
                <a:gd name="connsiteX3" fmla="*/ 1371600 w 1371600"/>
                <a:gd name="connsiteY3" fmla="*/ 0 h 34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346668">
                  <a:moveTo>
                    <a:pt x="1371600" y="0"/>
                  </a:moveTo>
                  <a:lnTo>
                    <a:pt x="758650" y="346668"/>
                  </a:lnTo>
                  <a:lnTo>
                    <a:pt x="0" y="200967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0000FF">
                <a:alpha val="90000"/>
              </a:srgbClr>
            </a:solidFill>
            <a:ln w="1905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98360" y="3813050"/>
              <a:ext cx="763675" cy="934497"/>
            </a:xfrm>
            <a:custGeom>
              <a:avLst/>
              <a:gdLst>
                <a:gd name="connsiteX0" fmla="*/ 0 w 763675"/>
                <a:gd name="connsiteY0" fmla="*/ 0 h 934497"/>
                <a:gd name="connsiteX1" fmla="*/ 763675 w 763675"/>
                <a:gd name="connsiteY1" fmla="*/ 155750 h 934497"/>
                <a:gd name="connsiteX2" fmla="*/ 763675 w 763675"/>
                <a:gd name="connsiteY2" fmla="*/ 934497 h 934497"/>
                <a:gd name="connsiteX3" fmla="*/ 0 w 763675"/>
                <a:gd name="connsiteY3" fmla="*/ 0 h 93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3675" h="934497">
                  <a:moveTo>
                    <a:pt x="0" y="0"/>
                  </a:moveTo>
                  <a:lnTo>
                    <a:pt x="763675" y="155750"/>
                  </a:lnTo>
                  <a:lnTo>
                    <a:pt x="763675" y="9344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90000"/>
              </a:srgbClr>
            </a:solidFill>
            <a:ln w="19050">
              <a:solidFill>
                <a:schemeClr val="tx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98359" y="3803301"/>
              <a:ext cx="783773" cy="585823"/>
            </a:xfrm>
            <a:custGeom>
              <a:avLst/>
              <a:gdLst>
                <a:gd name="connsiteX0" fmla="*/ 165797 w 949569"/>
                <a:gd name="connsiteY0" fmla="*/ 0 h 708409"/>
                <a:gd name="connsiteX1" fmla="*/ 0 w 949569"/>
                <a:gd name="connsiteY1" fmla="*/ 708409 h 708409"/>
                <a:gd name="connsiteX2" fmla="*/ 949569 w 949569"/>
                <a:gd name="connsiteY2" fmla="*/ 150725 h 708409"/>
                <a:gd name="connsiteX3" fmla="*/ 165797 w 949569"/>
                <a:gd name="connsiteY3" fmla="*/ 0 h 708409"/>
                <a:gd name="connsiteX0" fmla="*/ 1 w 783773"/>
                <a:gd name="connsiteY0" fmla="*/ 0 h 585823"/>
                <a:gd name="connsiteX1" fmla="*/ 0 w 783773"/>
                <a:gd name="connsiteY1" fmla="*/ 585823 h 585823"/>
                <a:gd name="connsiteX2" fmla="*/ 783773 w 783773"/>
                <a:gd name="connsiteY2" fmla="*/ 150725 h 585823"/>
                <a:gd name="connsiteX3" fmla="*/ 1 w 783773"/>
                <a:gd name="connsiteY3" fmla="*/ 0 h 58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773" h="585823">
                  <a:moveTo>
                    <a:pt x="1" y="0"/>
                  </a:moveTo>
                  <a:cubicBezTo>
                    <a:pt x="1" y="195274"/>
                    <a:pt x="0" y="390549"/>
                    <a:pt x="0" y="585823"/>
                  </a:cubicBezTo>
                  <a:lnTo>
                    <a:pt x="783773" y="1507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FF">
                <a:alpha val="90000"/>
              </a:srgbClr>
            </a:solidFill>
            <a:ln w="12700">
              <a:solidFill>
                <a:schemeClr val="tx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464097" y="3625887"/>
              <a:ext cx="1009540" cy="533840"/>
            </a:xfrm>
            <a:custGeom>
              <a:avLst/>
              <a:gdLst>
                <a:gd name="connsiteX0" fmla="*/ 602553 w 1009540"/>
                <a:gd name="connsiteY0" fmla="*/ 0 h 533840"/>
                <a:gd name="connsiteX1" fmla="*/ 0 w 1009540"/>
                <a:gd name="connsiteY1" fmla="*/ 327704 h 533840"/>
                <a:gd name="connsiteX2" fmla="*/ 1009540 w 1009540"/>
                <a:gd name="connsiteY2" fmla="*/ 533840 h 533840"/>
                <a:gd name="connsiteX3" fmla="*/ 602553 w 1009540"/>
                <a:gd name="connsiteY3" fmla="*/ 0 h 53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9540" h="533840">
                  <a:moveTo>
                    <a:pt x="602553" y="0"/>
                  </a:moveTo>
                  <a:lnTo>
                    <a:pt x="0" y="327704"/>
                  </a:lnTo>
                  <a:lnTo>
                    <a:pt x="1009540" y="533840"/>
                  </a:lnTo>
                  <a:lnTo>
                    <a:pt x="602553" y="0"/>
                  </a:lnTo>
                  <a:close/>
                </a:path>
              </a:pathLst>
            </a:custGeom>
            <a:solidFill>
              <a:srgbClr val="0000FF">
                <a:alpha val="90000"/>
              </a:srgbClr>
            </a:solidFill>
            <a:ln w="19050">
              <a:solidFill>
                <a:schemeClr val="tx1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453526" y="3039191"/>
              <a:ext cx="607838" cy="924971"/>
            </a:xfrm>
            <a:custGeom>
              <a:avLst/>
              <a:gdLst>
                <a:gd name="connsiteX0" fmla="*/ 10571 w 607838"/>
                <a:gd name="connsiteY0" fmla="*/ 0 h 924971"/>
                <a:gd name="connsiteX1" fmla="*/ 0 w 607838"/>
                <a:gd name="connsiteY1" fmla="*/ 924971 h 924971"/>
                <a:gd name="connsiteX2" fmla="*/ 607838 w 607838"/>
                <a:gd name="connsiteY2" fmla="*/ 581410 h 924971"/>
                <a:gd name="connsiteX3" fmla="*/ 10571 w 607838"/>
                <a:gd name="connsiteY3" fmla="*/ 0 h 924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838" h="924971">
                  <a:moveTo>
                    <a:pt x="10571" y="0"/>
                  </a:moveTo>
                  <a:lnTo>
                    <a:pt x="0" y="924971"/>
                  </a:lnTo>
                  <a:lnTo>
                    <a:pt x="607838" y="581410"/>
                  </a:lnTo>
                  <a:lnTo>
                    <a:pt x="10571" y="0"/>
                  </a:lnTo>
                  <a:close/>
                </a:path>
              </a:pathLst>
            </a:custGeom>
            <a:solidFill>
              <a:srgbClr val="0000FF">
                <a:alpha val="90000"/>
              </a:srgbClr>
            </a:solidFill>
            <a:ln w="19050">
              <a:solidFill>
                <a:schemeClr val="tx1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 flipH="1">
              <a:off x="1529186" y="3505810"/>
              <a:ext cx="738513" cy="4224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98359" y="3962400"/>
              <a:ext cx="768131" cy="770626"/>
            </a:xfrm>
            <a:custGeom>
              <a:avLst/>
              <a:gdLst>
                <a:gd name="connsiteX0" fmla="*/ 701616 w 701616"/>
                <a:gd name="connsiteY0" fmla="*/ 799381 h 799381"/>
                <a:gd name="connsiteX1" fmla="*/ 701616 w 701616"/>
                <a:gd name="connsiteY1" fmla="*/ 0 h 799381"/>
                <a:gd name="connsiteX2" fmla="*/ 0 w 701616"/>
                <a:gd name="connsiteY2" fmla="*/ 529087 h 799381"/>
                <a:gd name="connsiteX3" fmla="*/ 701616 w 701616"/>
                <a:gd name="connsiteY3" fmla="*/ 799381 h 799381"/>
                <a:gd name="connsiteX0" fmla="*/ 856891 w 856891"/>
                <a:gd name="connsiteY0" fmla="*/ 799381 h 799381"/>
                <a:gd name="connsiteX1" fmla="*/ 856891 w 856891"/>
                <a:gd name="connsiteY1" fmla="*/ 0 h 799381"/>
                <a:gd name="connsiteX2" fmla="*/ 0 w 856891"/>
                <a:gd name="connsiteY2" fmla="*/ 638355 h 799381"/>
                <a:gd name="connsiteX3" fmla="*/ 856891 w 856891"/>
                <a:gd name="connsiteY3" fmla="*/ 799381 h 799381"/>
                <a:gd name="connsiteX0" fmla="*/ 933090 w 933090"/>
                <a:gd name="connsiteY0" fmla="*/ 799381 h 799381"/>
                <a:gd name="connsiteX1" fmla="*/ 933090 w 933090"/>
                <a:gd name="connsiteY1" fmla="*/ 0 h 799381"/>
                <a:gd name="connsiteX2" fmla="*/ 0 w 933090"/>
                <a:gd name="connsiteY2" fmla="*/ 562155 h 799381"/>
                <a:gd name="connsiteX3" fmla="*/ 933090 w 933090"/>
                <a:gd name="connsiteY3" fmla="*/ 799381 h 799381"/>
                <a:gd name="connsiteX0" fmla="*/ 933090 w 933090"/>
                <a:gd name="connsiteY0" fmla="*/ 770626 h 770626"/>
                <a:gd name="connsiteX1" fmla="*/ 914400 w 933090"/>
                <a:gd name="connsiteY1" fmla="*/ 0 h 770626"/>
                <a:gd name="connsiteX2" fmla="*/ 0 w 933090"/>
                <a:gd name="connsiteY2" fmla="*/ 533400 h 770626"/>
                <a:gd name="connsiteX3" fmla="*/ 933090 w 933090"/>
                <a:gd name="connsiteY3" fmla="*/ 770626 h 770626"/>
                <a:gd name="connsiteX0" fmla="*/ 933090 w 933090"/>
                <a:gd name="connsiteY0" fmla="*/ 770626 h 770626"/>
                <a:gd name="connsiteX1" fmla="*/ 914400 w 933090"/>
                <a:gd name="connsiteY1" fmla="*/ 0 h 770626"/>
                <a:gd name="connsiteX2" fmla="*/ 0 w 933090"/>
                <a:gd name="connsiteY2" fmla="*/ 541940 h 770626"/>
                <a:gd name="connsiteX3" fmla="*/ 933090 w 933090"/>
                <a:gd name="connsiteY3" fmla="*/ 770626 h 770626"/>
                <a:gd name="connsiteX0" fmla="*/ 933090 w 933090"/>
                <a:gd name="connsiteY0" fmla="*/ 770626 h 770626"/>
                <a:gd name="connsiteX1" fmla="*/ 927794 w 933090"/>
                <a:gd name="connsiteY1" fmla="*/ 0 h 770626"/>
                <a:gd name="connsiteX2" fmla="*/ 0 w 933090"/>
                <a:gd name="connsiteY2" fmla="*/ 541940 h 770626"/>
                <a:gd name="connsiteX3" fmla="*/ 933090 w 933090"/>
                <a:gd name="connsiteY3" fmla="*/ 770626 h 770626"/>
                <a:gd name="connsiteX0" fmla="*/ 768131 w 768131"/>
                <a:gd name="connsiteY0" fmla="*/ 770626 h 770626"/>
                <a:gd name="connsiteX1" fmla="*/ 762835 w 768131"/>
                <a:gd name="connsiteY1" fmla="*/ 0 h 770626"/>
                <a:gd name="connsiteX2" fmla="*/ 0 w 768131"/>
                <a:gd name="connsiteY2" fmla="*/ 426724 h 770626"/>
                <a:gd name="connsiteX3" fmla="*/ 768131 w 768131"/>
                <a:gd name="connsiteY3" fmla="*/ 770626 h 77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131" h="770626">
                  <a:moveTo>
                    <a:pt x="768131" y="770626"/>
                  </a:moveTo>
                  <a:cubicBezTo>
                    <a:pt x="766366" y="513751"/>
                    <a:pt x="764600" y="256875"/>
                    <a:pt x="762835" y="0"/>
                  </a:cubicBezTo>
                  <a:lnTo>
                    <a:pt x="0" y="426724"/>
                  </a:lnTo>
                  <a:lnTo>
                    <a:pt x="768131" y="770626"/>
                  </a:lnTo>
                  <a:close/>
                </a:path>
              </a:pathLst>
            </a:custGeom>
            <a:solidFill>
              <a:srgbClr val="0000FF">
                <a:alpha val="89000"/>
              </a:srgbClr>
            </a:solidFill>
            <a:ln w="19050">
              <a:solidFill>
                <a:schemeClr val="tx1">
                  <a:alpha val="9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461195" y="3962400"/>
              <a:ext cx="1019175" cy="770626"/>
            </a:xfrm>
            <a:custGeom>
              <a:avLst/>
              <a:gdLst>
                <a:gd name="connsiteX0" fmla="*/ 994913 w 994913"/>
                <a:gd name="connsiteY0" fmla="*/ 247291 h 793631"/>
                <a:gd name="connsiteX1" fmla="*/ 0 w 994913"/>
                <a:gd name="connsiteY1" fmla="*/ 0 h 793631"/>
                <a:gd name="connsiteX2" fmla="*/ 5750 w 994913"/>
                <a:gd name="connsiteY2" fmla="*/ 793631 h 793631"/>
                <a:gd name="connsiteX3" fmla="*/ 994913 w 994913"/>
                <a:gd name="connsiteY3" fmla="*/ 247291 h 793631"/>
                <a:gd name="connsiteX0" fmla="*/ 1013963 w 1013963"/>
                <a:gd name="connsiteY0" fmla="*/ 247291 h 793631"/>
                <a:gd name="connsiteX1" fmla="*/ 0 w 1013963"/>
                <a:gd name="connsiteY1" fmla="*/ 34506 h 793631"/>
                <a:gd name="connsiteX2" fmla="*/ 19050 w 1013963"/>
                <a:gd name="connsiteY2" fmla="*/ 0 h 793631"/>
                <a:gd name="connsiteX3" fmla="*/ 24800 w 1013963"/>
                <a:gd name="connsiteY3" fmla="*/ 793631 h 793631"/>
                <a:gd name="connsiteX4" fmla="*/ 1013963 w 1013963"/>
                <a:gd name="connsiteY4" fmla="*/ 247291 h 793631"/>
                <a:gd name="connsiteX0" fmla="*/ 1013963 w 1013963"/>
                <a:gd name="connsiteY0" fmla="*/ 212785 h 759125"/>
                <a:gd name="connsiteX1" fmla="*/ 0 w 1013963"/>
                <a:gd name="connsiteY1" fmla="*/ 0 h 759125"/>
                <a:gd name="connsiteX2" fmla="*/ 24800 w 1013963"/>
                <a:gd name="connsiteY2" fmla="*/ 759125 h 759125"/>
                <a:gd name="connsiteX3" fmla="*/ 1013963 w 1013963"/>
                <a:gd name="connsiteY3" fmla="*/ 212785 h 759125"/>
                <a:gd name="connsiteX0" fmla="*/ 1013963 w 1013963"/>
                <a:gd name="connsiteY0" fmla="*/ 212785 h 759125"/>
                <a:gd name="connsiteX1" fmla="*/ 0 w 1013963"/>
                <a:gd name="connsiteY1" fmla="*/ 0 h 759125"/>
                <a:gd name="connsiteX2" fmla="*/ 24800 w 1013963"/>
                <a:gd name="connsiteY2" fmla="*/ 759125 h 759125"/>
                <a:gd name="connsiteX3" fmla="*/ 1013963 w 1013963"/>
                <a:gd name="connsiteY3" fmla="*/ 212785 h 759125"/>
                <a:gd name="connsiteX0" fmla="*/ 1013963 w 1013963"/>
                <a:gd name="connsiteY0" fmla="*/ 212785 h 757381"/>
                <a:gd name="connsiteX1" fmla="*/ 0 w 1013963"/>
                <a:gd name="connsiteY1" fmla="*/ 0 h 757381"/>
                <a:gd name="connsiteX2" fmla="*/ 5655 w 1013963"/>
                <a:gd name="connsiteY2" fmla="*/ 757381 h 757381"/>
                <a:gd name="connsiteX3" fmla="*/ 1013963 w 1013963"/>
                <a:gd name="connsiteY3" fmla="*/ 212785 h 757381"/>
                <a:gd name="connsiteX0" fmla="*/ 1019175 w 1019175"/>
                <a:gd name="connsiteY0" fmla="*/ 186780 h 757381"/>
                <a:gd name="connsiteX1" fmla="*/ 0 w 1019175"/>
                <a:gd name="connsiteY1" fmla="*/ 0 h 757381"/>
                <a:gd name="connsiteX2" fmla="*/ 5655 w 1019175"/>
                <a:gd name="connsiteY2" fmla="*/ 757381 h 757381"/>
                <a:gd name="connsiteX3" fmla="*/ 1019175 w 1019175"/>
                <a:gd name="connsiteY3" fmla="*/ 186780 h 757381"/>
                <a:gd name="connsiteX0" fmla="*/ 1019175 w 1019175"/>
                <a:gd name="connsiteY0" fmla="*/ 200025 h 770626"/>
                <a:gd name="connsiteX1" fmla="*/ 0 w 1019175"/>
                <a:gd name="connsiteY1" fmla="*/ 0 h 770626"/>
                <a:gd name="connsiteX2" fmla="*/ 5655 w 1019175"/>
                <a:gd name="connsiteY2" fmla="*/ 770626 h 770626"/>
                <a:gd name="connsiteX3" fmla="*/ 1019175 w 1019175"/>
                <a:gd name="connsiteY3" fmla="*/ 200025 h 77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175" h="770626">
                  <a:moveTo>
                    <a:pt x="1019175" y="200025"/>
                  </a:moveTo>
                  <a:lnTo>
                    <a:pt x="0" y="0"/>
                  </a:lnTo>
                  <a:lnTo>
                    <a:pt x="5655" y="770626"/>
                  </a:lnTo>
                  <a:lnTo>
                    <a:pt x="1019175" y="200025"/>
                  </a:lnTo>
                  <a:close/>
                </a:path>
              </a:pathLst>
            </a:custGeom>
            <a:solidFill>
              <a:srgbClr val="0000FF">
                <a:alpha val="90000"/>
              </a:srgbClr>
            </a:solidFill>
            <a:ln w="190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Line 30"/>
            <p:cNvSpPr>
              <a:spLocks noChangeShapeType="1"/>
            </p:cNvSpPr>
            <p:nvPr/>
          </p:nvSpPr>
          <p:spPr bwMode="auto">
            <a:xfrm rot="10800000" flipH="1">
              <a:off x="415442" y="3962399"/>
              <a:ext cx="1045752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1"/>
            <p:cNvSpPr>
              <a:spLocks noChangeShapeType="1"/>
            </p:cNvSpPr>
            <p:nvPr/>
          </p:nvSpPr>
          <p:spPr bwMode="auto">
            <a:xfrm flipH="1">
              <a:off x="1461195" y="2773680"/>
              <a:ext cx="5656" cy="228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 type="stealth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2"/>
            <p:cNvSpPr>
              <a:spLocks noChangeShapeType="1"/>
            </p:cNvSpPr>
            <p:nvPr/>
          </p:nvSpPr>
          <p:spPr bwMode="auto">
            <a:xfrm rot="10800000">
              <a:off x="1461193" y="3962399"/>
              <a:ext cx="1228961" cy="2347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708409" y="3962400"/>
              <a:ext cx="1736087" cy="426724"/>
            </a:xfrm>
            <a:custGeom>
              <a:avLst/>
              <a:gdLst>
                <a:gd name="connsiteX0" fmla="*/ 695325 w 1647825"/>
                <a:gd name="connsiteY0" fmla="*/ 0 h 523875"/>
                <a:gd name="connsiteX1" fmla="*/ 0 w 1647825"/>
                <a:gd name="connsiteY1" fmla="*/ 523875 h 523875"/>
                <a:gd name="connsiteX2" fmla="*/ 1647825 w 1647825"/>
                <a:gd name="connsiteY2" fmla="*/ 238125 h 523875"/>
                <a:gd name="connsiteX3" fmla="*/ 695325 w 1647825"/>
                <a:gd name="connsiteY3" fmla="*/ 0 h 523875"/>
                <a:gd name="connsiteX0" fmla="*/ 695325 w 1662943"/>
                <a:gd name="connsiteY0" fmla="*/ 0 h 523875"/>
                <a:gd name="connsiteX1" fmla="*/ 0 w 1662943"/>
                <a:gd name="connsiteY1" fmla="*/ 523875 h 523875"/>
                <a:gd name="connsiteX2" fmla="*/ 1662943 w 1662943"/>
                <a:gd name="connsiteY2" fmla="*/ 259080 h 523875"/>
                <a:gd name="connsiteX3" fmla="*/ 1647825 w 1662943"/>
                <a:gd name="connsiteY3" fmla="*/ 238125 h 523875"/>
                <a:gd name="connsiteX4" fmla="*/ 695325 w 1662943"/>
                <a:gd name="connsiteY4" fmla="*/ 0 h 523875"/>
                <a:gd name="connsiteX0" fmla="*/ 695325 w 1662943"/>
                <a:gd name="connsiteY0" fmla="*/ 0 h 523875"/>
                <a:gd name="connsiteX1" fmla="*/ 0 w 1662943"/>
                <a:gd name="connsiteY1" fmla="*/ 523875 h 523875"/>
                <a:gd name="connsiteX2" fmla="*/ 1662943 w 1662943"/>
                <a:gd name="connsiteY2" fmla="*/ 259080 h 523875"/>
                <a:gd name="connsiteX3" fmla="*/ 1647825 w 1662943"/>
                <a:gd name="connsiteY3" fmla="*/ 238125 h 523875"/>
                <a:gd name="connsiteX4" fmla="*/ 695325 w 1662943"/>
                <a:gd name="connsiteY4" fmla="*/ 0 h 523875"/>
                <a:gd name="connsiteX0" fmla="*/ 695325 w 1662943"/>
                <a:gd name="connsiteY0" fmla="*/ 0 h 523875"/>
                <a:gd name="connsiteX1" fmla="*/ 0 w 1662943"/>
                <a:gd name="connsiteY1" fmla="*/ 523875 h 523875"/>
                <a:gd name="connsiteX2" fmla="*/ 1662943 w 1662943"/>
                <a:gd name="connsiteY2" fmla="*/ 259080 h 523875"/>
                <a:gd name="connsiteX3" fmla="*/ 1647825 w 1662943"/>
                <a:gd name="connsiteY3" fmla="*/ 238125 h 523875"/>
                <a:gd name="connsiteX4" fmla="*/ 695325 w 1662943"/>
                <a:gd name="connsiteY4" fmla="*/ 0 h 523875"/>
                <a:gd name="connsiteX0" fmla="*/ 852549 w 1820167"/>
                <a:gd name="connsiteY0" fmla="*/ 0 h 640080"/>
                <a:gd name="connsiteX1" fmla="*/ 0 w 1820167"/>
                <a:gd name="connsiteY1" fmla="*/ 640080 h 640080"/>
                <a:gd name="connsiteX2" fmla="*/ 1820167 w 1820167"/>
                <a:gd name="connsiteY2" fmla="*/ 259080 h 640080"/>
                <a:gd name="connsiteX3" fmla="*/ 1805049 w 1820167"/>
                <a:gd name="connsiteY3" fmla="*/ 238125 h 640080"/>
                <a:gd name="connsiteX4" fmla="*/ 852549 w 1820167"/>
                <a:gd name="connsiteY4" fmla="*/ 0 h 640080"/>
                <a:gd name="connsiteX0" fmla="*/ 870893 w 1820167"/>
                <a:gd name="connsiteY0" fmla="*/ 0 h 605482"/>
                <a:gd name="connsiteX1" fmla="*/ 0 w 1820167"/>
                <a:gd name="connsiteY1" fmla="*/ 605482 h 605482"/>
                <a:gd name="connsiteX2" fmla="*/ 1820167 w 1820167"/>
                <a:gd name="connsiteY2" fmla="*/ 224482 h 605482"/>
                <a:gd name="connsiteX3" fmla="*/ 1805049 w 1820167"/>
                <a:gd name="connsiteY3" fmla="*/ 203527 h 605482"/>
                <a:gd name="connsiteX4" fmla="*/ 870893 w 1820167"/>
                <a:gd name="connsiteY4" fmla="*/ 0 h 605482"/>
                <a:gd name="connsiteX0" fmla="*/ 883650 w 1820167"/>
                <a:gd name="connsiteY0" fmla="*/ 0 h 615176"/>
                <a:gd name="connsiteX1" fmla="*/ 0 w 1820167"/>
                <a:gd name="connsiteY1" fmla="*/ 615176 h 615176"/>
                <a:gd name="connsiteX2" fmla="*/ 1820167 w 1820167"/>
                <a:gd name="connsiteY2" fmla="*/ 234176 h 615176"/>
                <a:gd name="connsiteX3" fmla="*/ 1805049 w 1820167"/>
                <a:gd name="connsiteY3" fmla="*/ 213221 h 615176"/>
                <a:gd name="connsiteX4" fmla="*/ 883650 w 1820167"/>
                <a:gd name="connsiteY4" fmla="*/ 0 h 615176"/>
                <a:gd name="connsiteX0" fmla="*/ 716968 w 1653485"/>
                <a:gd name="connsiteY0" fmla="*/ 0 h 484390"/>
                <a:gd name="connsiteX1" fmla="*/ 0 w 1653485"/>
                <a:gd name="connsiteY1" fmla="*/ 484390 h 484390"/>
                <a:gd name="connsiteX2" fmla="*/ 1653485 w 1653485"/>
                <a:gd name="connsiteY2" fmla="*/ 234176 h 484390"/>
                <a:gd name="connsiteX3" fmla="*/ 1638367 w 1653485"/>
                <a:gd name="connsiteY3" fmla="*/ 213221 h 484390"/>
                <a:gd name="connsiteX4" fmla="*/ 716968 w 1653485"/>
                <a:gd name="connsiteY4" fmla="*/ 0 h 48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485" h="484390">
                  <a:moveTo>
                    <a:pt x="716968" y="0"/>
                  </a:moveTo>
                  <a:lnTo>
                    <a:pt x="0" y="484390"/>
                  </a:lnTo>
                  <a:lnTo>
                    <a:pt x="1653485" y="234176"/>
                  </a:lnTo>
                  <a:lnTo>
                    <a:pt x="1638367" y="213221"/>
                  </a:lnTo>
                  <a:lnTo>
                    <a:pt x="716968" y="0"/>
                  </a:lnTo>
                  <a:close/>
                </a:path>
              </a:pathLst>
            </a:custGeom>
            <a:solidFill>
              <a:srgbClr val="0000FF">
                <a:alpha val="78000"/>
              </a:srgbClr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1453526" y="3048000"/>
              <a:ext cx="1026844" cy="1114425"/>
            </a:xfrm>
            <a:custGeom>
              <a:avLst/>
              <a:gdLst>
                <a:gd name="connsiteX0" fmla="*/ 0 w 1000125"/>
                <a:gd name="connsiteY0" fmla="*/ 0 h 1114425"/>
                <a:gd name="connsiteX1" fmla="*/ 0 w 1000125"/>
                <a:gd name="connsiteY1" fmla="*/ 876300 h 1114425"/>
                <a:gd name="connsiteX2" fmla="*/ 1000125 w 1000125"/>
                <a:gd name="connsiteY2" fmla="*/ 1114425 h 1114425"/>
                <a:gd name="connsiteX3" fmla="*/ 0 w 1000125"/>
                <a:gd name="connsiteY3" fmla="*/ 0 h 1114425"/>
                <a:gd name="connsiteX0" fmla="*/ 19050 w 1019175"/>
                <a:gd name="connsiteY0" fmla="*/ 0 h 1114425"/>
                <a:gd name="connsiteX1" fmla="*/ 0 w 1019175"/>
                <a:gd name="connsiteY1" fmla="*/ 914400 h 1114425"/>
                <a:gd name="connsiteX2" fmla="*/ 1019175 w 1019175"/>
                <a:gd name="connsiteY2" fmla="*/ 1114425 h 1114425"/>
                <a:gd name="connsiteX3" fmla="*/ 19050 w 1019175"/>
                <a:gd name="connsiteY3" fmla="*/ 0 h 1114425"/>
                <a:gd name="connsiteX0" fmla="*/ 19050 w 1019175"/>
                <a:gd name="connsiteY0" fmla="*/ 0 h 1114425"/>
                <a:gd name="connsiteX1" fmla="*/ 0 w 1019175"/>
                <a:gd name="connsiteY1" fmla="*/ 914400 h 1114425"/>
                <a:gd name="connsiteX2" fmla="*/ 1019175 w 1019175"/>
                <a:gd name="connsiteY2" fmla="*/ 1114425 h 1114425"/>
                <a:gd name="connsiteX3" fmla="*/ 19050 w 1019175"/>
                <a:gd name="connsiteY3" fmla="*/ 0 h 1114425"/>
                <a:gd name="connsiteX0" fmla="*/ 5656 w 1019175"/>
                <a:gd name="connsiteY0" fmla="*/ 0 h 1114425"/>
                <a:gd name="connsiteX1" fmla="*/ 0 w 1019175"/>
                <a:gd name="connsiteY1" fmla="*/ 914400 h 1114425"/>
                <a:gd name="connsiteX2" fmla="*/ 1019175 w 1019175"/>
                <a:gd name="connsiteY2" fmla="*/ 1114425 h 1114425"/>
                <a:gd name="connsiteX3" fmla="*/ 5656 w 1019175"/>
                <a:gd name="connsiteY3" fmla="*/ 0 h 1114425"/>
                <a:gd name="connsiteX0" fmla="*/ 13325 w 1026844"/>
                <a:gd name="connsiteY0" fmla="*/ 0 h 1114425"/>
                <a:gd name="connsiteX1" fmla="*/ 0 w 1026844"/>
                <a:gd name="connsiteY1" fmla="*/ 916162 h 1114425"/>
                <a:gd name="connsiteX2" fmla="*/ 1026844 w 1026844"/>
                <a:gd name="connsiteY2" fmla="*/ 1114425 h 1114425"/>
                <a:gd name="connsiteX3" fmla="*/ 13325 w 1026844"/>
                <a:gd name="connsiteY3" fmla="*/ 0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6844" h="1114425">
                  <a:moveTo>
                    <a:pt x="13325" y="0"/>
                  </a:moveTo>
                  <a:cubicBezTo>
                    <a:pt x="11440" y="304800"/>
                    <a:pt x="1885" y="611362"/>
                    <a:pt x="0" y="916162"/>
                  </a:cubicBezTo>
                  <a:lnTo>
                    <a:pt x="1026844" y="1114425"/>
                  </a:lnTo>
                  <a:lnTo>
                    <a:pt x="13325" y="0"/>
                  </a:lnTo>
                  <a:close/>
                </a:path>
              </a:pathLst>
            </a:custGeom>
            <a:solidFill>
              <a:srgbClr val="0000FF">
                <a:alpha val="78000"/>
              </a:srgbClr>
            </a:solidFill>
            <a:ln w="19050">
              <a:solidFill>
                <a:schemeClr val="tx1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>
              <a:off x="539475" y="3774645"/>
              <a:ext cx="1519602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98359" y="3044650"/>
              <a:ext cx="768699" cy="909375"/>
            </a:xfrm>
            <a:custGeom>
              <a:avLst/>
              <a:gdLst>
                <a:gd name="connsiteX0" fmla="*/ 768699 w 778748"/>
                <a:gd name="connsiteY0" fmla="*/ 0 h 914400"/>
                <a:gd name="connsiteX1" fmla="*/ 0 w 778748"/>
                <a:gd name="connsiteY1" fmla="*/ 758650 h 914400"/>
                <a:gd name="connsiteX2" fmla="*/ 778748 w 778748"/>
                <a:gd name="connsiteY2" fmla="*/ 914400 h 914400"/>
                <a:gd name="connsiteX3" fmla="*/ 768699 w 778748"/>
                <a:gd name="connsiteY3" fmla="*/ 0 h 914400"/>
                <a:gd name="connsiteX0" fmla="*/ 768699 w 768699"/>
                <a:gd name="connsiteY0" fmla="*/ 0 h 909375"/>
                <a:gd name="connsiteX1" fmla="*/ 0 w 768699"/>
                <a:gd name="connsiteY1" fmla="*/ 758650 h 909375"/>
                <a:gd name="connsiteX2" fmla="*/ 755166 w 768699"/>
                <a:gd name="connsiteY2" fmla="*/ 909375 h 909375"/>
                <a:gd name="connsiteX3" fmla="*/ 768699 w 768699"/>
                <a:gd name="connsiteY3" fmla="*/ 0 h 90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699" h="909375">
                  <a:moveTo>
                    <a:pt x="768699" y="0"/>
                  </a:moveTo>
                  <a:lnTo>
                    <a:pt x="0" y="758650"/>
                  </a:lnTo>
                  <a:lnTo>
                    <a:pt x="755166" y="909375"/>
                  </a:lnTo>
                  <a:lnTo>
                    <a:pt x="768699" y="0"/>
                  </a:lnTo>
                  <a:close/>
                </a:path>
              </a:pathLst>
            </a:custGeom>
            <a:solidFill>
              <a:srgbClr val="0000FF">
                <a:alpha val="90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698359" y="3047999"/>
              <a:ext cx="762835" cy="1341125"/>
            </a:xfrm>
            <a:custGeom>
              <a:avLst/>
              <a:gdLst>
                <a:gd name="connsiteX0" fmla="*/ 0 w 704850"/>
                <a:gd name="connsiteY0" fmla="*/ 1390650 h 1390650"/>
                <a:gd name="connsiteX1" fmla="*/ 704850 w 704850"/>
                <a:gd name="connsiteY1" fmla="*/ 857250 h 1390650"/>
                <a:gd name="connsiteX2" fmla="*/ 704850 w 704850"/>
                <a:gd name="connsiteY2" fmla="*/ 0 h 1390650"/>
                <a:gd name="connsiteX3" fmla="*/ 0 w 704850"/>
                <a:gd name="connsiteY3" fmla="*/ 1390650 h 1390650"/>
                <a:gd name="connsiteX0" fmla="*/ 0 w 857250"/>
                <a:gd name="connsiteY0" fmla="*/ 1514475 h 1514475"/>
                <a:gd name="connsiteX1" fmla="*/ 857250 w 857250"/>
                <a:gd name="connsiteY1" fmla="*/ 857250 h 1514475"/>
                <a:gd name="connsiteX2" fmla="*/ 857250 w 857250"/>
                <a:gd name="connsiteY2" fmla="*/ 0 h 1514475"/>
                <a:gd name="connsiteX3" fmla="*/ 0 w 857250"/>
                <a:gd name="connsiteY3" fmla="*/ 1514475 h 1514475"/>
                <a:gd name="connsiteX0" fmla="*/ 0 w 933450"/>
                <a:gd name="connsiteY0" fmla="*/ 1438275 h 1438275"/>
                <a:gd name="connsiteX1" fmla="*/ 933450 w 933450"/>
                <a:gd name="connsiteY1" fmla="*/ 857250 h 1438275"/>
                <a:gd name="connsiteX2" fmla="*/ 933450 w 933450"/>
                <a:gd name="connsiteY2" fmla="*/ 0 h 1438275"/>
                <a:gd name="connsiteX3" fmla="*/ 0 w 933450"/>
                <a:gd name="connsiteY3" fmla="*/ 1438275 h 1438275"/>
                <a:gd name="connsiteX0" fmla="*/ 0 w 933450"/>
                <a:gd name="connsiteY0" fmla="*/ 1438275 h 1438275"/>
                <a:gd name="connsiteX1" fmla="*/ 914400 w 933450"/>
                <a:gd name="connsiteY1" fmla="*/ 904875 h 1438275"/>
                <a:gd name="connsiteX2" fmla="*/ 933450 w 933450"/>
                <a:gd name="connsiteY2" fmla="*/ 0 h 1438275"/>
                <a:gd name="connsiteX3" fmla="*/ 0 w 933450"/>
                <a:gd name="connsiteY3" fmla="*/ 1438275 h 1438275"/>
                <a:gd name="connsiteX0" fmla="*/ 0 w 933450"/>
                <a:gd name="connsiteY0" fmla="*/ 1438275 h 1438275"/>
                <a:gd name="connsiteX1" fmla="*/ 914400 w 933450"/>
                <a:gd name="connsiteY1" fmla="*/ 904875 h 1438275"/>
                <a:gd name="connsiteX2" fmla="*/ 933450 w 933450"/>
                <a:gd name="connsiteY2" fmla="*/ 0 h 1438275"/>
                <a:gd name="connsiteX3" fmla="*/ 0 w 933450"/>
                <a:gd name="connsiteY3" fmla="*/ 1438275 h 1438275"/>
                <a:gd name="connsiteX0" fmla="*/ 0 w 927794"/>
                <a:gd name="connsiteY0" fmla="*/ 1447800 h 1447800"/>
                <a:gd name="connsiteX1" fmla="*/ 914400 w 927794"/>
                <a:gd name="connsiteY1" fmla="*/ 914400 h 1447800"/>
                <a:gd name="connsiteX2" fmla="*/ 927794 w 927794"/>
                <a:gd name="connsiteY2" fmla="*/ 0 h 1447800"/>
                <a:gd name="connsiteX3" fmla="*/ 0 w 927794"/>
                <a:gd name="connsiteY3" fmla="*/ 1447800 h 1447800"/>
                <a:gd name="connsiteX0" fmla="*/ 0 w 762835"/>
                <a:gd name="connsiteY0" fmla="*/ 1341125 h 1341125"/>
                <a:gd name="connsiteX1" fmla="*/ 749441 w 762835"/>
                <a:gd name="connsiteY1" fmla="*/ 914400 h 1341125"/>
                <a:gd name="connsiteX2" fmla="*/ 762835 w 762835"/>
                <a:gd name="connsiteY2" fmla="*/ 0 h 1341125"/>
                <a:gd name="connsiteX3" fmla="*/ 0 w 762835"/>
                <a:gd name="connsiteY3" fmla="*/ 1341125 h 134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835" h="1341125">
                  <a:moveTo>
                    <a:pt x="0" y="1341125"/>
                  </a:moveTo>
                  <a:lnTo>
                    <a:pt x="749441" y="914400"/>
                  </a:lnTo>
                  <a:lnTo>
                    <a:pt x="762835" y="0"/>
                  </a:lnTo>
                  <a:lnTo>
                    <a:pt x="0" y="1341125"/>
                  </a:lnTo>
                  <a:close/>
                </a:path>
              </a:pathLst>
            </a:custGeom>
            <a:solidFill>
              <a:srgbClr val="0000FF">
                <a:alpha val="78000"/>
              </a:srgbClr>
            </a:solidFill>
            <a:ln w="1905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6885455" y="1969610"/>
            <a:ext cx="2103120" cy="1861529"/>
            <a:chOff x="5543561" y="1136648"/>
            <a:chExt cx="2924180" cy="2616194"/>
          </a:xfrm>
        </p:grpSpPr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>
              <a:off x="5702310" y="1685921"/>
              <a:ext cx="1847853" cy="1906583"/>
            </a:xfrm>
            <a:prstGeom prst="diamond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Line 6"/>
            <p:cNvSpPr>
              <a:spLocks noChangeShapeType="1"/>
            </p:cNvSpPr>
            <p:nvPr/>
          </p:nvSpPr>
          <p:spPr bwMode="auto">
            <a:xfrm flipH="1">
              <a:off x="5702310" y="1687509"/>
              <a:ext cx="925515" cy="9540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>
              <a:off x="5702310" y="2641593"/>
              <a:ext cx="925515" cy="9524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flipH="1">
              <a:off x="6627825" y="2640006"/>
              <a:ext cx="922339" cy="95249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6627825" y="1685921"/>
              <a:ext cx="922339" cy="9540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 flipH="1">
              <a:off x="6319848" y="1687509"/>
              <a:ext cx="307975" cy="127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 flipH="1" flipV="1">
              <a:off x="5702310" y="2641593"/>
              <a:ext cx="617540" cy="3174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 flipV="1">
              <a:off x="6319848" y="2640006"/>
              <a:ext cx="1230314" cy="3174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>
              <a:off x="6319848" y="2959092"/>
              <a:ext cx="307975" cy="6349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15"/>
            <p:cNvSpPr>
              <a:spLocks noChangeShapeType="1"/>
            </p:cNvSpPr>
            <p:nvPr/>
          </p:nvSpPr>
          <p:spPr bwMode="auto">
            <a:xfrm flipV="1">
              <a:off x="6634175" y="1136648"/>
              <a:ext cx="0" cy="14874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 flipH="1">
              <a:off x="5543561" y="2625720"/>
              <a:ext cx="1090615" cy="1127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 flipV="1">
              <a:off x="6634176" y="2624133"/>
              <a:ext cx="183356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4222080" y="1931205"/>
            <a:ext cx="2270170" cy="2064951"/>
            <a:chOff x="2896" y="1097"/>
            <a:chExt cx="1920" cy="1680"/>
          </a:xfrm>
        </p:grpSpPr>
        <p:pic>
          <p:nvPicPr>
            <p:cNvPr id="13" name="Picture 29"/>
            <p:cNvPicPr>
              <a:picLocks noChangeAspect="1" noChangeArrowheads="1"/>
            </p:cNvPicPr>
            <p:nvPr/>
          </p:nvPicPr>
          <p:blipFill>
            <a:blip r:embed="rId5" cstate="print"/>
            <a:srcRect l="31740" t="25165" r="31259" b="21988"/>
            <a:stretch>
              <a:fillRect/>
            </a:stretch>
          </p:blipFill>
          <p:spPr bwMode="auto">
            <a:xfrm>
              <a:off x="2896" y="1097"/>
              <a:ext cx="1920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Line 30"/>
            <p:cNvSpPr>
              <a:spLocks noChangeShapeType="1"/>
            </p:cNvSpPr>
            <p:nvPr/>
          </p:nvSpPr>
          <p:spPr bwMode="auto">
            <a:xfrm rot="10800000" flipH="1">
              <a:off x="3005" y="1934"/>
              <a:ext cx="820" cy="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31"/>
            <p:cNvSpPr>
              <a:spLocks noChangeShapeType="1"/>
            </p:cNvSpPr>
            <p:nvPr/>
          </p:nvSpPr>
          <p:spPr bwMode="auto">
            <a:xfrm>
              <a:off x="3814" y="1148"/>
              <a:ext cx="0" cy="7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32"/>
            <p:cNvSpPr>
              <a:spLocks noChangeShapeType="1"/>
            </p:cNvSpPr>
            <p:nvPr/>
          </p:nvSpPr>
          <p:spPr bwMode="auto">
            <a:xfrm rot="10800000">
              <a:off x="3803" y="1945"/>
              <a:ext cx="911" cy="2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4" name="Picture 5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6415440" y="2584090"/>
            <a:ext cx="178307" cy="202691"/>
          </a:xfrm>
          <a:prstGeom prst="rect">
            <a:avLst/>
          </a:prstGeom>
        </p:spPr>
      </p:pic>
      <p:pic>
        <p:nvPicPr>
          <p:cNvPr id="56" name="Picture 5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415440" y="4197100"/>
            <a:ext cx="178816" cy="152834"/>
          </a:xfrm>
          <a:prstGeom prst="rect">
            <a:avLst/>
          </a:prstGeom>
          <a:noFill/>
          <a:ln/>
          <a:effectLst/>
        </p:spPr>
      </p:pic>
      <p:sp>
        <p:nvSpPr>
          <p:cNvPr id="57" name="Left Arrow 56"/>
          <p:cNvSpPr/>
          <p:nvPr/>
        </p:nvSpPr>
        <p:spPr bwMode="auto">
          <a:xfrm flipH="1">
            <a:off x="6185010" y="1892800"/>
            <a:ext cx="729695" cy="15362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8" name="Left Arrow 47"/>
          <p:cNvSpPr/>
          <p:nvPr/>
        </p:nvSpPr>
        <p:spPr bwMode="auto">
          <a:xfrm rot="8014782" flipH="1">
            <a:off x="7279467" y="4475946"/>
            <a:ext cx="729695" cy="15362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27"/>
          <p:cNvGrpSpPr/>
          <p:nvPr/>
        </p:nvGrpSpPr>
        <p:grpSpPr>
          <a:xfrm>
            <a:off x="4149545" y="3429000"/>
            <a:ext cx="2274712" cy="2286000"/>
            <a:chOff x="415442" y="2773680"/>
            <a:chExt cx="2274712" cy="2286000"/>
          </a:xfrm>
        </p:grpSpPr>
        <p:sp>
          <p:nvSpPr>
            <p:cNvPr id="52" name="Freeform 51"/>
            <p:cNvSpPr/>
            <p:nvPr/>
          </p:nvSpPr>
          <p:spPr>
            <a:xfrm>
              <a:off x="1462035" y="3612382"/>
              <a:ext cx="612950" cy="1120392"/>
            </a:xfrm>
            <a:custGeom>
              <a:avLst/>
              <a:gdLst>
                <a:gd name="connsiteX0" fmla="*/ 612950 w 612950"/>
                <a:gd name="connsiteY0" fmla="*/ 0 h 1120392"/>
                <a:gd name="connsiteX1" fmla="*/ 0 w 612950"/>
                <a:gd name="connsiteY1" fmla="*/ 341644 h 1120392"/>
                <a:gd name="connsiteX2" fmla="*/ 0 w 612950"/>
                <a:gd name="connsiteY2" fmla="*/ 1120392 h 1120392"/>
                <a:gd name="connsiteX3" fmla="*/ 612950 w 612950"/>
                <a:gd name="connsiteY3" fmla="*/ 0 h 1120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950" h="1120392">
                  <a:moveTo>
                    <a:pt x="612950" y="0"/>
                  </a:moveTo>
                  <a:lnTo>
                    <a:pt x="0" y="341644"/>
                  </a:lnTo>
                  <a:lnTo>
                    <a:pt x="0" y="1120392"/>
                  </a:lnTo>
                  <a:lnTo>
                    <a:pt x="612950" y="0"/>
                  </a:lnTo>
                  <a:close/>
                </a:path>
              </a:pathLst>
            </a:custGeom>
            <a:solidFill>
              <a:srgbClr val="0000FF">
                <a:alpha val="90000"/>
              </a:srgbClr>
            </a:solidFill>
            <a:ln w="190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708409" y="3607358"/>
              <a:ext cx="1371600" cy="346668"/>
            </a:xfrm>
            <a:custGeom>
              <a:avLst/>
              <a:gdLst>
                <a:gd name="connsiteX0" fmla="*/ 1371600 w 1371600"/>
                <a:gd name="connsiteY0" fmla="*/ 0 h 346668"/>
                <a:gd name="connsiteX1" fmla="*/ 758650 w 1371600"/>
                <a:gd name="connsiteY1" fmla="*/ 346668 h 346668"/>
                <a:gd name="connsiteX2" fmla="*/ 0 w 1371600"/>
                <a:gd name="connsiteY2" fmla="*/ 200967 h 346668"/>
                <a:gd name="connsiteX3" fmla="*/ 1371600 w 1371600"/>
                <a:gd name="connsiteY3" fmla="*/ 0 h 34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346668">
                  <a:moveTo>
                    <a:pt x="1371600" y="0"/>
                  </a:moveTo>
                  <a:lnTo>
                    <a:pt x="758650" y="346668"/>
                  </a:lnTo>
                  <a:lnTo>
                    <a:pt x="0" y="200967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0000FF">
                <a:alpha val="90000"/>
              </a:srgbClr>
            </a:solidFill>
            <a:ln w="1905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698360" y="3813050"/>
              <a:ext cx="763675" cy="934497"/>
            </a:xfrm>
            <a:custGeom>
              <a:avLst/>
              <a:gdLst>
                <a:gd name="connsiteX0" fmla="*/ 0 w 763675"/>
                <a:gd name="connsiteY0" fmla="*/ 0 h 934497"/>
                <a:gd name="connsiteX1" fmla="*/ 763675 w 763675"/>
                <a:gd name="connsiteY1" fmla="*/ 155750 h 934497"/>
                <a:gd name="connsiteX2" fmla="*/ 763675 w 763675"/>
                <a:gd name="connsiteY2" fmla="*/ 934497 h 934497"/>
                <a:gd name="connsiteX3" fmla="*/ 0 w 763675"/>
                <a:gd name="connsiteY3" fmla="*/ 0 h 93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3675" h="934497">
                  <a:moveTo>
                    <a:pt x="0" y="0"/>
                  </a:moveTo>
                  <a:lnTo>
                    <a:pt x="763675" y="155750"/>
                  </a:lnTo>
                  <a:lnTo>
                    <a:pt x="763675" y="9344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>
                <a:alpha val="90000"/>
              </a:srgbClr>
            </a:solidFill>
            <a:ln w="19050">
              <a:solidFill>
                <a:schemeClr val="tx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698359" y="3803301"/>
              <a:ext cx="783773" cy="585823"/>
            </a:xfrm>
            <a:custGeom>
              <a:avLst/>
              <a:gdLst>
                <a:gd name="connsiteX0" fmla="*/ 165797 w 949569"/>
                <a:gd name="connsiteY0" fmla="*/ 0 h 708409"/>
                <a:gd name="connsiteX1" fmla="*/ 0 w 949569"/>
                <a:gd name="connsiteY1" fmla="*/ 708409 h 708409"/>
                <a:gd name="connsiteX2" fmla="*/ 949569 w 949569"/>
                <a:gd name="connsiteY2" fmla="*/ 150725 h 708409"/>
                <a:gd name="connsiteX3" fmla="*/ 165797 w 949569"/>
                <a:gd name="connsiteY3" fmla="*/ 0 h 708409"/>
                <a:gd name="connsiteX0" fmla="*/ 1 w 783773"/>
                <a:gd name="connsiteY0" fmla="*/ 0 h 585823"/>
                <a:gd name="connsiteX1" fmla="*/ 0 w 783773"/>
                <a:gd name="connsiteY1" fmla="*/ 585823 h 585823"/>
                <a:gd name="connsiteX2" fmla="*/ 783773 w 783773"/>
                <a:gd name="connsiteY2" fmla="*/ 150725 h 585823"/>
                <a:gd name="connsiteX3" fmla="*/ 1 w 783773"/>
                <a:gd name="connsiteY3" fmla="*/ 0 h 58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773" h="585823">
                  <a:moveTo>
                    <a:pt x="1" y="0"/>
                  </a:moveTo>
                  <a:cubicBezTo>
                    <a:pt x="1" y="195274"/>
                    <a:pt x="0" y="390549"/>
                    <a:pt x="0" y="585823"/>
                  </a:cubicBezTo>
                  <a:lnTo>
                    <a:pt x="783773" y="1507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FF">
                <a:alpha val="90000"/>
              </a:srgbClr>
            </a:solidFill>
            <a:ln w="12700">
              <a:solidFill>
                <a:schemeClr val="tx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1464097" y="3625887"/>
              <a:ext cx="1009540" cy="533840"/>
            </a:xfrm>
            <a:custGeom>
              <a:avLst/>
              <a:gdLst>
                <a:gd name="connsiteX0" fmla="*/ 602553 w 1009540"/>
                <a:gd name="connsiteY0" fmla="*/ 0 h 533840"/>
                <a:gd name="connsiteX1" fmla="*/ 0 w 1009540"/>
                <a:gd name="connsiteY1" fmla="*/ 327704 h 533840"/>
                <a:gd name="connsiteX2" fmla="*/ 1009540 w 1009540"/>
                <a:gd name="connsiteY2" fmla="*/ 533840 h 533840"/>
                <a:gd name="connsiteX3" fmla="*/ 602553 w 1009540"/>
                <a:gd name="connsiteY3" fmla="*/ 0 h 53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9540" h="533840">
                  <a:moveTo>
                    <a:pt x="602553" y="0"/>
                  </a:moveTo>
                  <a:lnTo>
                    <a:pt x="0" y="327704"/>
                  </a:lnTo>
                  <a:lnTo>
                    <a:pt x="1009540" y="533840"/>
                  </a:lnTo>
                  <a:lnTo>
                    <a:pt x="602553" y="0"/>
                  </a:lnTo>
                  <a:close/>
                </a:path>
              </a:pathLst>
            </a:custGeom>
            <a:solidFill>
              <a:srgbClr val="0000FF">
                <a:alpha val="90000"/>
              </a:srgbClr>
            </a:solidFill>
            <a:ln w="19050">
              <a:solidFill>
                <a:schemeClr val="tx1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453526" y="3039191"/>
              <a:ext cx="607838" cy="924971"/>
            </a:xfrm>
            <a:custGeom>
              <a:avLst/>
              <a:gdLst>
                <a:gd name="connsiteX0" fmla="*/ 10571 w 607838"/>
                <a:gd name="connsiteY0" fmla="*/ 0 h 924971"/>
                <a:gd name="connsiteX1" fmla="*/ 0 w 607838"/>
                <a:gd name="connsiteY1" fmla="*/ 924971 h 924971"/>
                <a:gd name="connsiteX2" fmla="*/ 607838 w 607838"/>
                <a:gd name="connsiteY2" fmla="*/ 581410 h 924971"/>
                <a:gd name="connsiteX3" fmla="*/ 10571 w 607838"/>
                <a:gd name="connsiteY3" fmla="*/ 0 h 924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7838" h="924971">
                  <a:moveTo>
                    <a:pt x="10571" y="0"/>
                  </a:moveTo>
                  <a:lnTo>
                    <a:pt x="0" y="924971"/>
                  </a:lnTo>
                  <a:lnTo>
                    <a:pt x="607838" y="581410"/>
                  </a:lnTo>
                  <a:lnTo>
                    <a:pt x="10571" y="0"/>
                  </a:lnTo>
                  <a:close/>
                </a:path>
              </a:pathLst>
            </a:custGeom>
            <a:solidFill>
              <a:srgbClr val="0000FF">
                <a:alpha val="90000"/>
              </a:srgbClr>
            </a:solidFill>
            <a:ln w="19050">
              <a:solidFill>
                <a:schemeClr val="tx1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Line 30"/>
            <p:cNvSpPr>
              <a:spLocks noChangeShapeType="1"/>
            </p:cNvSpPr>
            <p:nvPr/>
          </p:nvSpPr>
          <p:spPr bwMode="auto">
            <a:xfrm flipH="1">
              <a:off x="1529186" y="3505810"/>
              <a:ext cx="738513" cy="4224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698359" y="3962400"/>
              <a:ext cx="768131" cy="770626"/>
            </a:xfrm>
            <a:custGeom>
              <a:avLst/>
              <a:gdLst>
                <a:gd name="connsiteX0" fmla="*/ 701616 w 701616"/>
                <a:gd name="connsiteY0" fmla="*/ 799381 h 799381"/>
                <a:gd name="connsiteX1" fmla="*/ 701616 w 701616"/>
                <a:gd name="connsiteY1" fmla="*/ 0 h 799381"/>
                <a:gd name="connsiteX2" fmla="*/ 0 w 701616"/>
                <a:gd name="connsiteY2" fmla="*/ 529087 h 799381"/>
                <a:gd name="connsiteX3" fmla="*/ 701616 w 701616"/>
                <a:gd name="connsiteY3" fmla="*/ 799381 h 799381"/>
                <a:gd name="connsiteX0" fmla="*/ 856891 w 856891"/>
                <a:gd name="connsiteY0" fmla="*/ 799381 h 799381"/>
                <a:gd name="connsiteX1" fmla="*/ 856891 w 856891"/>
                <a:gd name="connsiteY1" fmla="*/ 0 h 799381"/>
                <a:gd name="connsiteX2" fmla="*/ 0 w 856891"/>
                <a:gd name="connsiteY2" fmla="*/ 638355 h 799381"/>
                <a:gd name="connsiteX3" fmla="*/ 856891 w 856891"/>
                <a:gd name="connsiteY3" fmla="*/ 799381 h 799381"/>
                <a:gd name="connsiteX0" fmla="*/ 933090 w 933090"/>
                <a:gd name="connsiteY0" fmla="*/ 799381 h 799381"/>
                <a:gd name="connsiteX1" fmla="*/ 933090 w 933090"/>
                <a:gd name="connsiteY1" fmla="*/ 0 h 799381"/>
                <a:gd name="connsiteX2" fmla="*/ 0 w 933090"/>
                <a:gd name="connsiteY2" fmla="*/ 562155 h 799381"/>
                <a:gd name="connsiteX3" fmla="*/ 933090 w 933090"/>
                <a:gd name="connsiteY3" fmla="*/ 799381 h 799381"/>
                <a:gd name="connsiteX0" fmla="*/ 933090 w 933090"/>
                <a:gd name="connsiteY0" fmla="*/ 770626 h 770626"/>
                <a:gd name="connsiteX1" fmla="*/ 914400 w 933090"/>
                <a:gd name="connsiteY1" fmla="*/ 0 h 770626"/>
                <a:gd name="connsiteX2" fmla="*/ 0 w 933090"/>
                <a:gd name="connsiteY2" fmla="*/ 533400 h 770626"/>
                <a:gd name="connsiteX3" fmla="*/ 933090 w 933090"/>
                <a:gd name="connsiteY3" fmla="*/ 770626 h 770626"/>
                <a:gd name="connsiteX0" fmla="*/ 933090 w 933090"/>
                <a:gd name="connsiteY0" fmla="*/ 770626 h 770626"/>
                <a:gd name="connsiteX1" fmla="*/ 914400 w 933090"/>
                <a:gd name="connsiteY1" fmla="*/ 0 h 770626"/>
                <a:gd name="connsiteX2" fmla="*/ 0 w 933090"/>
                <a:gd name="connsiteY2" fmla="*/ 541940 h 770626"/>
                <a:gd name="connsiteX3" fmla="*/ 933090 w 933090"/>
                <a:gd name="connsiteY3" fmla="*/ 770626 h 770626"/>
                <a:gd name="connsiteX0" fmla="*/ 933090 w 933090"/>
                <a:gd name="connsiteY0" fmla="*/ 770626 h 770626"/>
                <a:gd name="connsiteX1" fmla="*/ 927794 w 933090"/>
                <a:gd name="connsiteY1" fmla="*/ 0 h 770626"/>
                <a:gd name="connsiteX2" fmla="*/ 0 w 933090"/>
                <a:gd name="connsiteY2" fmla="*/ 541940 h 770626"/>
                <a:gd name="connsiteX3" fmla="*/ 933090 w 933090"/>
                <a:gd name="connsiteY3" fmla="*/ 770626 h 770626"/>
                <a:gd name="connsiteX0" fmla="*/ 768131 w 768131"/>
                <a:gd name="connsiteY0" fmla="*/ 770626 h 770626"/>
                <a:gd name="connsiteX1" fmla="*/ 762835 w 768131"/>
                <a:gd name="connsiteY1" fmla="*/ 0 h 770626"/>
                <a:gd name="connsiteX2" fmla="*/ 0 w 768131"/>
                <a:gd name="connsiteY2" fmla="*/ 426724 h 770626"/>
                <a:gd name="connsiteX3" fmla="*/ 768131 w 768131"/>
                <a:gd name="connsiteY3" fmla="*/ 770626 h 77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131" h="770626">
                  <a:moveTo>
                    <a:pt x="768131" y="770626"/>
                  </a:moveTo>
                  <a:cubicBezTo>
                    <a:pt x="766366" y="513751"/>
                    <a:pt x="764600" y="256875"/>
                    <a:pt x="762835" y="0"/>
                  </a:cubicBezTo>
                  <a:lnTo>
                    <a:pt x="0" y="426724"/>
                  </a:lnTo>
                  <a:lnTo>
                    <a:pt x="768131" y="770626"/>
                  </a:lnTo>
                  <a:close/>
                </a:path>
              </a:pathLst>
            </a:custGeom>
            <a:solidFill>
              <a:srgbClr val="0000FF">
                <a:alpha val="89000"/>
              </a:srgbClr>
            </a:solidFill>
            <a:ln w="19050">
              <a:solidFill>
                <a:schemeClr val="tx1">
                  <a:alpha val="9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1461195" y="3962400"/>
              <a:ext cx="1019175" cy="770626"/>
            </a:xfrm>
            <a:custGeom>
              <a:avLst/>
              <a:gdLst>
                <a:gd name="connsiteX0" fmla="*/ 994913 w 994913"/>
                <a:gd name="connsiteY0" fmla="*/ 247291 h 793631"/>
                <a:gd name="connsiteX1" fmla="*/ 0 w 994913"/>
                <a:gd name="connsiteY1" fmla="*/ 0 h 793631"/>
                <a:gd name="connsiteX2" fmla="*/ 5750 w 994913"/>
                <a:gd name="connsiteY2" fmla="*/ 793631 h 793631"/>
                <a:gd name="connsiteX3" fmla="*/ 994913 w 994913"/>
                <a:gd name="connsiteY3" fmla="*/ 247291 h 793631"/>
                <a:gd name="connsiteX0" fmla="*/ 1013963 w 1013963"/>
                <a:gd name="connsiteY0" fmla="*/ 247291 h 793631"/>
                <a:gd name="connsiteX1" fmla="*/ 0 w 1013963"/>
                <a:gd name="connsiteY1" fmla="*/ 34506 h 793631"/>
                <a:gd name="connsiteX2" fmla="*/ 19050 w 1013963"/>
                <a:gd name="connsiteY2" fmla="*/ 0 h 793631"/>
                <a:gd name="connsiteX3" fmla="*/ 24800 w 1013963"/>
                <a:gd name="connsiteY3" fmla="*/ 793631 h 793631"/>
                <a:gd name="connsiteX4" fmla="*/ 1013963 w 1013963"/>
                <a:gd name="connsiteY4" fmla="*/ 247291 h 793631"/>
                <a:gd name="connsiteX0" fmla="*/ 1013963 w 1013963"/>
                <a:gd name="connsiteY0" fmla="*/ 212785 h 759125"/>
                <a:gd name="connsiteX1" fmla="*/ 0 w 1013963"/>
                <a:gd name="connsiteY1" fmla="*/ 0 h 759125"/>
                <a:gd name="connsiteX2" fmla="*/ 24800 w 1013963"/>
                <a:gd name="connsiteY2" fmla="*/ 759125 h 759125"/>
                <a:gd name="connsiteX3" fmla="*/ 1013963 w 1013963"/>
                <a:gd name="connsiteY3" fmla="*/ 212785 h 759125"/>
                <a:gd name="connsiteX0" fmla="*/ 1013963 w 1013963"/>
                <a:gd name="connsiteY0" fmla="*/ 212785 h 759125"/>
                <a:gd name="connsiteX1" fmla="*/ 0 w 1013963"/>
                <a:gd name="connsiteY1" fmla="*/ 0 h 759125"/>
                <a:gd name="connsiteX2" fmla="*/ 24800 w 1013963"/>
                <a:gd name="connsiteY2" fmla="*/ 759125 h 759125"/>
                <a:gd name="connsiteX3" fmla="*/ 1013963 w 1013963"/>
                <a:gd name="connsiteY3" fmla="*/ 212785 h 759125"/>
                <a:gd name="connsiteX0" fmla="*/ 1013963 w 1013963"/>
                <a:gd name="connsiteY0" fmla="*/ 212785 h 757381"/>
                <a:gd name="connsiteX1" fmla="*/ 0 w 1013963"/>
                <a:gd name="connsiteY1" fmla="*/ 0 h 757381"/>
                <a:gd name="connsiteX2" fmla="*/ 5655 w 1013963"/>
                <a:gd name="connsiteY2" fmla="*/ 757381 h 757381"/>
                <a:gd name="connsiteX3" fmla="*/ 1013963 w 1013963"/>
                <a:gd name="connsiteY3" fmla="*/ 212785 h 757381"/>
                <a:gd name="connsiteX0" fmla="*/ 1019175 w 1019175"/>
                <a:gd name="connsiteY0" fmla="*/ 186780 h 757381"/>
                <a:gd name="connsiteX1" fmla="*/ 0 w 1019175"/>
                <a:gd name="connsiteY1" fmla="*/ 0 h 757381"/>
                <a:gd name="connsiteX2" fmla="*/ 5655 w 1019175"/>
                <a:gd name="connsiteY2" fmla="*/ 757381 h 757381"/>
                <a:gd name="connsiteX3" fmla="*/ 1019175 w 1019175"/>
                <a:gd name="connsiteY3" fmla="*/ 186780 h 757381"/>
                <a:gd name="connsiteX0" fmla="*/ 1019175 w 1019175"/>
                <a:gd name="connsiteY0" fmla="*/ 200025 h 770626"/>
                <a:gd name="connsiteX1" fmla="*/ 0 w 1019175"/>
                <a:gd name="connsiteY1" fmla="*/ 0 h 770626"/>
                <a:gd name="connsiteX2" fmla="*/ 5655 w 1019175"/>
                <a:gd name="connsiteY2" fmla="*/ 770626 h 770626"/>
                <a:gd name="connsiteX3" fmla="*/ 1019175 w 1019175"/>
                <a:gd name="connsiteY3" fmla="*/ 200025 h 77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175" h="770626">
                  <a:moveTo>
                    <a:pt x="1019175" y="200025"/>
                  </a:moveTo>
                  <a:lnTo>
                    <a:pt x="0" y="0"/>
                  </a:lnTo>
                  <a:lnTo>
                    <a:pt x="5655" y="770626"/>
                  </a:lnTo>
                  <a:lnTo>
                    <a:pt x="1019175" y="200025"/>
                  </a:lnTo>
                  <a:close/>
                </a:path>
              </a:pathLst>
            </a:custGeom>
            <a:solidFill>
              <a:srgbClr val="0000FF">
                <a:alpha val="90000"/>
              </a:srgbClr>
            </a:solidFill>
            <a:ln w="19050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Line 30"/>
            <p:cNvSpPr>
              <a:spLocks noChangeShapeType="1"/>
            </p:cNvSpPr>
            <p:nvPr/>
          </p:nvSpPr>
          <p:spPr bwMode="auto">
            <a:xfrm rot="10800000" flipH="1">
              <a:off x="415442" y="3962399"/>
              <a:ext cx="1045752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31"/>
            <p:cNvSpPr>
              <a:spLocks noChangeShapeType="1"/>
            </p:cNvSpPr>
            <p:nvPr/>
          </p:nvSpPr>
          <p:spPr bwMode="auto">
            <a:xfrm flipH="1">
              <a:off x="1461195" y="2773680"/>
              <a:ext cx="5656" cy="2286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 type="stealth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32"/>
            <p:cNvSpPr>
              <a:spLocks noChangeShapeType="1"/>
            </p:cNvSpPr>
            <p:nvPr/>
          </p:nvSpPr>
          <p:spPr bwMode="auto">
            <a:xfrm rot="10800000">
              <a:off x="1461193" y="3962399"/>
              <a:ext cx="1228961" cy="2347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08409" y="3962400"/>
              <a:ext cx="1736087" cy="426724"/>
            </a:xfrm>
            <a:custGeom>
              <a:avLst/>
              <a:gdLst>
                <a:gd name="connsiteX0" fmla="*/ 695325 w 1647825"/>
                <a:gd name="connsiteY0" fmla="*/ 0 h 523875"/>
                <a:gd name="connsiteX1" fmla="*/ 0 w 1647825"/>
                <a:gd name="connsiteY1" fmla="*/ 523875 h 523875"/>
                <a:gd name="connsiteX2" fmla="*/ 1647825 w 1647825"/>
                <a:gd name="connsiteY2" fmla="*/ 238125 h 523875"/>
                <a:gd name="connsiteX3" fmla="*/ 695325 w 1647825"/>
                <a:gd name="connsiteY3" fmla="*/ 0 h 523875"/>
                <a:gd name="connsiteX0" fmla="*/ 695325 w 1662943"/>
                <a:gd name="connsiteY0" fmla="*/ 0 h 523875"/>
                <a:gd name="connsiteX1" fmla="*/ 0 w 1662943"/>
                <a:gd name="connsiteY1" fmla="*/ 523875 h 523875"/>
                <a:gd name="connsiteX2" fmla="*/ 1662943 w 1662943"/>
                <a:gd name="connsiteY2" fmla="*/ 259080 h 523875"/>
                <a:gd name="connsiteX3" fmla="*/ 1647825 w 1662943"/>
                <a:gd name="connsiteY3" fmla="*/ 238125 h 523875"/>
                <a:gd name="connsiteX4" fmla="*/ 695325 w 1662943"/>
                <a:gd name="connsiteY4" fmla="*/ 0 h 523875"/>
                <a:gd name="connsiteX0" fmla="*/ 695325 w 1662943"/>
                <a:gd name="connsiteY0" fmla="*/ 0 h 523875"/>
                <a:gd name="connsiteX1" fmla="*/ 0 w 1662943"/>
                <a:gd name="connsiteY1" fmla="*/ 523875 h 523875"/>
                <a:gd name="connsiteX2" fmla="*/ 1662943 w 1662943"/>
                <a:gd name="connsiteY2" fmla="*/ 259080 h 523875"/>
                <a:gd name="connsiteX3" fmla="*/ 1647825 w 1662943"/>
                <a:gd name="connsiteY3" fmla="*/ 238125 h 523875"/>
                <a:gd name="connsiteX4" fmla="*/ 695325 w 1662943"/>
                <a:gd name="connsiteY4" fmla="*/ 0 h 523875"/>
                <a:gd name="connsiteX0" fmla="*/ 695325 w 1662943"/>
                <a:gd name="connsiteY0" fmla="*/ 0 h 523875"/>
                <a:gd name="connsiteX1" fmla="*/ 0 w 1662943"/>
                <a:gd name="connsiteY1" fmla="*/ 523875 h 523875"/>
                <a:gd name="connsiteX2" fmla="*/ 1662943 w 1662943"/>
                <a:gd name="connsiteY2" fmla="*/ 259080 h 523875"/>
                <a:gd name="connsiteX3" fmla="*/ 1647825 w 1662943"/>
                <a:gd name="connsiteY3" fmla="*/ 238125 h 523875"/>
                <a:gd name="connsiteX4" fmla="*/ 695325 w 1662943"/>
                <a:gd name="connsiteY4" fmla="*/ 0 h 523875"/>
                <a:gd name="connsiteX0" fmla="*/ 852549 w 1820167"/>
                <a:gd name="connsiteY0" fmla="*/ 0 h 640080"/>
                <a:gd name="connsiteX1" fmla="*/ 0 w 1820167"/>
                <a:gd name="connsiteY1" fmla="*/ 640080 h 640080"/>
                <a:gd name="connsiteX2" fmla="*/ 1820167 w 1820167"/>
                <a:gd name="connsiteY2" fmla="*/ 259080 h 640080"/>
                <a:gd name="connsiteX3" fmla="*/ 1805049 w 1820167"/>
                <a:gd name="connsiteY3" fmla="*/ 238125 h 640080"/>
                <a:gd name="connsiteX4" fmla="*/ 852549 w 1820167"/>
                <a:gd name="connsiteY4" fmla="*/ 0 h 640080"/>
                <a:gd name="connsiteX0" fmla="*/ 870893 w 1820167"/>
                <a:gd name="connsiteY0" fmla="*/ 0 h 605482"/>
                <a:gd name="connsiteX1" fmla="*/ 0 w 1820167"/>
                <a:gd name="connsiteY1" fmla="*/ 605482 h 605482"/>
                <a:gd name="connsiteX2" fmla="*/ 1820167 w 1820167"/>
                <a:gd name="connsiteY2" fmla="*/ 224482 h 605482"/>
                <a:gd name="connsiteX3" fmla="*/ 1805049 w 1820167"/>
                <a:gd name="connsiteY3" fmla="*/ 203527 h 605482"/>
                <a:gd name="connsiteX4" fmla="*/ 870893 w 1820167"/>
                <a:gd name="connsiteY4" fmla="*/ 0 h 605482"/>
                <a:gd name="connsiteX0" fmla="*/ 883650 w 1820167"/>
                <a:gd name="connsiteY0" fmla="*/ 0 h 615176"/>
                <a:gd name="connsiteX1" fmla="*/ 0 w 1820167"/>
                <a:gd name="connsiteY1" fmla="*/ 615176 h 615176"/>
                <a:gd name="connsiteX2" fmla="*/ 1820167 w 1820167"/>
                <a:gd name="connsiteY2" fmla="*/ 234176 h 615176"/>
                <a:gd name="connsiteX3" fmla="*/ 1805049 w 1820167"/>
                <a:gd name="connsiteY3" fmla="*/ 213221 h 615176"/>
                <a:gd name="connsiteX4" fmla="*/ 883650 w 1820167"/>
                <a:gd name="connsiteY4" fmla="*/ 0 h 615176"/>
                <a:gd name="connsiteX0" fmla="*/ 716968 w 1653485"/>
                <a:gd name="connsiteY0" fmla="*/ 0 h 484390"/>
                <a:gd name="connsiteX1" fmla="*/ 0 w 1653485"/>
                <a:gd name="connsiteY1" fmla="*/ 484390 h 484390"/>
                <a:gd name="connsiteX2" fmla="*/ 1653485 w 1653485"/>
                <a:gd name="connsiteY2" fmla="*/ 234176 h 484390"/>
                <a:gd name="connsiteX3" fmla="*/ 1638367 w 1653485"/>
                <a:gd name="connsiteY3" fmla="*/ 213221 h 484390"/>
                <a:gd name="connsiteX4" fmla="*/ 716968 w 1653485"/>
                <a:gd name="connsiteY4" fmla="*/ 0 h 48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3485" h="484390">
                  <a:moveTo>
                    <a:pt x="716968" y="0"/>
                  </a:moveTo>
                  <a:lnTo>
                    <a:pt x="0" y="484390"/>
                  </a:lnTo>
                  <a:lnTo>
                    <a:pt x="1653485" y="234176"/>
                  </a:lnTo>
                  <a:lnTo>
                    <a:pt x="1638367" y="213221"/>
                  </a:lnTo>
                  <a:lnTo>
                    <a:pt x="716968" y="0"/>
                  </a:lnTo>
                  <a:close/>
                </a:path>
              </a:pathLst>
            </a:custGeom>
            <a:solidFill>
              <a:srgbClr val="0000FF">
                <a:alpha val="78000"/>
              </a:srgbClr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1453526" y="3048000"/>
              <a:ext cx="1026844" cy="1114425"/>
            </a:xfrm>
            <a:custGeom>
              <a:avLst/>
              <a:gdLst>
                <a:gd name="connsiteX0" fmla="*/ 0 w 1000125"/>
                <a:gd name="connsiteY0" fmla="*/ 0 h 1114425"/>
                <a:gd name="connsiteX1" fmla="*/ 0 w 1000125"/>
                <a:gd name="connsiteY1" fmla="*/ 876300 h 1114425"/>
                <a:gd name="connsiteX2" fmla="*/ 1000125 w 1000125"/>
                <a:gd name="connsiteY2" fmla="*/ 1114425 h 1114425"/>
                <a:gd name="connsiteX3" fmla="*/ 0 w 1000125"/>
                <a:gd name="connsiteY3" fmla="*/ 0 h 1114425"/>
                <a:gd name="connsiteX0" fmla="*/ 19050 w 1019175"/>
                <a:gd name="connsiteY0" fmla="*/ 0 h 1114425"/>
                <a:gd name="connsiteX1" fmla="*/ 0 w 1019175"/>
                <a:gd name="connsiteY1" fmla="*/ 914400 h 1114425"/>
                <a:gd name="connsiteX2" fmla="*/ 1019175 w 1019175"/>
                <a:gd name="connsiteY2" fmla="*/ 1114425 h 1114425"/>
                <a:gd name="connsiteX3" fmla="*/ 19050 w 1019175"/>
                <a:gd name="connsiteY3" fmla="*/ 0 h 1114425"/>
                <a:gd name="connsiteX0" fmla="*/ 19050 w 1019175"/>
                <a:gd name="connsiteY0" fmla="*/ 0 h 1114425"/>
                <a:gd name="connsiteX1" fmla="*/ 0 w 1019175"/>
                <a:gd name="connsiteY1" fmla="*/ 914400 h 1114425"/>
                <a:gd name="connsiteX2" fmla="*/ 1019175 w 1019175"/>
                <a:gd name="connsiteY2" fmla="*/ 1114425 h 1114425"/>
                <a:gd name="connsiteX3" fmla="*/ 19050 w 1019175"/>
                <a:gd name="connsiteY3" fmla="*/ 0 h 1114425"/>
                <a:gd name="connsiteX0" fmla="*/ 5656 w 1019175"/>
                <a:gd name="connsiteY0" fmla="*/ 0 h 1114425"/>
                <a:gd name="connsiteX1" fmla="*/ 0 w 1019175"/>
                <a:gd name="connsiteY1" fmla="*/ 914400 h 1114425"/>
                <a:gd name="connsiteX2" fmla="*/ 1019175 w 1019175"/>
                <a:gd name="connsiteY2" fmla="*/ 1114425 h 1114425"/>
                <a:gd name="connsiteX3" fmla="*/ 5656 w 1019175"/>
                <a:gd name="connsiteY3" fmla="*/ 0 h 1114425"/>
                <a:gd name="connsiteX0" fmla="*/ 13325 w 1026844"/>
                <a:gd name="connsiteY0" fmla="*/ 0 h 1114425"/>
                <a:gd name="connsiteX1" fmla="*/ 0 w 1026844"/>
                <a:gd name="connsiteY1" fmla="*/ 916162 h 1114425"/>
                <a:gd name="connsiteX2" fmla="*/ 1026844 w 1026844"/>
                <a:gd name="connsiteY2" fmla="*/ 1114425 h 1114425"/>
                <a:gd name="connsiteX3" fmla="*/ 13325 w 1026844"/>
                <a:gd name="connsiteY3" fmla="*/ 0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6844" h="1114425">
                  <a:moveTo>
                    <a:pt x="13325" y="0"/>
                  </a:moveTo>
                  <a:cubicBezTo>
                    <a:pt x="11440" y="304800"/>
                    <a:pt x="1885" y="611362"/>
                    <a:pt x="0" y="916162"/>
                  </a:cubicBezTo>
                  <a:lnTo>
                    <a:pt x="1026844" y="1114425"/>
                  </a:lnTo>
                  <a:lnTo>
                    <a:pt x="13325" y="0"/>
                  </a:lnTo>
                  <a:close/>
                </a:path>
              </a:pathLst>
            </a:custGeom>
            <a:solidFill>
              <a:srgbClr val="0000FF">
                <a:alpha val="78000"/>
              </a:srgbClr>
            </a:solidFill>
            <a:ln w="19050">
              <a:solidFill>
                <a:schemeClr val="tx1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Line 32"/>
            <p:cNvSpPr>
              <a:spLocks noChangeShapeType="1"/>
            </p:cNvSpPr>
            <p:nvPr/>
          </p:nvSpPr>
          <p:spPr bwMode="auto">
            <a:xfrm>
              <a:off x="539475" y="3774645"/>
              <a:ext cx="1519602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698359" y="3044650"/>
              <a:ext cx="768699" cy="909375"/>
            </a:xfrm>
            <a:custGeom>
              <a:avLst/>
              <a:gdLst>
                <a:gd name="connsiteX0" fmla="*/ 768699 w 778748"/>
                <a:gd name="connsiteY0" fmla="*/ 0 h 914400"/>
                <a:gd name="connsiteX1" fmla="*/ 0 w 778748"/>
                <a:gd name="connsiteY1" fmla="*/ 758650 h 914400"/>
                <a:gd name="connsiteX2" fmla="*/ 778748 w 778748"/>
                <a:gd name="connsiteY2" fmla="*/ 914400 h 914400"/>
                <a:gd name="connsiteX3" fmla="*/ 768699 w 778748"/>
                <a:gd name="connsiteY3" fmla="*/ 0 h 914400"/>
                <a:gd name="connsiteX0" fmla="*/ 768699 w 768699"/>
                <a:gd name="connsiteY0" fmla="*/ 0 h 909375"/>
                <a:gd name="connsiteX1" fmla="*/ 0 w 768699"/>
                <a:gd name="connsiteY1" fmla="*/ 758650 h 909375"/>
                <a:gd name="connsiteX2" fmla="*/ 755166 w 768699"/>
                <a:gd name="connsiteY2" fmla="*/ 909375 h 909375"/>
                <a:gd name="connsiteX3" fmla="*/ 768699 w 768699"/>
                <a:gd name="connsiteY3" fmla="*/ 0 h 90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699" h="909375">
                  <a:moveTo>
                    <a:pt x="768699" y="0"/>
                  </a:moveTo>
                  <a:lnTo>
                    <a:pt x="0" y="758650"/>
                  </a:lnTo>
                  <a:lnTo>
                    <a:pt x="755166" y="909375"/>
                  </a:lnTo>
                  <a:lnTo>
                    <a:pt x="768699" y="0"/>
                  </a:lnTo>
                  <a:close/>
                </a:path>
              </a:pathLst>
            </a:custGeom>
            <a:solidFill>
              <a:srgbClr val="0000FF">
                <a:alpha val="90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698359" y="3047999"/>
              <a:ext cx="762835" cy="1341125"/>
            </a:xfrm>
            <a:custGeom>
              <a:avLst/>
              <a:gdLst>
                <a:gd name="connsiteX0" fmla="*/ 0 w 704850"/>
                <a:gd name="connsiteY0" fmla="*/ 1390650 h 1390650"/>
                <a:gd name="connsiteX1" fmla="*/ 704850 w 704850"/>
                <a:gd name="connsiteY1" fmla="*/ 857250 h 1390650"/>
                <a:gd name="connsiteX2" fmla="*/ 704850 w 704850"/>
                <a:gd name="connsiteY2" fmla="*/ 0 h 1390650"/>
                <a:gd name="connsiteX3" fmla="*/ 0 w 704850"/>
                <a:gd name="connsiteY3" fmla="*/ 1390650 h 1390650"/>
                <a:gd name="connsiteX0" fmla="*/ 0 w 857250"/>
                <a:gd name="connsiteY0" fmla="*/ 1514475 h 1514475"/>
                <a:gd name="connsiteX1" fmla="*/ 857250 w 857250"/>
                <a:gd name="connsiteY1" fmla="*/ 857250 h 1514475"/>
                <a:gd name="connsiteX2" fmla="*/ 857250 w 857250"/>
                <a:gd name="connsiteY2" fmla="*/ 0 h 1514475"/>
                <a:gd name="connsiteX3" fmla="*/ 0 w 857250"/>
                <a:gd name="connsiteY3" fmla="*/ 1514475 h 1514475"/>
                <a:gd name="connsiteX0" fmla="*/ 0 w 933450"/>
                <a:gd name="connsiteY0" fmla="*/ 1438275 h 1438275"/>
                <a:gd name="connsiteX1" fmla="*/ 933450 w 933450"/>
                <a:gd name="connsiteY1" fmla="*/ 857250 h 1438275"/>
                <a:gd name="connsiteX2" fmla="*/ 933450 w 933450"/>
                <a:gd name="connsiteY2" fmla="*/ 0 h 1438275"/>
                <a:gd name="connsiteX3" fmla="*/ 0 w 933450"/>
                <a:gd name="connsiteY3" fmla="*/ 1438275 h 1438275"/>
                <a:gd name="connsiteX0" fmla="*/ 0 w 933450"/>
                <a:gd name="connsiteY0" fmla="*/ 1438275 h 1438275"/>
                <a:gd name="connsiteX1" fmla="*/ 914400 w 933450"/>
                <a:gd name="connsiteY1" fmla="*/ 904875 h 1438275"/>
                <a:gd name="connsiteX2" fmla="*/ 933450 w 933450"/>
                <a:gd name="connsiteY2" fmla="*/ 0 h 1438275"/>
                <a:gd name="connsiteX3" fmla="*/ 0 w 933450"/>
                <a:gd name="connsiteY3" fmla="*/ 1438275 h 1438275"/>
                <a:gd name="connsiteX0" fmla="*/ 0 w 933450"/>
                <a:gd name="connsiteY0" fmla="*/ 1438275 h 1438275"/>
                <a:gd name="connsiteX1" fmla="*/ 914400 w 933450"/>
                <a:gd name="connsiteY1" fmla="*/ 904875 h 1438275"/>
                <a:gd name="connsiteX2" fmla="*/ 933450 w 933450"/>
                <a:gd name="connsiteY2" fmla="*/ 0 h 1438275"/>
                <a:gd name="connsiteX3" fmla="*/ 0 w 933450"/>
                <a:gd name="connsiteY3" fmla="*/ 1438275 h 1438275"/>
                <a:gd name="connsiteX0" fmla="*/ 0 w 927794"/>
                <a:gd name="connsiteY0" fmla="*/ 1447800 h 1447800"/>
                <a:gd name="connsiteX1" fmla="*/ 914400 w 927794"/>
                <a:gd name="connsiteY1" fmla="*/ 914400 h 1447800"/>
                <a:gd name="connsiteX2" fmla="*/ 927794 w 927794"/>
                <a:gd name="connsiteY2" fmla="*/ 0 h 1447800"/>
                <a:gd name="connsiteX3" fmla="*/ 0 w 927794"/>
                <a:gd name="connsiteY3" fmla="*/ 1447800 h 1447800"/>
                <a:gd name="connsiteX0" fmla="*/ 0 w 762835"/>
                <a:gd name="connsiteY0" fmla="*/ 1341125 h 1341125"/>
                <a:gd name="connsiteX1" fmla="*/ 749441 w 762835"/>
                <a:gd name="connsiteY1" fmla="*/ 914400 h 1341125"/>
                <a:gd name="connsiteX2" fmla="*/ 762835 w 762835"/>
                <a:gd name="connsiteY2" fmla="*/ 0 h 1341125"/>
                <a:gd name="connsiteX3" fmla="*/ 0 w 762835"/>
                <a:gd name="connsiteY3" fmla="*/ 1341125 h 1341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835" h="1341125">
                  <a:moveTo>
                    <a:pt x="0" y="1341125"/>
                  </a:moveTo>
                  <a:lnTo>
                    <a:pt x="749441" y="914400"/>
                  </a:lnTo>
                  <a:lnTo>
                    <a:pt x="762835" y="0"/>
                  </a:lnTo>
                  <a:lnTo>
                    <a:pt x="0" y="1341125"/>
                  </a:lnTo>
                  <a:close/>
                </a:path>
              </a:pathLst>
            </a:custGeom>
            <a:solidFill>
              <a:srgbClr val="0000FF">
                <a:alpha val="78000"/>
              </a:srgbClr>
            </a:solidFill>
            <a:ln w="19050">
              <a:solidFill>
                <a:schemeClr val="tx1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of CLASH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Combinatorial selection</a:t>
            </a:r>
            <a:br>
              <a:rPr lang="en-US" dirty="0" smtClean="0"/>
            </a:br>
            <a:r>
              <a:rPr lang="en-US" dirty="0" smtClean="0"/>
              <a:t>		+</a:t>
            </a:r>
            <a:br>
              <a:rPr lang="en-US" dirty="0" smtClean="0"/>
            </a:br>
            <a:r>
              <a:rPr lang="en-US" dirty="0" smtClean="0"/>
              <a:t>least absolute shrinkage </a:t>
            </a:r>
            <a:endParaRPr lang="en-US" dirty="0"/>
          </a:p>
        </p:txBody>
      </p:sp>
      <p:grpSp>
        <p:nvGrpSpPr>
          <p:cNvPr id="84" name="Group 83"/>
          <p:cNvGrpSpPr/>
          <p:nvPr/>
        </p:nvGrpSpPr>
        <p:grpSpPr bwMode="auto">
          <a:xfrm>
            <a:off x="461199" y="2464702"/>
            <a:ext cx="2443703" cy="3806268"/>
            <a:chOff x="462665" y="2464702"/>
            <a:chExt cx="2443703" cy="3806268"/>
          </a:xfrm>
        </p:grpSpPr>
        <p:grpSp>
          <p:nvGrpSpPr>
            <p:cNvPr id="83" name="Group 82"/>
            <p:cNvGrpSpPr/>
            <p:nvPr/>
          </p:nvGrpSpPr>
          <p:grpSpPr bwMode="auto">
            <a:xfrm>
              <a:off x="742148" y="2464702"/>
              <a:ext cx="2164220" cy="2011680"/>
              <a:chOff x="745080" y="2464702"/>
              <a:chExt cx="2164220" cy="2011680"/>
            </a:xfrm>
          </p:grpSpPr>
          <p:grpSp>
            <p:nvGrpSpPr>
              <p:cNvPr id="6" name="Group 37"/>
              <p:cNvGrpSpPr/>
              <p:nvPr/>
            </p:nvGrpSpPr>
            <p:grpSpPr bwMode="auto">
              <a:xfrm>
                <a:off x="1009958" y="2746618"/>
                <a:ext cx="1729977" cy="1729764"/>
                <a:chOff x="7086600" y="2286794"/>
                <a:chExt cx="1828800" cy="1828800"/>
              </a:xfrm>
            </p:grpSpPr>
            <p:cxnSp>
              <p:nvCxnSpPr>
                <p:cNvPr id="73" name="Straight Arrow Connector 72"/>
                <p:cNvCxnSpPr/>
                <p:nvPr/>
              </p:nvCxnSpPr>
              <p:spPr bwMode="auto">
                <a:xfrm>
                  <a:off x="7086600" y="3200400"/>
                  <a:ext cx="1828800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arrow" w="med" len="med"/>
                  <a:tailEnd type="arrow"/>
                </a:ln>
                <a:effectLst/>
              </p:spPr>
            </p:cxnSp>
            <p:cxnSp>
              <p:nvCxnSpPr>
                <p:cNvPr id="74" name="Straight Arrow Connector 73"/>
                <p:cNvCxnSpPr/>
                <p:nvPr/>
              </p:nvCxnSpPr>
              <p:spPr bwMode="auto">
                <a:xfrm rot="5400000">
                  <a:off x="7086600" y="3200400"/>
                  <a:ext cx="1828800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arrow" w="med" len="med"/>
                  <a:tailEnd type="arrow"/>
                </a:ln>
                <a:effectLst/>
              </p:spPr>
            </p:cxnSp>
          </p:grpSp>
          <p:cxnSp>
            <p:nvCxnSpPr>
              <p:cNvPr id="75" name="Straight Connector 74"/>
              <p:cNvCxnSpPr/>
              <p:nvPr/>
            </p:nvCxnSpPr>
            <p:spPr bwMode="auto">
              <a:xfrm>
                <a:off x="1496954" y="2941975"/>
                <a:ext cx="1406485" cy="58603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" name="Straight Connector 75"/>
              <p:cNvCxnSpPr/>
              <p:nvPr/>
            </p:nvCxnSpPr>
            <p:spPr bwMode="auto">
              <a:xfrm rot="16200000" flipH="1">
                <a:off x="1886698" y="3072038"/>
                <a:ext cx="517112" cy="540618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 rot="16200000" flipH="1">
                <a:off x="1332896" y="3622974"/>
                <a:ext cx="549345" cy="534757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 flipV="1">
                <a:off x="1335920" y="3083791"/>
                <a:ext cx="539026" cy="531889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" name="Straight Connector 78"/>
              <p:cNvCxnSpPr/>
              <p:nvPr/>
            </p:nvCxnSpPr>
            <p:spPr bwMode="auto">
              <a:xfrm flipV="1">
                <a:off x="1907179" y="3646155"/>
                <a:ext cx="527434" cy="508385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80" name="Picture 79" descr="TP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0" cstate="print"/>
              <a:stretch>
                <a:fillRect/>
              </a:stretch>
            </p:blipFill>
            <p:spPr bwMode="auto">
              <a:xfrm>
                <a:off x="745080" y="3203110"/>
                <a:ext cx="810477" cy="234308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82" name="Straight Arrow Connector 32"/>
              <p:cNvCxnSpPr>
                <a:cxnSpLocks noChangeShapeType="1"/>
              </p:cNvCxnSpPr>
              <p:nvPr/>
            </p:nvCxnSpPr>
            <p:spPr bwMode="auto">
              <a:xfrm rot="5400000">
                <a:off x="1995084" y="2845625"/>
                <a:ext cx="468828" cy="17581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pic>
            <p:nvPicPr>
              <p:cNvPr id="69" name="Picture 68" descr="txp_fi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1" cstate="print"/>
              <a:stretch>
                <a:fillRect/>
              </a:stretch>
            </p:blipFill>
            <p:spPr bwMode="auto">
              <a:xfrm>
                <a:off x="1537843" y="2464702"/>
                <a:ext cx="1371457" cy="210993"/>
              </a:xfrm>
              <a:prstGeom prst="rect">
                <a:avLst/>
              </a:prstGeom>
              <a:noFill/>
              <a:ln/>
              <a:effectLst/>
            </p:spPr>
          </p:pic>
        </p:grpSp>
        <p:grpSp>
          <p:nvGrpSpPr>
            <p:cNvPr id="7" name="Group 37"/>
            <p:cNvGrpSpPr/>
            <p:nvPr/>
          </p:nvGrpSpPr>
          <p:grpSpPr bwMode="auto">
            <a:xfrm>
              <a:off x="996378" y="4541206"/>
              <a:ext cx="1729977" cy="1729764"/>
              <a:chOff x="7086600" y="2286794"/>
              <a:chExt cx="1828800" cy="1828800"/>
            </a:xfrm>
          </p:grpSpPr>
          <p:cxnSp>
            <p:nvCxnSpPr>
              <p:cNvPr id="95" name="Straight Arrow Connector 94"/>
              <p:cNvCxnSpPr/>
              <p:nvPr/>
            </p:nvCxnSpPr>
            <p:spPr bwMode="auto">
              <a:xfrm>
                <a:off x="7086600" y="3200400"/>
                <a:ext cx="1828800" cy="158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cxnSp>
            <p:nvCxnSpPr>
              <p:cNvPr id="96" name="Straight Arrow Connector 95"/>
              <p:cNvCxnSpPr/>
              <p:nvPr/>
            </p:nvCxnSpPr>
            <p:spPr bwMode="auto">
              <a:xfrm rot="5400000">
                <a:off x="7086600" y="3200400"/>
                <a:ext cx="1828800" cy="158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</p:grpSp>
        <p:cxnSp>
          <p:nvCxnSpPr>
            <p:cNvPr id="87" name="Straight Connector 86"/>
            <p:cNvCxnSpPr/>
            <p:nvPr/>
          </p:nvCxnSpPr>
          <p:spPr bwMode="auto">
            <a:xfrm>
              <a:off x="1483374" y="4736563"/>
              <a:ext cx="1406485" cy="58603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rot="16200000" flipH="1">
              <a:off x="1873118" y="4866626"/>
              <a:ext cx="517112" cy="540618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9" name="Straight Connector 88"/>
            <p:cNvCxnSpPr/>
            <p:nvPr/>
          </p:nvCxnSpPr>
          <p:spPr bwMode="auto">
            <a:xfrm rot="16200000" flipH="1">
              <a:off x="1319316" y="5417562"/>
              <a:ext cx="549345" cy="534757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 flipV="1">
              <a:off x="1322340" y="4878379"/>
              <a:ext cx="539026" cy="531889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flipV="1">
              <a:off x="1893599" y="5440743"/>
              <a:ext cx="527434" cy="508385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3" name="Picture 102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462877" y="4923039"/>
              <a:ext cx="810052" cy="234185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94" name="Straight Arrow Connector 32"/>
            <p:cNvCxnSpPr>
              <a:cxnSpLocks noChangeShapeType="1"/>
            </p:cNvCxnSpPr>
            <p:nvPr/>
          </p:nvCxnSpPr>
          <p:spPr bwMode="auto">
            <a:xfrm rot="5400000">
              <a:off x="1981504" y="4640213"/>
              <a:ext cx="468828" cy="17581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pic>
          <p:nvPicPr>
            <p:cNvPr id="98" name="Picture 97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462665" y="5656490"/>
              <a:ext cx="810052" cy="234185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00" name="Straight Connector 99"/>
            <p:cNvCxnSpPr/>
            <p:nvPr/>
          </p:nvCxnSpPr>
          <p:spPr bwMode="auto">
            <a:xfrm rot="16200000" flipH="1">
              <a:off x="1326778" y="5406856"/>
              <a:ext cx="1036935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Straight Connector 100"/>
            <p:cNvCxnSpPr/>
            <p:nvPr/>
          </p:nvCxnSpPr>
          <p:spPr bwMode="auto">
            <a:xfrm rot="10800000" flipH="1">
              <a:off x="1345979" y="5426060"/>
              <a:ext cx="1036935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2" name="Rectangle 101"/>
            <p:cNvSpPr/>
            <p:nvPr/>
          </p:nvSpPr>
          <p:spPr bwMode="auto">
            <a:xfrm>
              <a:off x="462665" y="5191875"/>
              <a:ext cx="352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&amp;</a:t>
              </a:r>
              <a:endParaRPr lang="en-US" dirty="0"/>
            </a:p>
          </p:txBody>
        </p:sp>
      </p:grpSp>
      <p:pic>
        <p:nvPicPr>
          <p:cNvPr id="86" name="Picture 8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524263" y="4259290"/>
            <a:ext cx="1371457" cy="210993"/>
          </a:xfrm>
          <a:prstGeom prst="rect">
            <a:avLst/>
          </a:prstGeom>
          <a:noFill/>
          <a:ln/>
          <a:effectLst/>
        </p:spPr>
      </p:pic>
      <p:pic>
        <p:nvPicPr>
          <p:cNvPr id="85" name="Picture 8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5109670" y="2008015"/>
            <a:ext cx="3706762" cy="431160"/>
          </a:xfrm>
          <a:prstGeom prst="rect">
            <a:avLst/>
          </a:prstGeom>
          <a:noFill/>
          <a:ln/>
          <a:effectLst/>
        </p:spPr>
      </p:pic>
      <p:pic>
        <p:nvPicPr>
          <p:cNvPr id="70" name="Picture 6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5071265" y="1278320"/>
            <a:ext cx="3782428" cy="43110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of CLASH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Combinatorial selection</a:t>
            </a:r>
            <a:br>
              <a:rPr lang="en-US" dirty="0" smtClean="0"/>
            </a:br>
            <a:r>
              <a:rPr lang="en-US" dirty="0" smtClean="0"/>
              <a:t>		+</a:t>
            </a:r>
            <a:br>
              <a:rPr lang="en-US" dirty="0" smtClean="0"/>
            </a:br>
            <a:r>
              <a:rPr lang="en-US" dirty="0" smtClean="0"/>
              <a:t>least absolute shrinkage </a:t>
            </a:r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>
            <a:off x="5196138" y="4267702"/>
            <a:ext cx="612950" cy="1120392"/>
          </a:xfrm>
          <a:custGeom>
            <a:avLst/>
            <a:gdLst>
              <a:gd name="connsiteX0" fmla="*/ 612950 w 612950"/>
              <a:gd name="connsiteY0" fmla="*/ 0 h 1120392"/>
              <a:gd name="connsiteX1" fmla="*/ 0 w 612950"/>
              <a:gd name="connsiteY1" fmla="*/ 341644 h 1120392"/>
              <a:gd name="connsiteX2" fmla="*/ 0 w 612950"/>
              <a:gd name="connsiteY2" fmla="*/ 1120392 h 1120392"/>
              <a:gd name="connsiteX3" fmla="*/ 612950 w 612950"/>
              <a:gd name="connsiteY3" fmla="*/ 0 h 112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950" h="1120392">
                <a:moveTo>
                  <a:pt x="612950" y="0"/>
                </a:moveTo>
                <a:lnTo>
                  <a:pt x="0" y="341644"/>
                </a:lnTo>
                <a:lnTo>
                  <a:pt x="0" y="1120392"/>
                </a:lnTo>
                <a:lnTo>
                  <a:pt x="612950" y="0"/>
                </a:lnTo>
                <a:close/>
              </a:path>
            </a:pathLst>
          </a:custGeom>
          <a:solidFill>
            <a:srgbClr val="0000FF">
              <a:alpha val="90000"/>
            </a:srgbClr>
          </a:solidFill>
          <a:ln w="190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442512" y="4262678"/>
            <a:ext cx="1371600" cy="346668"/>
          </a:xfrm>
          <a:custGeom>
            <a:avLst/>
            <a:gdLst>
              <a:gd name="connsiteX0" fmla="*/ 1371600 w 1371600"/>
              <a:gd name="connsiteY0" fmla="*/ 0 h 346668"/>
              <a:gd name="connsiteX1" fmla="*/ 758650 w 1371600"/>
              <a:gd name="connsiteY1" fmla="*/ 346668 h 346668"/>
              <a:gd name="connsiteX2" fmla="*/ 0 w 1371600"/>
              <a:gd name="connsiteY2" fmla="*/ 200967 h 346668"/>
              <a:gd name="connsiteX3" fmla="*/ 1371600 w 1371600"/>
              <a:gd name="connsiteY3" fmla="*/ 0 h 34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1600" h="346668">
                <a:moveTo>
                  <a:pt x="1371600" y="0"/>
                </a:moveTo>
                <a:lnTo>
                  <a:pt x="758650" y="346668"/>
                </a:lnTo>
                <a:lnTo>
                  <a:pt x="0" y="200967"/>
                </a:lnTo>
                <a:lnTo>
                  <a:pt x="1371600" y="0"/>
                </a:lnTo>
                <a:close/>
              </a:path>
            </a:pathLst>
          </a:custGeom>
          <a:solidFill>
            <a:srgbClr val="0000FF">
              <a:alpha val="90000"/>
            </a:srgbClr>
          </a:solidFill>
          <a:ln w="1905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432463" y="4468370"/>
            <a:ext cx="763675" cy="934497"/>
          </a:xfrm>
          <a:custGeom>
            <a:avLst/>
            <a:gdLst>
              <a:gd name="connsiteX0" fmla="*/ 0 w 763675"/>
              <a:gd name="connsiteY0" fmla="*/ 0 h 934497"/>
              <a:gd name="connsiteX1" fmla="*/ 763675 w 763675"/>
              <a:gd name="connsiteY1" fmla="*/ 155750 h 934497"/>
              <a:gd name="connsiteX2" fmla="*/ 763675 w 763675"/>
              <a:gd name="connsiteY2" fmla="*/ 934497 h 934497"/>
              <a:gd name="connsiteX3" fmla="*/ 0 w 763675"/>
              <a:gd name="connsiteY3" fmla="*/ 0 h 934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3675" h="934497">
                <a:moveTo>
                  <a:pt x="0" y="0"/>
                </a:moveTo>
                <a:lnTo>
                  <a:pt x="763675" y="155750"/>
                </a:lnTo>
                <a:lnTo>
                  <a:pt x="763675" y="93449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90000"/>
            </a:srgbClr>
          </a:solidFill>
          <a:ln w="19050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4432462" y="4458621"/>
            <a:ext cx="783773" cy="585823"/>
          </a:xfrm>
          <a:custGeom>
            <a:avLst/>
            <a:gdLst>
              <a:gd name="connsiteX0" fmla="*/ 165797 w 949569"/>
              <a:gd name="connsiteY0" fmla="*/ 0 h 708409"/>
              <a:gd name="connsiteX1" fmla="*/ 0 w 949569"/>
              <a:gd name="connsiteY1" fmla="*/ 708409 h 708409"/>
              <a:gd name="connsiteX2" fmla="*/ 949569 w 949569"/>
              <a:gd name="connsiteY2" fmla="*/ 150725 h 708409"/>
              <a:gd name="connsiteX3" fmla="*/ 165797 w 949569"/>
              <a:gd name="connsiteY3" fmla="*/ 0 h 708409"/>
              <a:gd name="connsiteX0" fmla="*/ 1 w 783773"/>
              <a:gd name="connsiteY0" fmla="*/ 0 h 585823"/>
              <a:gd name="connsiteX1" fmla="*/ 0 w 783773"/>
              <a:gd name="connsiteY1" fmla="*/ 585823 h 585823"/>
              <a:gd name="connsiteX2" fmla="*/ 783773 w 783773"/>
              <a:gd name="connsiteY2" fmla="*/ 150725 h 585823"/>
              <a:gd name="connsiteX3" fmla="*/ 1 w 783773"/>
              <a:gd name="connsiteY3" fmla="*/ 0 h 58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773" h="585823">
                <a:moveTo>
                  <a:pt x="1" y="0"/>
                </a:moveTo>
                <a:cubicBezTo>
                  <a:pt x="1" y="195274"/>
                  <a:pt x="0" y="390549"/>
                  <a:pt x="0" y="585823"/>
                </a:cubicBezTo>
                <a:lnTo>
                  <a:pt x="783773" y="150725"/>
                </a:lnTo>
                <a:lnTo>
                  <a:pt x="1" y="0"/>
                </a:lnTo>
                <a:close/>
              </a:path>
            </a:pathLst>
          </a:custGeom>
          <a:solidFill>
            <a:srgbClr val="0000FF">
              <a:alpha val="90000"/>
            </a:srgbClr>
          </a:solidFill>
          <a:ln w="12700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5198200" y="4281207"/>
            <a:ext cx="1009540" cy="533840"/>
          </a:xfrm>
          <a:custGeom>
            <a:avLst/>
            <a:gdLst>
              <a:gd name="connsiteX0" fmla="*/ 602553 w 1009540"/>
              <a:gd name="connsiteY0" fmla="*/ 0 h 533840"/>
              <a:gd name="connsiteX1" fmla="*/ 0 w 1009540"/>
              <a:gd name="connsiteY1" fmla="*/ 327704 h 533840"/>
              <a:gd name="connsiteX2" fmla="*/ 1009540 w 1009540"/>
              <a:gd name="connsiteY2" fmla="*/ 533840 h 533840"/>
              <a:gd name="connsiteX3" fmla="*/ 602553 w 1009540"/>
              <a:gd name="connsiteY3" fmla="*/ 0 h 53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9540" h="533840">
                <a:moveTo>
                  <a:pt x="602553" y="0"/>
                </a:moveTo>
                <a:lnTo>
                  <a:pt x="0" y="327704"/>
                </a:lnTo>
                <a:lnTo>
                  <a:pt x="1009540" y="533840"/>
                </a:lnTo>
                <a:lnTo>
                  <a:pt x="602553" y="0"/>
                </a:lnTo>
                <a:close/>
              </a:path>
            </a:pathLst>
          </a:custGeom>
          <a:solidFill>
            <a:srgbClr val="0000FF">
              <a:alpha val="90000"/>
            </a:srgbClr>
          </a:solidFill>
          <a:ln w="190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187629" y="3694511"/>
            <a:ext cx="607838" cy="924971"/>
          </a:xfrm>
          <a:custGeom>
            <a:avLst/>
            <a:gdLst>
              <a:gd name="connsiteX0" fmla="*/ 10571 w 607838"/>
              <a:gd name="connsiteY0" fmla="*/ 0 h 924971"/>
              <a:gd name="connsiteX1" fmla="*/ 0 w 607838"/>
              <a:gd name="connsiteY1" fmla="*/ 924971 h 924971"/>
              <a:gd name="connsiteX2" fmla="*/ 607838 w 607838"/>
              <a:gd name="connsiteY2" fmla="*/ 581410 h 924971"/>
              <a:gd name="connsiteX3" fmla="*/ 10571 w 607838"/>
              <a:gd name="connsiteY3" fmla="*/ 0 h 924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838" h="924971">
                <a:moveTo>
                  <a:pt x="10571" y="0"/>
                </a:moveTo>
                <a:lnTo>
                  <a:pt x="0" y="924971"/>
                </a:lnTo>
                <a:lnTo>
                  <a:pt x="607838" y="581410"/>
                </a:lnTo>
                <a:lnTo>
                  <a:pt x="10571" y="0"/>
                </a:lnTo>
                <a:close/>
              </a:path>
            </a:pathLst>
          </a:custGeom>
          <a:solidFill>
            <a:srgbClr val="0000FF">
              <a:alpha val="90000"/>
            </a:srgbClr>
          </a:solidFill>
          <a:ln w="19050"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ine 30"/>
          <p:cNvSpPr>
            <a:spLocks noChangeShapeType="1"/>
          </p:cNvSpPr>
          <p:nvPr/>
        </p:nvSpPr>
        <p:spPr bwMode="auto">
          <a:xfrm flipH="1">
            <a:off x="5263289" y="4161130"/>
            <a:ext cx="738513" cy="42245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4432462" y="4617720"/>
            <a:ext cx="768131" cy="770626"/>
          </a:xfrm>
          <a:custGeom>
            <a:avLst/>
            <a:gdLst>
              <a:gd name="connsiteX0" fmla="*/ 701616 w 701616"/>
              <a:gd name="connsiteY0" fmla="*/ 799381 h 799381"/>
              <a:gd name="connsiteX1" fmla="*/ 701616 w 701616"/>
              <a:gd name="connsiteY1" fmla="*/ 0 h 799381"/>
              <a:gd name="connsiteX2" fmla="*/ 0 w 701616"/>
              <a:gd name="connsiteY2" fmla="*/ 529087 h 799381"/>
              <a:gd name="connsiteX3" fmla="*/ 701616 w 701616"/>
              <a:gd name="connsiteY3" fmla="*/ 799381 h 799381"/>
              <a:gd name="connsiteX0" fmla="*/ 856891 w 856891"/>
              <a:gd name="connsiteY0" fmla="*/ 799381 h 799381"/>
              <a:gd name="connsiteX1" fmla="*/ 856891 w 856891"/>
              <a:gd name="connsiteY1" fmla="*/ 0 h 799381"/>
              <a:gd name="connsiteX2" fmla="*/ 0 w 856891"/>
              <a:gd name="connsiteY2" fmla="*/ 638355 h 799381"/>
              <a:gd name="connsiteX3" fmla="*/ 856891 w 856891"/>
              <a:gd name="connsiteY3" fmla="*/ 799381 h 799381"/>
              <a:gd name="connsiteX0" fmla="*/ 933090 w 933090"/>
              <a:gd name="connsiteY0" fmla="*/ 799381 h 799381"/>
              <a:gd name="connsiteX1" fmla="*/ 933090 w 933090"/>
              <a:gd name="connsiteY1" fmla="*/ 0 h 799381"/>
              <a:gd name="connsiteX2" fmla="*/ 0 w 933090"/>
              <a:gd name="connsiteY2" fmla="*/ 562155 h 799381"/>
              <a:gd name="connsiteX3" fmla="*/ 933090 w 933090"/>
              <a:gd name="connsiteY3" fmla="*/ 799381 h 799381"/>
              <a:gd name="connsiteX0" fmla="*/ 933090 w 933090"/>
              <a:gd name="connsiteY0" fmla="*/ 770626 h 770626"/>
              <a:gd name="connsiteX1" fmla="*/ 914400 w 933090"/>
              <a:gd name="connsiteY1" fmla="*/ 0 h 770626"/>
              <a:gd name="connsiteX2" fmla="*/ 0 w 933090"/>
              <a:gd name="connsiteY2" fmla="*/ 533400 h 770626"/>
              <a:gd name="connsiteX3" fmla="*/ 933090 w 933090"/>
              <a:gd name="connsiteY3" fmla="*/ 770626 h 770626"/>
              <a:gd name="connsiteX0" fmla="*/ 933090 w 933090"/>
              <a:gd name="connsiteY0" fmla="*/ 770626 h 770626"/>
              <a:gd name="connsiteX1" fmla="*/ 914400 w 933090"/>
              <a:gd name="connsiteY1" fmla="*/ 0 h 770626"/>
              <a:gd name="connsiteX2" fmla="*/ 0 w 933090"/>
              <a:gd name="connsiteY2" fmla="*/ 541940 h 770626"/>
              <a:gd name="connsiteX3" fmla="*/ 933090 w 933090"/>
              <a:gd name="connsiteY3" fmla="*/ 770626 h 770626"/>
              <a:gd name="connsiteX0" fmla="*/ 933090 w 933090"/>
              <a:gd name="connsiteY0" fmla="*/ 770626 h 770626"/>
              <a:gd name="connsiteX1" fmla="*/ 927794 w 933090"/>
              <a:gd name="connsiteY1" fmla="*/ 0 h 770626"/>
              <a:gd name="connsiteX2" fmla="*/ 0 w 933090"/>
              <a:gd name="connsiteY2" fmla="*/ 541940 h 770626"/>
              <a:gd name="connsiteX3" fmla="*/ 933090 w 933090"/>
              <a:gd name="connsiteY3" fmla="*/ 770626 h 770626"/>
              <a:gd name="connsiteX0" fmla="*/ 768131 w 768131"/>
              <a:gd name="connsiteY0" fmla="*/ 770626 h 770626"/>
              <a:gd name="connsiteX1" fmla="*/ 762835 w 768131"/>
              <a:gd name="connsiteY1" fmla="*/ 0 h 770626"/>
              <a:gd name="connsiteX2" fmla="*/ 0 w 768131"/>
              <a:gd name="connsiteY2" fmla="*/ 426724 h 770626"/>
              <a:gd name="connsiteX3" fmla="*/ 768131 w 768131"/>
              <a:gd name="connsiteY3" fmla="*/ 770626 h 77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131" h="770626">
                <a:moveTo>
                  <a:pt x="768131" y="770626"/>
                </a:moveTo>
                <a:cubicBezTo>
                  <a:pt x="766366" y="513751"/>
                  <a:pt x="764600" y="256875"/>
                  <a:pt x="762835" y="0"/>
                </a:cubicBezTo>
                <a:lnTo>
                  <a:pt x="0" y="426724"/>
                </a:lnTo>
                <a:lnTo>
                  <a:pt x="768131" y="770626"/>
                </a:lnTo>
                <a:close/>
              </a:path>
            </a:pathLst>
          </a:custGeom>
          <a:solidFill>
            <a:srgbClr val="0000FF">
              <a:alpha val="89000"/>
            </a:srgbClr>
          </a:solidFill>
          <a:ln w="19050">
            <a:solidFill>
              <a:schemeClr val="tx1">
                <a:alpha val="90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ine 30"/>
          <p:cNvSpPr>
            <a:spLocks noChangeShapeType="1"/>
          </p:cNvSpPr>
          <p:nvPr/>
        </p:nvSpPr>
        <p:spPr bwMode="auto">
          <a:xfrm rot="10800000" flipH="1">
            <a:off x="4149545" y="4617719"/>
            <a:ext cx="1045752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Line 31"/>
          <p:cNvSpPr>
            <a:spLocks noChangeShapeType="1"/>
          </p:cNvSpPr>
          <p:nvPr/>
        </p:nvSpPr>
        <p:spPr bwMode="auto">
          <a:xfrm flipH="1">
            <a:off x="5195298" y="3429000"/>
            <a:ext cx="5656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stealth"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32"/>
          <p:cNvSpPr>
            <a:spLocks noChangeShapeType="1"/>
          </p:cNvSpPr>
          <p:nvPr/>
        </p:nvSpPr>
        <p:spPr bwMode="auto">
          <a:xfrm rot="10800000">
            <a:off x="5195296" y="4617719"/>
            <a:ext cx="1228961" cy="23470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4442512" y="4617720"/>
            <a:ext cx="1736087" cy="426724"/>
          </a:xfrm>
          <a:custGeom>
            <a:avLst/>
            <a:gdLst>
              <a:gd name="connsiteX0" fmla="*/ 695325 w 1647825"/>
              <a:gd name="connsiteY0" fmla="*/ 0 h 523875"/>
              <a:gd name="connsiteX1" fmla="*/ 0 w 1647825"/>
              <a:gd name="connsiteY1" fmla="*/ 523875 h 523875"/>
              <a:gd name="connsiteX2" fmla="*/ 1647825 w 1647825"/>
              <a:gd name="connsiteY2" fmla="*/ 238125 h 523875"/>
              <a:gd name="connsiteX3" fmla="*/ 695325 w 1647825"/>
              <a:gd name="connsiteY3" fmla="*/ 0 h 523875"/>
              <a:gd name="connsiteX0" fmla="*/ 695325 w 1662943"/>
              <a:gd name="connsiteY0" fmla="*/ 0 h 523875"/>
              <a:gd name="connsiteX1" fmla="*/ 0 w 1662943"/>
              <a:gd name="connsiteY1" fmla="*/ 523875 h 523875"/>
              <a:gd name="connsiteX2" fmla="*/ 1662943 w 1662943"/>
              <a:gd name="connsiteY2" fmla="*/ 259080 h 523875"/>
              <a:gd name="connsiteX3" fmla="*/ 1647825 w 1662943"/>
              <a:gd name="connsiteY3" fmla="*/ 238125 h 523875"/>
              <a:gd name="connsiteX4" fmla="*/ 695325 w 1662943"/>
              <a:gd name="connsiteY4" fmla="*/ 0 h 523875"/>
              <a:gd name="connsiteX0" fmla="*/ 695325 w 1662943"/>
              <a:gd name="connsiteY0" fmla="*/ 0 h 523875"/>
              <a:gd name="connsiteX1" fmla="*/ 0 w 1662943"/>
              <a:gd name="connsiteY1" fmla="*/ 523875 h 523875"/>
              <a:gd name="connsiteX2" fmla="*/ 1662943 w 1662943"/>
              <a:gd name="connsiteY2" fmla="*/ 259080 h 523875"/>
              <a:gd name="connsiteX3" fmla="*/ 1647825 w 1662943"/>
              <a:gd name="connsiteY3" fmla="*/ 238125 h 523875"/>
              <a:gd name="connsiteX4" fmla="*/ 695325 w 1662943"/>
              <a:gd name="connsiteY4" fmla="*/ 0 h 523875"/>
              <a:gd name="connsiteX0" fmla="*/ 695325 w 1662943"/>
              <a:gd name="connsiteY0" fmla="*/ 0 h 523875"/>
              <a:gd name="connsiteX1" fmla="*/ 0 w 1662943"/>
              <a:gd name="connsiteY1" fmla="*/ 523875 h 523875"/>
              <a:gd name="connsiteX2" fmla="*/ 1662943 w 1662943"/>
              <a:gd name="connsiteY2" fmla="*/ 259080 h 523875"/>
              <a:gd name="connsiteX3" fmla="*/ 1647825 w 1662943"/>
              <a:gd name="connsiteY3" fmla="*/ 238125 h 523875"/>
              <a:gd name="connsiteX4" fmla="*/ 695325 w 1662943"/>
              <a:gd name="connsiteY4" fmla="*/ 0 h 523875"/>
              <a:gd name="connsiteX0" fmla="*/ 852549 w 1820167"/>
              <a:gd name="connsiteY0" fmla="*/ 0 h 640080"/>
              <a:gd name="connsiteX1" fmla="*/ 0 w 1820167"/>
              <a:gd name="connsiteY1" fmla="*/ 640080 h 640080"/>
              <a:gd name="connsiteX2" fmla="*/ 1820167 w 1820167"/>
              <a:gd name="connsiteY2" fmla="*/ 259080 h 640080"/>
              <a:gd name="connsiteX3" fmla="*/ 1805049 w 1820167"/>
              <a:gd name="connsiteY3" fmla="*/ 238125 h 640080"/>
              <a:gd name="connsiteX4" fmla="*/ 852549 w 1820167"/>
              <a:gd name="connsiteY4" fmla="*/ 0 h 640080"/>
              <a:gd name="connsiteX0" fmla="*/ 870893 w 1820167"/>
              <a:gd name="connsiteY0" fmla="*/ 0 h 605482"/>
              <a:gd name="connsiteX1" fmla="*/ 0 w 1820167"/>
              <a:gd name="connsiteY1" fmla="*/ 605482 h 605482"/>
              <a:gd name="connsiteX2" fmla="*/ 1820167 w 1820167"/>
              <a:gd name="connsiteY2" fmla="*/ 224482 h 605482"/>
              <a:gd name="connsiteX3" fmla="*/ 1805049 w 1820167"/>
              <a:gd name="connsiteY3" fmla="*/ 203527 h 605482"/>
              <a:gd name="connsiteX4" fmla="*/ 870893 w 1820167"/>
              <a:gd name="connsiteY4" fmla="*/ 0 h 605482"/>
              <a:gd name="connsiteX0" fmla="*/ 883650 w 1820167"/>
              <a:gd name="connsiteY0" fmla="*/ 0 h 615176"/>
              <a:gd name="connsiteX1" fmla="*/ 0 w 1820167"/>
              <a:gd name="connsiteY1" fmla="*/ 615176 h 615176"/>
              <a:gd name="connsiteX2" fmla="*/ 1820167 w 1820167"/>
              <a:gd name="connsiteY2" fmla="*/ 234176 h 615176"/>
              <a:gd name="connsiteX3" fmla="*/ 1805049 w 1820167"/>
              <a:gd name="connsiteY3" fmla="*/ 213221 h 615176"/>
              <a:gd name="connsiteX4" fmla="*/ 883650 w 1820167"/>
              <a:gd name="connsiteY4" fmla="*/ 0 h 615176"/>
              <a:gd name="connsiteX0" fmla="*/ 716968 w 1653485"/>
              <a:gd name="connsiteY0" fmla="*/ 0 h 484390"/>
              <a:gd name="connsiteX1" fmla="*/ 0 w 1653485"/>
              <a:gd name="connsiteY1" fmla="*/ 484390 h 484390"/>
              <a:gd name="connsiteX2" fmla="*/ 1653485 w 1653485"/>
              <a:gd name="connsiteY2" fmla="*/ 234176 h 484390"/>
              <a:gd name="connsiteX3" fmla="*/ 1638367 w 1653485"/>
              <a:gd name="connsiteY3" fmla="*/ 213221 h 484390"/>
              <a:gd name="connsiteX4" fmla="*/ 716968 w 1653485"/>
              <a:gd name="connsiteY4" fmla="*/ 0 h 48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3485" h="484390">
                <a:moveTo>
                  <a:pt x="716968" y="0"/>
                </a:moveTo>
                <a:lnTo>
                  <a:pt x="0" y="484390"/>
                </a:lnTo>
                <a:lnTo>
                  <a:pt x="1653485" y="234176"/>
                </a:lnTo>
                <a:lnTo>
                  <a:pt x="1638367" y="213221"/>
                </a:lnTo>
                <a:lnTo>
                  <a:pt x="716968" y="0"/>
                </a:lnTo>
                <a:close/>
              </a:path>
            </a:pathLst>
          </a:custGeom>
          <a:solidFill>
            <a:srgbClr val="0000FF">
              <a:alpha val="78000"/>
            </a:srgbClr>
          </a:solidFill>
          <a:ln w="19050"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ine 32"/>
          <p:cNvSpPr>
            <a:spLocks noChangeShapeType="1"/>
          </p:cNvSpPr>
          <p:nvPr/>
        </p:nvSpPr>
        <p:spPr bwMode="auto">
          <a:xfrm>
            <a:off x="4273578" y="4429965"/>
            <a:ext cx="1519602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4432462" y="3703319"/>
            <a:ext cx="762835" cy="1341125"/>
          </a:xfrm>
          <a:custGeom>
            <a:avLst/>
            <a:gdLst>
              <a:gd name="connsiteX0" fmla="*/ 0 w 704850"/>
              <a:gd name="connsiteY0" fmla="*/ 1390650 h 1390650"/>
              <a:gd name="connsiteX1" fmla="*/ 704850 w 704850"/>
              <a:gd name="connsiteY1" fmla="*/ 857250 h 1390650"/>
              <a:gd name="connsiteX2" fmla="*/ 704850 w 704850"/>
              <a:gd name="connsiteY2" fmla="*/ 0 h 1390650"/>
              <a:gd name="connsiteX3" fmla="*/ 0 w 704850"/>
              <a:gd name="connsiteY3" fmla="*/ 1390650 h 1390650"/>
              <a:gd name="connsiteX0" fmla="*/ 0 w 857250"/>
              <a:gd name="connsiteY0" fmla="*/ 1514475 h 1514475"/>
              <a:gd name="connsiteX1" fmla="*/ 857250 w 857250"/>
              <a:gd name="connsiteY1" fmla="*/ 857250 h 1514475"/>
              <a:gd name="connsiteX2" fmla="*/ 857250 w 857250"/>
              <a:gd name="connsiteY2" fmla="*/ 0 h 1514475"/>
              <a:gd name="connsiteX3" fmla="*/ 0 w 857250"/>
              <a:gd name="connsiteY3" fmla="*/ 1514475 h 1514475"/>
              <a:gd name="connsiteX0" fmla="*/ 0 w 933450"/>
              <a:gd name="connsiteY0" fmla="*/ 1438275 h 1438275"/>
              <a:gd name="connsiteX1" fmla="*/ 933450 w 933450"/>
              <a:gd name="connsiteY1" fmla="*/ 857250 h 1438275"/>
              <a:gd name="connsiteX2" fmla="*/ 933450 w 933450"/>
              <a:gd name="connsiteY2" fmla="*/ 0 h 1438275"/>
              <a:gd name="connsiteX3" fmla="*/ 0 w 933450"/>
              <a:gd name="connsiteY3" fmla="*/ 1438275 h 1438275"/>
              <a:gd name="connsiteX0" fmla="*/ 0 w 933450"/>
              <a:gd name="connsiteY0" fmla="*/ 1438275 h 1438275"/>
              <a:gd name="connsiteX1" fmla="*/ 914400 w 933450"/>
              <a:gd name="connsiteY1" fmla="*/ 904875 h 1438275"/>
              <a:gd name="connsiteX2" fmla="*/ 933450 w 933450"/>
              <a:gd name="connsiteY2" fmla="*/ 0 h 1438275"/>
              <a:gd name="connsiteX3" fmla="*/ 0 w 933450"/>
              <a:gd name="connsiteY3" fmla="*/ 1438275 h 1438275"/>
              <a:gd name="connsiteX0" fmla="*/ 0 w 933450"/>
              <a:gd name="connsiteY0" fmla="*/ 1438275 h 1438275"/>
              <a:gd name="connsiteX1" fmla="*/ 914400 w 933450"/>
              <a:gd name="connsiteY1" fmla="*/ 904875 h 1438275"/>
              <a:gd name="connsiteX2" fmla="*/ 933450 w 933450"/>
              <a:gd name="connsiteY2" fmla="*/ 0 h 1438275"/>
              <a:gd name="connsiteX3" fmla="*/ 0 w 933450"/>
              <a:gd name="connsiteY3" fmla="*/ 1438275 h 1438275"/>
              <a:gd name="connsiteX0" fmla="*/ 0 w 927794"/>
              <a:gd name="connsiteY0" fmla="*/ 1447800 h 1447800"/>
              <a:gd name="connsiteX1" fmla="*/ 914400 w 927794"/>
              <a:gd name="connsiteY1" fmla="*/ 914400 h 1447800"/>
              <a:gd name="connsiteX2" fmla="*/ 927794 w 927794"/>
              <a:gd name="connsiteY2" fmla="*/ 0 h 1447800"/>
              <a:gd name="connsiteX3" fmla="*/ 0 w 927794"/>
              <a:gd name="connsiteY3" fmla="*/ 1447800 h 1447800"/>
              <a:gd name="connsiteX0" fmla="*/ 0 w 762835"/>
              <a:gd name="connsiteY0" fmla="*/ 1341125 h 1341125"/>
              <a:gd name="connsiteX1" fmla="*/ 749441 w 762835"/>
              <a:gd name="connsiteY1" fmla="*/ 914400 h 1341125"/>
              <a:gd name="connsiteX2" fmla="*/ 762835 w 762835"/>
              <a:gd name="connsiteY2" fmla="*/ 0 h 1341125"/>
              <a:gd name="connsiteX3" fmla="*/ 0 w 762835"/>
              <a:gd name="connsiteY3" fmla="*/ 1341125 h 134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835" h="1341125">
                <a:moveTo>
                  <a:pt x="0" y="1341125"/>
                </a:moveTo>
                <a:lnTo>
                  <a:pt x="749441" y="914400"/>
                </a:lnTo>
                <a:lnTo>
                  <a:pt x="762835" y="0"/>
                </a:lnTo>
                <a:lnTo>
                  <a:pt x="0" y="1341125"/>
                </a:lnTo>
                <a:close/>
              </a:path>
            </a:pathLst>
          </a:custGeom>
          <a:solidFill>
            <a:srgbClr val="0000FF">
              <a:alpha val="78000"/>
            </a:srgbClr>
          </a:solidFill>
          <a:ln w="1905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532125" y="3236975"/>
            <a:ext cx="33650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combinatorial origami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84" name="Picture 8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5071265" y="1239915"/>
            <a:ext cx="3606658" cy="431213"/>
          </a:xfrm>
          <a:prstGeom prst="rect">
            <a:avLst/>
          </a:prstGeom>
          <a:noFill/>
          <a:ln/>
          <a:effectLst/>
        </p:spPr>
      </p:pic>
      <p:pic>
        <p:nvPicPr>
          <p:cNvPr id="85" name="Picture 8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5109670" y="2008015"/>
            <a:ext cx="3706762" cy="431160"/>
          </a:xfrm>
          <a:prstGeom prst="rect">
            <a:avLst/>
          </a:prstGeom>
          <a:noFill/>
          <a:ln/>
          <a:effectLst/>
        </p:spPr>
      </p:pic>
      <p:cxnSp>
        <p:nvCxnSpPr>
          <p:cNvPr id="92" name="Straight Connector 91"/>
          <p:cNvCxnSpPr/>
          <p:nvPr/>
        </p:nvCxnSpPr>
        <p:spPr bwMode="auto">
          <a:xfrm>
            <a:off x="4994455" y="1700775"/>
            <a:ext cx="372528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0" name="Group 49"/>
          <p:cNvGrpSpPr/>
          <p:nvPr/>
        </p:nvGrpSpPr>
        <p:grpSpPr bwMode="auto">
          <a:xfrm>
            <a:off x="461199" y="2464702"/>
            <a:ext cx="2443703" cy="3806268"/>
            <a:chOff x="462665" y="2464702"/>
            <a:chExt cx="2443703" cy="3806268"/>
          </a:xfrm>
        </p:grpSpPr>
        <p:grpSp>
          <p:nvGrpSpPr>
            <p:cNvPr id="52" name="Group 82"/>
            <p:cNvGrpSpPr/>
            <p:nvPr/>
          </p:nvGrpSpPr>
          <p:grpSpPr bwMode="auto">
            <a:xfrm>
              <a:off x="742148" y="2464702"/>
              <a:ext cx="2164220" cy="2011669"/>
              <a:chOff x="745080" y="2464702"/>
              <a:chExt cx="2164220" cy="2011669"/>
            </a:xfrm>
          </p:grpSpPr>
          <p:grpSp>
            <p:nvGrpSpPr>
              <p:cNvPr id="67" name="Group 37"/>
              <p:cNvGrpSpPr/>
              <p:nvPr/>
            </p:nvGrpSpPr>
            <p:grpSpPr bwMode="auto">
              <a:xfrm>
                <a:off x="1009958" y="2746612"/>
                <a:ext cx="1729977" cy="1729759"/>
                <a:chOff x="7086600" y="2286794"/>
                <a:chExt cx="1828800" cy="1828800"/>
              </a:xfrm>
            </p:grpSpPr>
            <p:cxnSp>
              <p:nvCxnSpPr>
                <p:cNvPr id="105" name="Straight Arrow Connector 104"/>
                <p:cNvCxnSpPr/>
                <p:nvPr/>
              </p:nvCxnSpPr>
              <p:spPr bwMode="auto">
                <a:xfrm>
                  <a:off x="7086600" y="3200400"/>
                  <a:ext cx="1828800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arrow" w="med" len="med"/>
                  <a:tailEnd type="arrow"/>
                </a:ln>
                <a:effectLst/>
              </p:spPr>
            </p:cxnSp>
            <p:cxnSp>
              <p:nvCxnSpPr>
                <p:cNvPr id="106" name="Straight Arrow Connector 105"/>
                <p:cNvCxnSpPr/>
                <p:nvPr/>
              </p:nvCxnSpPr>
              <p:spPr bwMode="auto">
                <a:xfrm rot="5400000">
                  <a:off x="7086600" y="3200400"/>
                  <a:ext cx="1828800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arrow" w="med" len="med"/>
                  <a:tailEnd type="arrow"/>
                </a:ln>
                <a:effectLst/>
              </p:spPr>
            </p:cxnSp>
          </p:grpSp>
          <p:cxnSp>
            <p:nvCxnSpPr>
              <p:cNvPr id="68" name="Straight Connector 67"/>
              <p:cNvCxnSpPr/>
              <p:nvPr/>
            </p:nvCxnSpPr>
            <p:spPr bwMode="auto">
              <a:xfrm>
                <a:off x="1496954" y="2941975"/>
                <a:ext cx="1406485" cy="58603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 rot="16200000" flipH="1">
                <a:off x="1886698" y="3072038"/>
                <a:ext cx="517112" cy="540618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 rot="16200000" flipH="1">
                <a:off x="1332896" y="3622974"/>
                <a:ext cx="549345" cy="534757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flipV="1">
                <a:off x="1335920" y="3083791"/>
                <a:ext cx="539026" cy="531889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Straight Connector 85"/>
              <p:cNvCxnSpPr/>
              <p:nvPr/>
            </p:nvCxnSpPr>
            <p:spPr bwMode="auto">
              <a:xfrm flipV="1">
                <a:off x="1907179" y="3646155"/>
                <a:ext cx="527434" cy="508385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97" name="Picture 96" descr="TP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2" cstate="print"/>
              <a:stretch>
                <a:fillRect/>
              </a:stretch>
            </p:blipFill>
            <p:spPr bwMode="auto">
              <a:xfrm>
                <a:off x="745080" y="3203110"/>
                <a:ext cx="810477" cy="234308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99" name="Straight Arrow Connector 32"/>
              <p:cNvCxnSpPr>
                <a:cxnSpLocks noChangeShapeType="1"/>
              </p:cNvCxnSpPr>
              <p:nvPr/>
            </p:nvCxnSpPr>
            <p:spPr bwMode="auto">
              <a:xfrm rot="5400000">
                <a:off x="1995084" y="2845625"/>
                <a:ext cx="468828" cy="175811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pic>
            <p:nvPicPr>
              <p:cNvPr id="104" name="Picture 103" descr="txp_fi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3" cstate="print"/>
              <a:stretch>
                <a:fillRect/>
              </a:stretch>
            </p:blipFill>
            <p:spPr bwMode="auto">
              <a:xfrm>
                <a:off x="1537843" y="2464702"/>
                <a:ext cx="1371457" cy="210993"/>
              </a:xfrm>
              <a:prstGeom prst="rect">
                <a:avLst/>
              </a:prstGeom>
              <a:noFill/>
              <a:ln/>
              <a:effectLst/>
            </p:spPr>
          </p:pic>
        </p:grpSp>
        <p:grpSp>
          <p:nvGrpSpPr>
            <p:cNvPr id="53" name="Group 37"/>
            <p:cNvGrpSpPr/>
            <p:nvPr/>
          </p:nvGrpSpPr>
          <p:grpSpPr bwMode="auto">
            <a:xfrm>
              <a:off x="996378" y="4541200"/>
              <a:ext cx="1729977" cy="1729759"/>
              <a:chOff x="7086600" y="2286794"/>
              <a:chExt cx="1828800" cy="1828800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7086600" y="3200400"/>
                <a:ext cx="1828800" cy="158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cxnSp>
            <p:nvCxnSpPr>
              <p:cNvPr id="66" name="Straight Arrow Connector 65"/>
              <p:cNvCxnSpPr/>
              <p:nvPr/>
            </p:nvCxnSpPr>
            <p:spPr bwMode="auto">
              <a:xfrm rot="5400000">
                <a:off x="7086600" y="3200400"/>
                <a:ext cx="1828800" cy="1588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</p:grpSp>
        <p:cxnSp>
          <p:nvCxnSpPr>
            <p:cNvPr id="54" name="Straight Connector 53"/>
            <p:cNvCxnSpPr/>
            <p:nvPr/>
          </p:nvCxnSpPr>
          <p:spPr bwMode="auto">
            <a:xfrm>
              <a:off x="1483374" y="4736563"/>
              <a:ext cx="1406485" cy="58603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rot="16200000" flipH="1">
              <a:off x="1873118" y="4866626"/>
              <a:ext cx="517112" cy="540618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16200000" flipH="1">
              <a:off x="1319316" y="5417562"/>
              <a:ext cx="549345" cy="534757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flipV="1">
              <a:off x="1322340" y="4878379"/>
              <a:ext cx="539026" cy="531889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flipV="1">
              <a:off x="1893599" y="5440743"/>
              <a:ext cx="527434" cy="508385"/>
            </a:xfrm>
            <a:prstGeom prst="line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59" name="Picture 58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462877" y="4923039"/>
              <a:ext cx="810052" cy="234185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60" name="Straight Arrow Connector 32"/>
            <p:cNvCxnSpPr>
              <a:cxnSpLocks noChangeShapeType="1"/>
            </p:cNvCxnSpPr>
            <p:nvPr/>
          </p:nvCxnSpPr>
          <p:spPr bwMode="auto">
            <a:xfrm rot="5400000">
              <a:off x="1981504" y="4640213"/>
              <a:ext cx="468828" cy="17581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pic>
          <p:nvPicPr>
            <p:cNvPr id="61" name="Picture 60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462665" y="5656490"/>
              <a:ext cx="810052" cy="234185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62" name="Straight Connector 61"/>
            <p:cNvCxnSpPr/>
            <p:nvPr/>
          </p:nvCxnSpPr>
          <p:spPr bwMode="auto">
            <a:xfrm rot="16200000" flipH="1">
              <a:off x="1326778" y="5406856"/>
              <a:ext cx="1036935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rot="10800000" flipH="1">
              <a:off x="1345979" y="5426060"/>
              <a:ext cx="1036935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" name="Rectangle 63"/>
            <p:cNvSpPr/>
            <p:nvPr/>
          </p:nvSpPr>
          <p:spPr bwMode="auto">
            <a:xfrm>
              <a:off x="462665" y="5191875"/>
              <a:ext cx="352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&amp;</a:t>
              </a:r>
              <a:endParaRPr lang="en-US" dirty="0"/>
            </a:p>
          </p:txBody>
        </p:sp>
      </p:grpSp>
      <p:pic>
        <p:nvPicPr>
          <p:cNvPr id="107" name="Picture 10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524263" y="4259290"/>
            <a:ext cx="1371457" cy="21099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 smtClean="0"/>
              <a:t>Combinatorial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different view of the model-CS workhorse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(Lemma) support of the solution  &lt;&gt; 	modular approximation 						problem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sz="2800" dirty="0" smtClean="0"/>
          </a:p>
          <a:p>
            <a:pPr lvl="1">
              <a:buNone/>
            </a:pPr>
            <a:r>
              <a:rPr lang="en-US" dirty="0" smtClean="0"/>
              <a:t>where 			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		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1" name="Picture 1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498130" y="1768827"/>
            <a:ext cx="3606658" cy="431213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091926" y="3198570"/>
            <a:ext cx="6960145" cy="330709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870602" y="3889859"/>
            <a:ext cx="2336787" cy="330778"/>
          </a:xfrm>
          <a:prstGeom prst="rect">
            <a:avLst/>
          </a:prstGeom>
          <a:noFill/>
          <a:ln/>
          <a:effectLst/>
        </p:spPr>
      </p:pic>
      <p:sp>
        <p:nvSpPr>
          <p:cNvPr id="19" name="Freeform 18"/>
          <p:cNvSpPr/>
          <p:nvPr/>
        </p:nvSpPr>
        <p:spPr bwMode="auto">
          <a:xfrm>
            <a:off x="6991515" y="3534770"/>
            <a:ext cx="573206" cy="464024"/>
          </a:xfrm>
          <a:custGeom>
            <a:avLst/>
            <a:gdLst>
              <a:gd name="connsiteX0" fmla="*/ 573206 w 573206"/>
              <a:gd name="connsiteY0" fmla="*/ 464024 h 464024"/>
              <a:gd name="connsiteX1" fmla="*/ 109182 w 573206"/>
              <a:gd name="connsiteY1" fmla="*/ 300251 h 464024"/>
              <a:gd name="connsiteX2" fmla="*/ 0 w 573206"/>
              <a:gd name="connsiteY2" fmla="*/ 0 h 4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206" h="464024">
                <a:moveTo>
                  <a:pt x="573206" y="464024"/>
                </a:moveTo>
                <a:cubicBezTo>
                  <a:pt x="388961" y="420806"/>
                  <a:pt x="204716" y="377588"/>
                  <a:pt x="109182" y="300251"/>
                </a:cubicBezTo>
                <a:cubicBezTo>
                  <a:pt x="13648" y="222914"/>
                  <a:pt x="6824" y="111457"/>
                  <a:pt x="0" y="0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45485" y="3813050"/>
            <a:ext cx="159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indexing set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 smtClean="0"/>
              <a:t>PMAP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algorithmic generalization of union-of-subspaces</a:t>
            </a:r>
          </a:p>
          <a:p>
            <a:pPr lvl="1">
              <a:buNone/>
            </a:pPr>
            <a:endParaRPr lang="en-US" sz="1000" dirty="0" smtClean="0"/>
          </a:p>
          <a:p>
            <a:pPr lvl="1"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Polynomial time modular epsilon-approximation property:</a:t>
            </a:r>
            <a:r>
              <a:rPr lang="en-US" sz="1800" dirty="0" smtClean="0"/>
              <a:t>	</a:t>
            </a:r>
          </a:p>
          <a:p>
            <a:pPr lvl="1">
              <a:buNone/>
            </a:pPr>
            <a:endParaRPr lang="en-US" sz="1000" dirty="0" smtClean="0"/>
          </a:p>
          <a:p>
            <a:r>
              <a:rPr lang="en-US" dirty="0" smtClean="0"/>
              <a:t>Sets with PMAP-0</a:t>
            </a:r>
          </a:p>
          <a:p>
            <a:pPr>
              <a:buNone/>
            </a:pPr>
            <a:endParaRPr lang="en-US" sz="1000" dirty="0" smtClean="0"/>
          </a:p>
          <a:p>
            <a:pPr lvl="1"/>
            <a:r>
              <a:rPr lang="en-US" b="1" dirty="0" err="1" smtClean="0"/>
              <a:t>Matroids</a:t>
            </a:r>
            <a:endParaRPr lang="en-US" b="1" dirty="0" smtClean="0"/>
          </a:p>
          <a:p>
            <a:pPr lvl="1">
              <a:buNone/>
            </a:pPr>
            <a:r>
              <a:rPr lang="en-US" dirty="0" smtClean="0"/>
              <a:t>	uniform </a:t>
            </a:r>
            <a:r>
              <a:rPr lang="en-US" dirty="0" err="1" smtClean="0"/>
              <a:t>matroids</a:t>
            </a:r>
            <a:r>
              <a:rPr lang="en-US" dirty="0" smtClean="0"/>
              <a:t>	&lt;&gt;	regular </a:t>
            </a:r>
            <a:r>
              <a:rPr lang="en-US" dirty="0" err="1" smtClean="0"/>
              <a:t>sparsity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partition </a:t>
            </a:r>
            <a:r>
              <a:rPr lang="en-US" dirty="0" err="1" smtClean="0"/>
              <a:t>matroids</a:t>
            </a:r>
            <a:r>
              <a:rPr lang="en-US" dirty="0" smtClean="0"/>
              <a:t>	&lt;&gt;	block </a:t>
            </a:r>
            <a:r>
              <a:rPr lang="en-US" dirty="0" err="1" smtClean="0"/>
              <a:t>sparsity</a:t>
            </a:r>
            <a:r>
              <a:rPr lang="en-US" dirty="0" smtClean="0"/>
              <a:t> (disjoint groups)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err="1" smtClean="0"/>
              <a:t>cographic</a:t>
            </a:r>
            <a:r>
              <a:rPr lang="en-US" dirty="0" smtClean="0"/>
              <a:t> </a:t>
            </a:r>
            <a:r>
              <a:rPr lang="en-US" dirty="0" err="1" smtClean="0"/>
              <a:t>matroids</a:t>
            </a:r>
            <a:r>
              <a:rPr lang="en-US" dirty="0" smtClean="0"/>
              <a:t>	&lt;&gt;	rooted connected tree</a:t>
            </a:r>
            <a:br>
              <a:rPr lang="en-US" dirty="0" smtClean="0"/>
            </a:br>
            <a:r>
              <a:rPr lang="en-US" dirty="0" smtClean="0"/>
              <a:t>					group adapted hull model</a:t>
            </a:r>
            <a:br>
              <a:rPr lang="en-US" dirty="0" smtClean="0"/>
            </a:br>
            <a:endParaRPr lang="en-US" sz="1000" dirty="0" smtClean="0"/>
          </a:p>
          <a:p>
            <a:pPr lvl="1"/>
            <a:r>
              <a:rPr lang="en-US" b="1" dirty="0" smtClean="0"/>
              <a:t>Totally </a:t>
            </a:r>
            <a:r>
              <a:rPr lang="en-US" b="1" dirty="0" err="1" smtClean="0"/>
              <a:t>unimodular</a:t>
            </a:r>
            <a:r>
              <a:rPr lang="en-US" b="1" dirty="0" smtClean="0"/>
              <a:t> systems</a:t>
            </a:r>
          </a:p>
          <a:p>
            <a:pPr lvl="1">
              <a:buNone/>
            </a:pPr>
            <a:r>
              <a:rPr lang="en-US" b="1" dirty="0" smtClean="0"/>
              <a:t>	</a:t>
            </a:r>
            <a:r>
              <a:rPr lang="en-US" dirty="0" smtClean="0"/>
              <a:t>mutual exclusivity	&lt;&gt;	neuronal spike model</a:t>
            </a:r>
          </a:p>
          <a:p>
            <a:pPr lvl="1">
              <a:buNone/>
            </a:pPr>
            <a:r>
              <a:rPr lang="en-US" dirty="0" smtClean="0"/>
              <a:t>	interval constraints	&lt;&gt;	</a:t>
            </a:r>
            <a:r>
              <a:rPr lang="en-US" dirty="0" err="1" smtClean="0"/>
              <a:t>sparsity</a:t>
            </a:r>
            <a:r>
              <a:rPr lang="en-US" dirty="0" smtClean="0"/>
              <a:t> within groups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7759615" y="1854395"/>
            <a:ext cx="841555" cy="2555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0335" y="6194160"/>
            <a:ext cx="5665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Model-CS is applicable for all these cases!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4673952" y="2315254"/>
            <a:ext cx="3988323" cy="38100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 smtClean="0"/>
              <a:t>PMAP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algorithmic generalization of union-of-subspaces</a:t>
            </a:r>
          </a:p>
          <a:p>
            <a:pPr lvl="1">
              <a:buNone/>
            </a:pPr>
            <a:endParaRPr lang="en-US" sz="1000" dirty="0" smtClean="0"/>
          </a:p>
          <a:p>
            <a:pPr lvl="1"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Polynomial time modular epsilon-approximation property:</a:t>
            </a:r>
            <a:r>
              <a:rPr lang="en-US" sz="1800" dirty="0" smtClean="0"/>
              <a:t>	</a:t>
            </a:r>
            <a:r>
              <a:rPr lang="en-US" dirty="0" smtClean="0"/>
              <a:t>	</a:t>
            </a:r>
          </a:p>
          <a:p>
            <a:pPr lvl="1">
              <a:buNone/>
            </a:pPr>
            <a:endParaRPr lang="en-US" sz="1000" dirty="0" smtClean="0"/>
          </a:p>
          <a:p>
            <a:r>
              <a:rPr lang="en-US" dirty="0" smtClean="0"/>
              <a:t>Sets with PMAP-epsilon</a:t>
            </a:r>
          </a:p>
          <a:p>
            <a:pPr>
              <a:buNone/>
            </a:pPr>
            <a:endParaRPr lang="en-US" sz="1000" dirty="0" smtClean="0"/>
          </a:p>
          <a:p>
            <a:pPr lvl="1"/>
            <a:r>
              <a:rPr lang="en-US" b="1" dirty="0" smtClean="0"/>
              <a:t>Knapsack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multi-knapsack constraints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weighted multi-knapsack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quadratic knapsack (?)</a:t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Define algorithmically!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r>
              <a:rPr lang="en-US" b="1" dirty="0" smtClean="0"/>
              <a:t>	</a:t>
            </a:r>
          </a:p>
          <a:p>
            <a:pPr lvl="1">
              <a:buNone/>
            </a:pPr>
            <a:r>
              <a:rPr lang="en-US" dirty="0" smtClean="0"/>
              <a:t>	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7759615" y="1854395"/>
            <a:ext cx="841555" cy="255526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4917645" y="3121760"/>
            <a:ext cx="3917310" cy="3264425"/>
            <a:chOff x="4917645" y="2353660"/>
            <a:chExt cx="3917310" cy="3264425"/>
          </a:xfrm>
        </p:grpSpPr>
        <p:sp>
          <p:nvSpPr>
            <p:cNvPr id="8" name="Oval 7"/>
            <p:cNvSpPr/>
            <p:nvPr/>
          </p:nvSpPr>
          <p:spPr bwMode="auto">
            <a:xfrm>
              <a:off x="5607715" y="2968140"/>
              <a:ext cx="1344175" cy="384050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607715" y="3044950"/>
              <a:ext cx="844910" cy="23043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453845" y="3044950"/>
              <a:ext cx="498045" cy="23043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951890" y="3064153"/>
              <a:ext cx="614480" cy="19202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7566370" y="3063543"/>
              <a:ext cx="270055" cy="193245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5146855" y="3044950"/>
              <a:ext cx="460860" cy="23043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24" name="Picture 23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7" cstate="print"/>
            <a:stretch>
              <a:fillRect/>
            </a:stretch>
          </p:blipFill>
          <p:spPr bwMode="auto">
            <a:xfrm>
              <a:off x="6133651" y="2622494"/>
              <a:ext cx="254508" cy="17830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" name="Picture 13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8" cstate="print"/>
            <a:stretch>
              <a:fillRect/>
            </a:stretch>
          </p:blipFill>
          <p:spPr>
            <a:xfrm>
              <a:off x="5186480" y="3481122"/>
              <a:ext cx="228600" cy="178308"/>
            </a:xfrm>
            <a:prstGeom prst="rect">
              <a:avLst/>
            </a:prstGeom>
          </p:spPr>
        </p:pic>
        <p:pic>
          <p:nvPicPr>
            <p:cNvPr id="20" name="Picture 19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5941626" y="3481122"/>
              <a:ext cx="254508" cy="17830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1" name="Picture 20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6709726" y="3481122"/>
              <a:ext cx="254508" cy="17830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2" name="Picture 21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1" cstate="print"/>
            <a:stretch>
              <a:fillRect/>
            </a:stretch>
          </p:blipFill>
          <p:spPr bwMode="auto">
            <a:xfrm>
              <a:off x="7208990" y="3481122"/>
              <a:ext cx="254508" cy="17830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3" name="Picture 22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 cstate="print"/>
            <a:stretch>
              <a:fillRect/>
            </a:stretch>
          </p:blipFill>
          <p:spPr bwMode="auto">
            <a:xfrm>
              <a:off x="7631445" y="3481122"/>
              <a:ext cx="254508" cy="17830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9" name="Rectangle 18"/>
            <p:cNvSpPr/>
            <p:nvPr/>
          </p:nvSpPr>
          <p:spPr>
            <a:xfrm>
              <a:off x="7995331" y="2891330"/>
              <a:ext cx="4555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… </a:t>
              </a:r>
              <a:endParaRPr lang="en-US" dirty="0"/>
            </a:p>
          </p:txBody>
        </p:sp>
        <p:pic>
          <p:nvPicPr>
            <p:cNvPr id="32" name="Picture 31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 bwMode="auto">
            <a:xfrm>
              <a:off x="5234489" y="3945253"/>
              <a:ext cx="1142546" cy="55908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9" name="Picture 28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5186480" y="5080415"/>
              <a:ext cx="1473411" cy="27883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4" name="Picture 33" descr="TP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5" cstate="print"/>
            <a:stretch>
              <a:fillRect/>
            </a:stretch>
          </p:blipFill>
          <p:spPr bwMode="auto">
            <a:xfrm>
              <a:off x="6953873" y="4007033"/>
              <a:ext cx="1244412" cy="22847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5" name="Rectangle 34"/>
            <p:cNvSpPr/>
            <p:nvPr/>
          </p:nvSpPr>
          <p:spPr bwMode="auto">
            <a:xfrm>
              <a:off x="4917645" y="2353660"/>
              <a:ext cx="3917310" cy="3264425"/>
            </a:xfrm>
            <a:prstGeom prst="rect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26" name="Picture 25" descr="TP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6" cstate="print"/>
            <a:stretch>
              <a:fillRect/>
            </a:stretch>
          </p:blipFill>
          <p:spPr bwMode="auto">
            <a:xfrm>
              <a:off x="6953364" y="4563812"/>
              <a:ext cx="1244921" cy="22856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8" name="Picture 27" descr="TP_tmp.pn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7" cstate="print"/>
            <a:stretch>
              <a:fillRect/>
            </a:stretch>
          </p:blipFill>
          <p:spPr bwMode="auto">
            <a:xfrm>
              <a:off x="6952854" y="5120685"/>
              <a:ext cx="1245431" cy="22865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0" name="Rectangle 29"/>
            <p:cNvSpPr/>
            <p:nvPr/>
          </p:nvSpPr>
          <p:spPr>
            <a:xfrm>
              <a:off x="5665640" y="4389125"/>
              <a:ext cx="13642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/>
                <a:t>selector</a:t>
              </a:r>
            </a:p>
            <a:p>
              <a:r>
                <a:rPr lang="en-US" sz="1600" dirty="0" smtClean="0"/>
                <a:t>variables</a:t>
              </a:r>
              <a:endParaRPr lang="en-US" sz="1600" dirty="0"/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5732060" y="4271749"/>
              <a:ext cx="150125" cy="150126"/>
            </a:xfrm>
            <a:custGeom>
              <a:avLst/>
              <a:gdLst>
                <a:gd name="connsiteX0" fmla="*/ 150125 w 150125"/>
                <a:gd name="connsiteY0" fmla="*/ 150126 h 150126"/>
                <a:gd name="connsiteX1" fmla="*/ 54591 w 150125"/>
                <a:gd name="connsiteY1" fmla="*/ 95535 h 150126"/>
                <a:gd name="connsiteX2" fmla="*/ 0 w 150125"/>
                <a:gd name="connsiteY2" fmla="*/ 0 h 15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125" h="150126">
                  <a:moveTo>
                    <a:pt x="150125" y="150126"/>
                  </a:moveTo>
                  <a:cubicBezTo>
                    <a:pt x="114868" y="135341"/>
                    <a:pt x="79612" y="120556"/>
                    <a:pt x="54591" y="95535"/>
                  </a:cubicBezTo>
                  <a:cubicBezTo>
                    <a:pt x="29570" y="70514"/>
                    <a:pt x="14785" y="35257"/>
                    <a:pt x="0" y="0"/>
                  </a:cubicBezTo>
                </a:path>
              </a:pathLst>
            </a:cu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pic>
        <p:nvPicPr>
          <p:cNvPr id="38" name="Picture 3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4693012" y="2356709"/>
            <a:ext cx="3988323" cy="38100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			  Deterministic 	      Probabilistic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b="1" dirty="0" smtClean="0"/>
              <a:t>Prior</a:t>
            </a:r>
            <a:r>
              <a:rPr lang="en-US" dirty="0" smtClean="0"/>
              <a:t> 			</a:t>
            </a:r>
            <a:r>
              <a:rPr lang="en-US" dirty="0" err="1" smtClean="0"/>
              <a:t>sparsity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    compressibility				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1050" dirty="0" smtClean="0"/>
          </a:p>
          <a:p>
            <a:pPr>
              <a:buNone/>
            </a:pPr>
            <a:r>
              <a:rPr lang="en-US" b="1" dirty="0" smtClean="0"/>
              <a:t>Metric</a:t>
            </a:r>
            <a:r>
              <a:rPr lang="en-US" dirty="0" smtClean="0"/>
              <a:t>			     		   	likelihood 								 function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7162800" y="3124200"/>
            <a:ext cx="633584" cy="365760"/>
          </a:xfrm>
          <a:prstGeom prst="rect">
            <a:avLst/>
          </a:prstGeom>
        </p:spPr>
      </p:pic>
      <p:pic>
        <p:nvPicPr>
          <p:cNvPr id="1026" name="Picture 2" descr="http://www.campingwomen.org/BorderImages/tent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1165225"/>
            <a:ext cx="1188572" cy="739775"/>
          </a:xfrm>
          <a:prstGeom prst="rect">
            <a:avLst/>
          </a:prstGeom>
          <a:noFill/>
        </p:spPr>
      </p:pic>
      <p:pic>
        <p:nvPicPr>
          <p:cNvPr id="1028" name="Picture 4" descr="http://nyenightguide.com/images/35264962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914400"/>
            <a:ext cx="1066800" cy="1066800"/>
          </a:xfrm>
          <a:prstGeom prst="rect">
            <a:avLst/>
          </a:prstGeom>
          <a:noFill/>
        </p:spPr>
      </p:pic>
      <p:pic>
        <p:nvPicPr>
          <p:cNvPr id="21" name="Picture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3932411" y="4587237"/>
            <a:ext cx="1299157" cy="365762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2941923" y="5791200"/>
            <a:ext cx="3077280" cy="457111"/>
          </a:xfrm>
          <a:prstGeom prst="rect">
            <a:avLst/>
          </a:prstGeom>
          <a:noFill/>
          <a:ln/>
          <a:effectLst/>
        </p:spPr>
      </p:pic>
      <p:cxnSp>
        <p:nvCxnSpPr>
          <p:cNvPr id="14" name="Straight Connector 13"/>
          <p:cNvCxnSpPr/>
          <p:nvPr/>
        </p:nvCxnSpPr>
        <p:spPr bwMode="auto">
          <a:xfrm>
            <a:off x="304800" y="2667000"/>
            <a:ext cx="853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5400000">
            <a:off x="4191000" y="3886200"/>
            <a:ext cx="365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304800" y="4114800"/>
            <a:ext cx="853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04800" y="5486400"/>
            <a:ext cx="85344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1143000" y="3886200"/>
            <a:ext cx="365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2" descr="http://www.curtoons.com/images/SUPERMANlog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11875" y="3083355"/>
            <a:ext cx="545380" cy="40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 smtClean="0"/>
              <a:t>PMAP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algorithmic generalization of union-of-subspaces</a:t>
            </a:r>
          </a:p>
          <a:p>
            <a:pPr lvl="1">
              <a:buNone/>
            </a:pPr>
            <a:endParaRPr lang="en-US" sz="1000" dirty="0" smtClean="0"/>
          </a:p>
          <a:p>
            <a:pPr lvl="1">
              <a:buNone/>
            </a:pPr>
            <a:r>
              <a:rPr lang="en-US" sz="1800" dirty="0" smtClean="0">
                <a:solidFill>
                  <a:srgbClr val="0000FF"/>
                </a:solidFill>
              </a:rPr>
              <a:t>Polynomial time modular epsilon-approximation property:</a:t>
            </a:r>
            <a:r>
              <a:rPr lang="en-US" dirty="0" smtClean="0"/>
              <a:t>	</a:t>
            </a:r>
          </a:p>
          <a:p>
            <a:pPr lvl="1">
              <a:buNone/>
            </a:pPr>
            <a:endParaRPr lang="en-US" sz="1000" dirty="0" smtClean="0"/>
          </a:p>
          <a:p>
            <a:r>
              <a:rPr lang="en-US" dirty="0" smtClean="0"/>
              <a:t>Sets with PMAP-epsilon</a:t>
            </a:r>
          </a:p>
          <a:p>
            <a:pPr>
              <a:buNone/>
            </a:pPr>
            <a:endParaRPr lang="en-US" sz="1000" dirty="0" smtClean="0"/>
          </a:p>
          <a:p>
            <a:pPr lvl="1"/>
            <a:r>
              <a:rPr lang="en-US" b="1" dirty="0" smtClean="0"/>
              <a:t>Knapsack</a:t>
            </a:r>
            <a:br>
              <a:rPr lang="en-US" b="1" dirty="0" smtClean="0"/>
            </a:br>
            <a:endParaRPr lang="en-US" sz="1000" dirty="0" smtClean="0"/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Define algorithmically!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Sets with PMAP-???</a:t>
            </a:r>
          </a:p>
          <a:p>
            <a:endParaRPr lang="en-US" dirty="0" smtClean="0"/>
          </a:p>
          <a:p>
            <a:pPr lvl="1"/>
            <a:r>
              <a:rPr lang="en-US" dirty="0" err="1" smtClean="0"/>
              <a:t>pairwise</a:t>
            </a:r>
            <a:r>
              <a:rPr lang="en-US" dirty="0" smtClean="0"/>
              <a:t> overlapping groups	&lt;&gt;	</a:t>
            </a:r>
            <a:r>
              <a:rPr lang="en-US" dirty="0" err="1" smtClean="0"/>
              <a:t>mincut</a:t>
            </a:r>
            <a:r>
              <a:rPr lang="en-US" dirty="0" smtClean="0"/>
              <a:t> with 								cardinality constraint</a:t>
            </a:r>
          </a:p>
          <a:p>
            <a:endParaRPr lang="en-US" dirty="0" smtClean="0"/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r>
              <a:rPr lang="en-US" b="1" dirty="0" smtClean="0"/>
              <a:t>	</a:t>
            </a:r>
          </a:p>
          <a:p>
            <a:pPr lvl="1">
              <a:buNone/>
            </a:pPr>
            <a:r>
              <a:rPr lang="en-US" dirty="0" smtClean="0"/>
              <a:t>	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7759615" y="1854395"/>
            <a:ext cx="841555" cy="255526"/>
          </a:xfrm>
          <a:prstGeom prst="rect">
            <a:avLst/>
          </a:prstGeom>
        </p:spPr>
      </p:pic>
      <p:pic>
        <p:nvPicPr>
          <p:cNvPr id="27" name="Picture 2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93830" y="5883660"/>
            <a:ext cx="8809513" cy="46412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844025" y="4696365"/>
            <a:ext cx="1998280" cy="230430"/>
            <a:chOff x="1844025" y="4696365"/>
            <a:chExt cx="1998280" cy="230430"/>
          </a:xfrm>
        </p:grpSpPr>
        <p:sp>
          <p:nvSpPr>
            <p:cNvPr id="8" name="Oval 7"/>
            <p:cNvSpPr/>
            <p:nvPr/>
          </p:nvSpPr>
          <p:spPr bwMode="auto">
            <a:xfrm>
              <a:off x="2112860" y="4696365"/>
              <a:ext cx="844910" cy="230430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727340" y="4696365"/>
              <a:ext cx="498045" cy="230430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111390" y="4715568"/>
              <a:ext cx="614480" cy="192025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3572250" y="4714958"/>
              <a:ext cx="270055" cy="193245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1844025" y="4696365"/>
              <a:ext cx="460860" cy="230430"/>
            </a:xfrm>
            <a:prstGeom prst="ellipse">
              <a:avLst/>
            </a:prstGeom>
            <a:solidFill>
              <a:schemeClr val="accent1">
                <a:alpha val="53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pic>
        <p:nvPicPr>
          <p:cNvPr id="14" name="Picture 1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4693012" y="2356709"/>
            <a:ext cx="3988323" cy="38100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 smtClean="0"/>
              <a:t>CLASH Approximation Guarantees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PMAP / downward compatibility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precise formulae are in the paper</a:t>
            </a:r>
          </a:p>
          <a:p>
            <a:endParaRPr lang="en-US" dirty="0" smtClean="0"/>
          </a:p>
          <a:p>
            <a:pPr lvl="1">
              <a:buNone/>
            </a:pPr>
            <a:r>
              <a:rPr lang="en-US" dirty="0" smtClean="0">
                <a:solidFill>
                  <a:srgbClr val="0000FF"/>
                </a:solidFill>
              </a:rPr>
              <a:t>	http://lions.epfl.ch/CLASH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Isometry</a:t>
            </a:r>
            <a:r>
              <a:rPr lang="en-US" dirty="0" smtClean="0"/>
              <a:t> requirement (PMAP-0)	&lt;&gt;	</a:t>
            </a:r>
          </a:p>
          <a:p>
            <a:endParaRPr lang="en-US" dirty="0" smtClean="0"/>
          </a:p>
          <a:p>
            <a:pPr lvl="1">
              <a:buNone/>
            </a:pPr>
            <a:endParaRPr lang="en-US" sz="1000" dirty="0" smtClean="0"/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r>
              <a:rPr lang="en-US" b="1" dirty="0" smtClean="0"/>
              <a:t>	</a:t>
            </a:r>
          </a:p>
          <a:p>
            <a:pPr lvl="1">
              <a:buNone/>
            </a:pPr>
            <a:r>
              <a:rPr lang="en-US" dirty="0" smtClean="0"/>
              <a:t>	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53" name="Picture 5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90473" y="1854394"/>
            <a:ext cx="8913317" cy="629296"/>
          </a:xfrm>
          <a:prstGeom prst="rect">
            <a:avLst/>
          </a:prstGeom>
          <a:noFill/>
          <a:ln/>
          <a:effectLst/>
        </p:spPr>
      </p:pic>
      <p:pic>
        <p:nvPicPr>
          <p:cNvPr id="58" name="Picture 5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421726" y="2776115"/>
            <a:ext cx="6070116" cy="659895"/>
          </a:xfrm>
          <a:prstGeom prst="rect">
            <a:avLst/>
          </a:prstGeom>
          <a:noFill/>
          <a:ln/>
          <a:effectLst/>
        </p:spPr>
      </p:pic>
      <p:pic>
        <p:nvPicPr>
          <p:cNvPr id="57" name="Picture 5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6492250" y="1201510"/>
            <a:ext cx="1524003" cy="507494"/>
          </a:xfrm>
          <a:prstGeom prst="rect">
            <a:avLst/>
          </a:prstGeom>
        </p:spPr>
      </p:pic>
      <p:pic>
        <p:nvPicPr>
          <p:cNvPr id="64" name="Picture 6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40210" y="3659430"/>
            <a:ext cx="3403453" cy="278921"/>
          </a:xfrm>
          <a:prstGeom prst="rect">
            <a:avLst/>
          </a:prstGeom>
          <a:noFill/>
          <a:ln/>
          <a:effectLst/>
        </p:spPr>
      </p:pic>
      <p:pic>
        <p:nvPicPr>
          <p:cNvPr id="63" name="Picture 6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6772673" y="5925325"/>
            <a:ext cx="1447802" cy="254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32235" y="1163105"/>
            <a:ext cx="5766284" cy="5229225"/>
            <a:chOff x="2075676" y="1163105"/>
            <a:chExt cx="5766284" cy="5229225"/>
          </a:xfrm>
        </p:grpSpPr>
        <p:pic>
          <p:nvPicPr>
            <p:cNvPr id="7" name="Picture 6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/>
            <a:stretch>
              <a:fillRect/>
            </a:stretch>
          </p:blipFill>
          <p:spPr bwMode="auto">
            <a:xfrm rot="16200000">
              <a:off x="1744966" y="2146700"/>
              <a:ext cx="940311" cy="27889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36535" y="1163105"/>
              <a:ext cx="5305425" cy="522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/>
            <a:stretch>
              <a:fillRect/>
            </a:stretch>
          </p:blipFill>
          <p:spPr bwMode="auto">
            <a:xfrm rot="16200000">
              <a:off x="1821775" y="4681430"/>
              <a:ext cx="940311" cy="278892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1" name="Rectangle 10"/>
          <p:cNvSpPr/>
          <p:nvPr/>
        </p:nvSpPr>
        <p:spPr>
          <a:xfrm>
            <a:off x="5877770" y="1662370"/>
            <a:ext cx="32383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Model: (K,C)-clustered model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6321510" y="2084825"/>
            <a:ext cx="25134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O(KCN) – per iteration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6525628" y="2514371"/>
            <a:ext cx="20020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~10-15 iterations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5905613" y="4465935"/>
            <a:ext cx="30396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Model: partition model / TU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6564101" y="4888390"/>
            <a:ext cx="19636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LP – per iteration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6553471" y="5317936"/>
            <a:ext cx="20020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~20-25 iterations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961930" y="779055"/>
            <a:ext cx="1972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sparse matrix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89979"/>
            <a:ext cx="9144000" cy="276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3" descr="bintree.tif"/>
          <p:cNvPicPr>
            <a:picLocks noChangeAspect="1"/>
          </p:cNvPicPr>
          <p:nvPr/>
        </p:nvPicPr>
        <p:blipFill>
          <a:blip r:embed="rId4" cstate="print"/>
          <a:srcRect b="14041"/>
          <a:stretch>
            <a:fillRect/>
          </a:stretch>
        </p:blipFill>
        <p:spPr bwMode="auto">
          <a:xfrm>
            <a:off x="0" y="510219"/>
            <a:ext cx="2665644" cy="181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879240" y="6488668"/>
            <a:ext cx="4278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CCD array readout via </a:t>
            </a:r>
            <a:r>
              <a:rPr lang="en-US" b="1" dirty="0" err="1" smtClean="0">
                <a:solidFill>
                  <a:srgbClr val="0000FF"/>
                </a:solidFill>
              </a:rPr>
              <a:t>noiselets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370263" algn="l"/>
                <a:tab pos="4803775" algn="l"/>
              </a:tabLst>
            </a:pPr>
            <a:r>
              <a:rPr lang="en-US" dirty="0" smtClean="0"/>
              <a:t>CLASH	&lt;&gt;	combinatorial selection				+				    convex geometry</a:t>
            </a:r>
          </a:p>
          <a:p>
            <a:pPr>
              <a:buNone/>
              <a:tabLst>
                <a:tab pos="3370263" algn="l"/>
                <a:tab pos="4803775" algn="l"/>
              </a:tabLst>
            </a:pPr>
            <a:r>
              <a:rPr lang="en-US" dirty="0" smtClean="0"/>
              <a:t>			    </a:t>
            </a:r>
            <a:r>
              <a:rPr lang="en-US" dirty="0" smtClean="0">
                <a:sym typeface="Symbol"/>
              </a:rPr>
              <a:t>  model-CS</a:t>
            </a:r>
            <a:r>
              <a:rPr lang="en-US" dirty="0" smtClean="0"/>
              <a:t>	</a:t>
            </a:r>
            <a:br>
              <a:rPr lang="en-US" dirty="0" smtClean="0"/>
            </a:br>
            <a:endParaRPr lang="en-US" sz="1200" dirty="0" smtClean="0"/>
          </a:p>
          <a:p>
            <a:pPr>
              <a:tabLst>
                <a:tab pos="3370263" algn="l"/>
                <a:tab pos="4803775" algn="l"/>
              </a:tabLst>
            </a:pPr>
            <a:r>
              <a:rPr lang="en-US" dirty="0" smtClean="0"/>
              <a:t>PMAP-epsilon	&lt;&gt;	inherent difficulty in 			combinatorial selection</a:t>
            </a:r>
            <a:br>
              <a:rPr lang="en-US" dirty="0" smtClean="0"/>
            </a:br>
            <a:endParaRPr lang="en-US" sz="1000" dirty="0" smtClean="0"/>
          </a:p>
          <a:p>
            <a:pPr lvl="1">
              <a:tabLst>
                <a:tab pos="3370263" algn="l"/>
                <a:tab pos="4803775" algn="l"/>
              </a:tabLst>
            </a:pPr>
            <a:r>
              <a:rPr lang="en-US" dirty="0" smtClean="0"/>
              <a:t>beyond simple selection towards    provable solution quality</a:t>
            </a:r>
          </a:p>
          <a:p>
            <a:pPr lvl="1">
              <a:buNone/>
              <a:tabLst>
                <a:tab pos="3370263" algn="l"/>
                <a:tab pos="4803775" algn="l"/>
              </a:tabLst>
            </a:pPr>
            <a:r>
              <a:rPr lang="en-US" dirty="0" smtClean="0"/>
              <a:t>					+</a:t>
            </a:r>
            <a:br>
              <a:rPr lang="en-US" dirty="0" smtClean="0"/>
            </a:br>
            <a:r>
              <a:rPr lang="en-US" dirty="0" smtClean="0"/>
              <a:t>		     runtime/space bounds	</a:t>
            </a:r>
          </a:p>
          <a:p>
            <a:pPr lvl="1">
              <a:buNone/>
              <a:tabLst>
                <a:tab pos="3370263" algn="l"/>
                <a:tab pos="4803775" algn="l"/>
              </a:tabLst>
            </a:pPr>
            <a:endParaRPr lang="en-US" sz="1050" dirty="0" smtClean="0"/>
          </a:p>
          <a:p>
            <a:pPr lvl="1">
              <a:tabLst>
                <a:tab pos="3370263" algn="l"/>
                <a:tab pos="4803775" algn="l"/>
              </a:tabLst>
            </a:pPr>
            <a:r>
              <a:rPr lang="en-US" dirty="0" smtClean="0"/>
              <a:t>algorithmic definition of </a:t>
            </a:r>
            <a:r>
              <a:rPr lang="en-US" dirty="0" err="1" smtClean="0"/>
              <a:t>sparsity</a:t>
            </a:r>
            <a:r>
              <a:rPr lang="en-US" dirty="0" smtClean="0"/>
              <a:t>  +  many models	</a:t>
            </a:r>
          </a:p>
          <a:p>
            <a:pPr lvl="1">
              <a:buNone/>
              <a:tabLst>
                <a:tab pos="3370263" algn="l"/>
                <a:tab pos="4803775" algn="l"/>
              </a:tabLst>
            </a:pPr>
            <a:r>
              <a:rPr lang="en-US" dirty="0" smtClean="0"/>
              <a:t>				</a:t>
            </a:r>
            <a:r>
              <a:rPr lang="en-US" sz="1800" dirty="0" err="1" smtClean="0"/>
              <a:t>matroids</a:t>
            </a:r>
            <a:r>
              <a:rPr lang="en-US" sz="1800" dirty="0" smtClean="0"/>
              <a:t>, TU, knapsack,…</a:t>
            </a:r>
          </a:p>
          <a:p>
            <a:pPr>
              <a:tabLst>
                <a:tab pos="3370263" algn="l"/>
                <a:tab pos="4803775" algn="l"/>
              </a:tabLst>
            </a:pPr>
            <a:r>
              <a:rPr lang="en-US" dirty="0" err="1" smtClean="0"/>
              <a:t>Postdoc</a:t>
            </a:r>
            <a:r>
              <a:rPr lang="en-US" dirty="0" smtClean="0"/>
              <a:t> position @ LIONS / EPFL	</a:t>
            </a:r>
          </a:p>
          <a:p>
            <a:pPr>
              <a:buNone/>
              <a:tabLst>
                <a:tab pos="3370263" algn="l"/>
                <a:tab pos="4803775" algn="l"/>
              </a:tabLst>
            </a:pPr>
            <a:r>
              <a:rPr lang="en-US" dirty="0" smtClean="0"/>
              <a:t>	                        contact: </a:t>
            </a:r>
            <a:r>
              <a:rPr lang="en-US" dirty="0" smtClean="0">
                <a:solidFill>
                  <a:srgbClr val="0000FF"/>
                </a:solidFill>
              </a:rPr>
              <a:t>volkan.cevher@epfl.ch</a:t>
            </a:r>
          </a:p>
          <a:p>
            <a:pPr lvl="1">
              <a:buNone/>
              <a:tabLst>
                <a:tab pos="3370263" algn="l"/>
                <a:tab pos="4803775" algn="l"/>
              </a:tabLst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600" dirty="0" smtClean="0"/>
              <a:t/>
            </a:r>
            <a:br>
              <a:rPr lang="en-US" sz="600" dirty="0" smtClean="0"/>
            </a:br>
            <a:r>
              <a:rPr lang="en-US" dirty="0" smtClean="0"/>
              <a:t>		</a:t>
            </a:r>
          </a:p>
        </p:txBody>
      </p:sp>
      <p:pic>
        <p:nvPicPr>
          <p:cNvPr id="4" name="Picture 2" descr="http://gis.ecprov.gov.za/SIMUWebsite/title_data/new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25" y="894270"/>
            <a:ext cx="537240" cy="479160"/>
          </a:xfrm>
          <a:prstGeom prst="rect">
            <a:avLst/>
          </a:prstGeom>
          <a:noFill/>
        </p:spPr>
      </p:pic>
      <p:pic>
        <p:nvPicPr>
          <p:cNvPr id="6" name="Picture 2" descr="http://gis.ecprov.gov.za/SIMUWebsite/title_data/new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7395" y="2737710"/>
            <a:ext cx="537240" cy="479160"/>
          </a:xfrm>
          <a:prstGeom prst="rect">
            <a:avLst/>
          </a:prstGeom>
          <a:noFill/>
        </p:spPr>
      </p:pic>
      <p:pic>
        <p:nvPicPr>
          <p:cNvPr id="7" name="Picture 6" descr="http://www.mimuw.edu.pl/~std/CNTM/erc-logo-small.jpg"/>
          <p:cNvPicPr>
            <a:picLocks noChangeAspect="1" noChangeArrowheads="1"/>
          </p:cNvPicPr>
          <p:nvPr/>
        </p:nvPicPr>
        <p:blipFill>
          <a:blip r:embed="rId3" cstate="print"/>
          <a:srcRect l="18116" t="9976" r="27536" b="15207"/>
          <a:stretch>
            <a:fillRect/>
          </a:stretch>
        </p:blipFill>
        <p:spPr bwMode="auto">
          <a:xfrm>
            <a:off x="8182070" y="5925325"/>
            <a:ext cx="894270" cy="894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http://www.hetemeel.com/einsteinshow.php?text=+++++%0D%0A%0D%0AIn+theory%2C+theory+and+practice+are+%0D%0Athe+same.+In+practice%2C+they+are+not.++%0D%0A%0D%0A++++++++++++++++++++++++++++++Questions%3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8800" cy="7086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917645" y="318195"/>
            <a:ext cx="5146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370263" algn="l"/>
                <a:tab pos="4803775" algn="l"/>
              </a:tabLst>
            </a:pPr>
            <a:r>
              <a:rPr lang="en-US" dirty="0" err="1" smtClean="0">
                <a:solidFill>
                  <a:srgbClr val="FFFF00"/>
                </a:solidFill>
              </a:rPr>
              <a:t>Postdoc</a:t>
            </a:r>
            <a:r>
              <a:rPr lang="en-US" dirty="0" smtClean="0">
                <a:solidFill>
                  <a:srgbClr val="FFFF00"/>
                </a:solidFill>
              </a:rPr>
              <a:t> position @ LIONS / EPFL	</a:t>
            </a:r>
          </a:p>
          <a:p>
            <a:pPr>
              <a:buNone/>
              <a:tabLst>
                <a:tab pos="3370263" algn="l"/>
                <a:tab pos="4803775" algn="l"/>
              </a:tabLst>
            </a:pPr>
            <a:r>
              <a:rPr lang="en-US" dirty="0" smtClean="0">
                <a:solidFill>
                  <a:srgbClr val="FFFF00"/>
                </a:solidFill>
              </a:rPr>
              <a:t>contact: volkan.cevher@epfl.ch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sti25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0" y="4617720"/>
            <a:ext cx="2011680" cy="2011680"/>
          </a:xfrm>
          <a:prstGeom prst="rect">
            <a:avLst/>
          </a:prstGeom>
        </p:spPr>
      </p:pic>
      <p:sp>
        <p:nvSpPr>
          <p:cNvPr id="41987" name="Line 10"/>
          <p:cNvSpPr>
            <a:spLocks noChangeShapeType="1"/>
          </p:cNvSpPr>
          <p:nvPr/>
        </p:nvSpPr>
        <p:spPr bwMode="auto">
          <a:xfrm flipV="1">
            <a:off x="2843213" y="6235700"/>
            <a:ext cx="3097212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879725" y="4870450"/>
            <a:ext cx="3060700" cy="1365250"/>
            <a:chOff x="1814" y="3068"/>
            <a:chExt cx="1928" cy="860"/>
          </a:xfrm>
        </p:grpSpPr>
        <p:sp>
          <p:nvSpPr>
            <p:cNvPr id="42011" name="Line 30"/>
            <p:cNvSpPr>
              <a:spLocks noChangeShapeType="1"/>
            </p:cNvSpPr>
            <p:nvPr/>
          </p:nvSpPr>
          <p:spPr bwMode="auto">
            <a:xfrm>
              <a:off x="2268" y="3770"/>
              <a:ext cx="0" cy="1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Line 31"/>
            <p:cNvSpPr>
              <a:spLocks noChangeShapeType="1"/>
            </p:cNvSpPr>
            <p:nvPr/>
          </p:nvSpPr>
          <p:spPr bwMode="auto">
            <a:xfrm>
              <a:off x="2268" y="3928"/>
              <a:ext cx="140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3" name="Freeform 32"/>
            <p:cNvSpPr>
              <a:spLocks/>
            </p:cNvSpPr>
            <p:nvPr/>
          </p:nvSpPr>
          <p:spPr bwMode="auto">
            <a:xfrm>
              <a:off x="1814" y="3068"/>
              <a:ext cx="1872" cy="816"/>
            </a:xfrm>
            <a:custGeom>
              <a:avLst/>
              <a:gdLst>
                <a:gd name="T0" fmla="*/ 0 w 1872"/>
                <a:gd name="T1" fmla="*/ 0 h 816"/>
                <a:gd name="T2" fmla="*/ 384 w 1872"/>
                <a:gd name="T3" fmla="*/ 672 h 816"/>
                <a:gd name="T4" fmla="*/ 1872 w 1872"/>
                <a:gd name="T5" fmla="*/ 816 h 816"/>
                <a:gd name="T6" fmla="*/ 0 60000 65536"/>
                <a:gd name="T7" fmla="*/ 0 60000 65536"/>
                <a:gd name="T8" fmla="*/ 0 60000 65536"/>
                <a:gd name="T9" fmla="*/ 0 w 1872"/>
                <a:gd name="T10" fmla="*/ 0 h 816"/>
                <a:gd name="T11" fmla="*/ 1872 w 1872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2" h="816">
                  <a:moveTo>
                    <a:pt x="0" y="0"/>
                  </a:moveTo>
                  <a:cubicBezTo>
                    <a:pt x="36" y="268"/>
                    <a:pt x="72" y="536"/>
                    <a:pt x="384" y="672"/>
                  </a:cubicBezTo>
                  <a:cubicBezTo>
                    <a:pt x="696" y="808"/>
                    <a:pt x="1284" y="812"/>
                    <a:pt x="1872" y="816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42014" name="Rectangle 33"/>
            <p:cNvSpPr>
              <a:spLocks noChangeArrowheads="1"/>
            </p:cNvSpPr>
            <p:nvPr/>
          </p:nvSpPr>
          <p:spPr bwMode="auto">
            <a:xfrm>
              <a:off x="2290" y="3724"/>
              <a:ext cx="1452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4198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75" y="1127125"/>
            <a:ext cx="8763000" cy="4786313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Sparse</a:t>
            </a:r>
            <a:r>
              <a:rPr lang="en-US" smtClean="0">
                <a:ea typeface="ＭＳ Ｐゴシック" pitchFamily="34" charset="-128"/>
              </a:rPr>
              <a:t> signal:	  only </a:t>
            </a:r>
            <a:r>
              <a:rPr lang="en-US" sz="2800" smtClean="0">
                <a:latin typeface="cmmi12" pitchFamily="34" charset="0"/>
                <a:ea typeface="ＭＳ Ｐゴシック" pitchFamily="34" charset="-128"/>
              </a:rPr>
              <a:t>K</a:t>
            </a:r>
            <a:r>
              <a:rPr lang="en-US" smtClean="0">
                <a:ea typeface="ＭＳ Ｐゴシック" pitchFamily="34" charset="-128"/>
              </a:rPr>
              <a:t> out of </a:t>
            </a:r>
            <a:r>
              <a:rPr lang="en-US" sz="2800" smtClean="0">
                <a:latin typeface="cmmi12" pitchFamily="34" charset="0"/>
                <a:ea typeface="ＭＳ Ｐゴシック" pitchFamily="34" charset="-128"/>
              </a:rPr>
              <a:t>N</a:t>
            </a:r>
            <a:r>
              <a:rPr lang="en-US" smtClean="0">
                <a:ea typeface="ＭＳ Ｐゴシック" pitchFamily="34" charset="-128"/>
              </a:rPr>
              <a:t>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			  coordinates nonzero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model:  union of </a:t>
            </a:r>
            <a:r>
              <a:rPr lang="en-US" sz="2400" smtClean="0">
                <a:latin typeface="cmmi12" pitchFamily="34" charset="0"/>
                <a:ea typeface="ＭＳ Ｐゴシック" pitchFamily="34" charset="-128"/>
              </a:rPr>
              <a:t>K</a:t>
            </a:r>
            <a:r>
              <a:rPr lang="en-US" smtClean="0">
                <a:ea typeface="ＭＳ Ｐゴシック" pitchFamily="34" charset="-128"/>
              </a:rPr>
              <a:t>-dimensional subspaces</a:t>
            </a:r>
          </a:p>
          <a:p>
            <a:endParaRPr lang="en-US" sz="1400" smtClean="0">
              <a:ea typeface="ＭＳ Ｐゴシック" pitchFamily="34" charset="-128"/>
            </a:endParaRPr>
          </a:p>
          <a:p>
            <a:endParaRPr lang="en-US" sz="1400" smtClean="0">
              <a:ea typeface="ＭＳ Ｐゴシック" pitchFamily="34" charset="-128"/>
            </a:endParaRPr>
          </a:p>
          <a:p>
            <a:r>
              <a:rPr lang="en-US" b="1" smtClean="0">
                <a:solidFill>
                  <a:srgbClr val="0000FF"/>
                </a:solidFill>
                <a:ea typeface="ＭＳ Ｐゴシック" pitchFamily="34" charset="-128"/>
              </a:rPr>
              <a:t>Compressible</a:t>
            </a:r>
            <a:r>
              <a:rPr lang="en-US" smtClean="0">
                <a:ea typeface="ＭＳ Ｐゴシック" pitchFamily="34" charset="-128"/>
              </a:rPr>
              <a:t> signal:   </a:t>
            </a:r>
            <a:r>
              <a:rPr lang="en-US" sz="900" smtClean="0">
                <a:ea typeface="ＭＳ Ｐゴシック" pitchFamily="34" charset="-128"/>
              </a:rPr>
              <a:t> </a:t>
            </a:r>
            <a:r>
              <a:rPr lang="en-US" smtClean="0">
                <a:ea typeface="ＭＳ Ｐゴシック" pitchFamily="34" charset="-128"/>
              </a:rPr>
              <a:t>sorted coordinates decay 					     rapidly to zero</a:t>
            </a:r>
            <a:br>
              <a:rPr lang="en-US" smtClean="0">
                <a:ea typeface="ＭＳ Ｐゴシック" pitchFamily="34" charset="-128"/>
              </a:rPr>
            </a:br>
            <a:r>
              <a:rPr lang="en-US" sz="1200" smtClean="0">
                <a:ea typeface="ＭＳ Ｐゴシック" pitchFamily="34" charset="-128"/>
              </a:rPr>
              <a:t/>
            </a:r>
            <a:br>
              <a:rPr lang="en-US" sz="1200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	well-approximated by a </a:t>
            </a:r>
            <a:r>
              <a:rPr lang="en-US" sz="2800" smtClean="0">
                <a:latin typeface="cmmi12" pitchFamily="34" charset="0"/>
                <a:ea typeface="ＭＳ Ｐゴシック" pitchFamily="34" charset="-128"/>
              </a:rPr>
              <a:t>K</a:t>
            </a:r>
            <a:r>
              <a:rPr lang="en-US" smtClean="0">
                <a:ea typeface="ＭＳ Ｐゴシック" pitchFamily="34" charset="-128"/>
              </a:rPr>
              <a:t>-sparse signal</a:t>
            </a:r>
            <a:br>
              <a:rPr lang="en-US" smtClean="0">
                <a:ea typeface="ＭＳ Ｐゴシック" pitchFamily="34" charset="-128"/>
              </a:rPr>
            </a:br>
            <a:r>
              <a:rPr lang="en-US" sz="1800" smtClean="0">
                <a:ea typeface="ＭＳ Ｐゴシック" pitchFamily="34" charset="-128"/>
              </a:rPr>
              <a:t>			(simply by thresholding)	</a:t>
            </a:r>
          </a:p>
          <a:p>
            <a:pPr lvl="1"/>
            <a:endParaRPr lang="en-US" sz="1800" smtClean="0">
              <a:ea typeface="ＭＳ Ｐゴシック" pitchFamily="34" charset="-128"/>
            </a:endParaRPr>
          </a:p>
        </p:txBody>
      </p:sp>
      <p:sp>
        <p:nvSpPr>
          <p:cNvPr id="41990" name="Oval 4"/>
          <p:cNvSpPr>
            <a:spLocks noChangeArrowheads="1"/>
          </p:cNvSpPr>
          <p:nvPr/>
        </p:nvSpPr>
        <p:spPr bwMode="auto">
          <a:xfrm>
            <a:off x="3051175" y="4838700"/>
            <a:ext cx="533400" cy="1066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1991" name="Line 5"/>
          <p:cNvSpPr>
            <a:spLocks noChangeShapeType="1"/>
          </p:cNvSpPr>
          <p:nvPr/>
        </p:nvSpPr>
        <p:spPr bwMode="auto">
          <a:xfrm>
            <a:off x="3127375" y="4991100"/>
            <a:ext cx="0" cy="13716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2" name="Line 6"/>
          <p:cNvSpPr>
            <a:spLocks noChangeShapeType="1"/>
          </p:cNvSpPr>
          <p:nvPr/>
        </p:nvSpPr>
        <p:spPr bwMode="auto">
          <a:xfrm>
            <a:off x="3127375" y="6362700"/>
            <a:ext cx="3276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3" name="Text Box 7"/>
          <p:cNvSpPr txBox="1">
            <a:spLocks noChangeArrowheads="1"/>
          </p:cNvSpPr>
          <p:nvPr/>
        </p:nvSpPr>
        <p:spPr bwMode="auto">
          <a:xfrm>
            <a:off x="3816350" y="6416675"/>
            <a:ext cx="1766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t>sorted index</a:t>
            </a:r>
          </a:p>
        </p:txBody>
      </p:sp>
      <p:sp>
        <p:nvSpPr>
          <p:cNvPr id="41994" name="Freeform 8"/>
          <p:cNvSpPr>
            <a:spLocks/>
          </p:cNvSpPr>
          <p:nvPr/>
        </p:nvSpPr>
        <p:spPr bwMode="auto">
          <a:xfrm>
            <a:off x="3279775" y="4991100"/>
            <a:ext cx="2971800" cy="1295400"/>
          </a:xfrm>
          <a:custGeom>
            <a:avLst/>
            <a:gdLst>
              <a:gd name="T0" fmla="*/ 0 w 1872"/>
              <a:gd name="T1" fmla="*/ 0 h 816"/>
              <a:gd name="T2" fmla="*/ 2147483647 w 1872"/>
              <a:gd name="T3" fmla="*/ 2147483647 h 816"/>
              <a:gd name="T4" fmla="*/ 2147483647 w 1872"/>
              <a:gd name="T5" fmla="*/ 2147483647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1995" name="Line 9"/>
          <p:cNvSpPr>
            <a:spLocks noChangeShapeType="1"/>
          </p:cNvSpPr>
          <p:nvPr/>
        </p:nvSpPr>
        <p:spPr bwMode="auto">
          <a:xfrm flipH="1">
            <a:off x="2843213" y="4687888"/>
            <a:ext cx="3175" cy="155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6" name="Freeform 11"/>
          <p:cNvSpPr>
            <a:spLocks/>
          </p:cNvSpPr>
          <p:nvPr/>
        </p:nvSpPr>
        <p:spPr bwMode="auto">
          <a:xfrm>
            <a:off x="2860675" y="4868863"/>
            <a:ext cx="2971800" cy="1295400"/>
          </a:xfrm>
          <a:custGeom>
            <a:avLst/>
            <a:gdLst>
              <a:gd name="T0" fmla="*/ 0 w 1872"/>
              <a:gd name="T1" fmla="*/ 0 h 816"/>
              <a:gd name="T2" fmla="*/ 2147483647 w 1872"/>
              <a:gd name="T3" fmla="*/ 2147483647 h 816"/>
              <a:gd name="T4" fmla="*/ 2147483647 w 1872"/>
              <a:gd name="T5" fmla="*/ 2147483647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noFill/>
          <a:ln w="57150">
            <a:solidFill>
              <a:srgbClr val="0000FF"/>
            </a:solidFill>
            <a:prstDash val="lg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41997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475" y="6380163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8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88013" y="6380163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767513" y="547688"/>
            <a:ext cx="2089150" cy="1836737"/>
            <a:chOff x="2896" y="1104"/>
            <a:chExt cx="1920" cy="1680"/>
          </a:xfrm>
        </p:grpSpPr>
        <p:pic>
          <p:nvPicPr>
            <p:cNvPr id="42007" name="Picture 20"/>
            <p:cNvPicPr>
              <a:picLocks noChangeAspect="1" noChangeArrowheads="1"/>
            </p:cNvPicPr>
            <p:nvPr/>
          </p:nvPicPr>
          <p:blipFill>
            <a:blip r:embed="rId11" cstate="print"/>
            <a:srcRect l="31740" t="25165" r="31259" b="21988"/>
            <a:stretch>
              <a:fillRect/>
            </a:stretch>
          </p:blipFill>
          <p:spPr bwMode="auto">
            <a:xfrm>
              <a:off x="2896" y="1104"/>
              <a:ext cx="1920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08" name="Line 21"/>
            <p:cNvSpPr>
              <a:spLocks noChangeShapeType="1"/>
            </p:cNvSpPr>
            <p:nvPr/>
          </p:nvSpPr>
          <p:spPr bwMode="auto">
            <a:xfrm rot="10800000" flipH="1">
              <a:off x="3005" y="1934"/>
              <a:ext cx="820" cy="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Line 22"/>
            <p:cNvSpPr>
              <a:spLocks noChangeShapeType="1"/>
            </p:cNvSpPr>
            <p:nvPr/>
          </p:nvSpPr>
          <p:spPr bwMode="auto">
            <a:xfrm>
              <a:off x="3814" y="1148"/>
              <a:ext cx="0" cy="7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Line 23"/>
            <p:cNvSpPr>
              <a:spLocks noChangeShapeType="1"/>
            </p:cNvSpPr>
            <p:nvPr/>
          </p:nvSpPr>
          <p:spPr bwMode="auto">
            <a:xfrm rot="10800000">
              <a:off x="3803" y="1945"/>
              <a:ext cx="911" cy="2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2000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26438" y="460375"/>
            <a:ext cx="565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1" name="Oval 25"/>
          <p:cNvSpPr>
            <a:spLocks noChangeArrowheads="1"/>
          </p:cNvSpPr>
          <p:nvPr/>
        </p:nvSpPr>
        <p:spPr bwMode="auto">
          <a:xfrm>
            <a:off x="8135938" y="18764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42002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21688" y="1844675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4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95513" y="46894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5" name="Rectangle 29"/>
          <p:cNvSpPr>
            <a:spLocks noChangeArrowheads="1"/>
          </p:cNvSpPr>
          <p:nvPr/>
        </p:nvSpPr>
        <p:spPr bwMode="auto">
          <a:xfrm>
            <a:off x="6858000" y="4622800"/>
            <a:ext cx="2011363" cy="2011363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latin typeface="Verdana" pitchFamily="34" charset="0"/>
            </a:endParaRPr>
          </a:p>
        </p:txBody>
      </p:sp>
      <p:pic>
        <p:nvPicPr>
          <p:cNvPr id="33" name="Picture 32" descr="sti.png"/>
          <p:cNvPicPr>
            <a:picLocks noChangeAspect="1"/>
          </p:cNvPicPr>
          <p:nvPr/>
        </p:nvPicPr>
        <p:blipFill>
          <a:blip r:embed="rId15" cstate="print"/>
          <a:srcRect l="20833" t="6944" r="16667" b="11111"/>
          <a:stretch>
            <a:fillRect/>
          </a:stretch>
        </p:blipFill>
        <p:spPr>
          <a:xfrm>
            <a:off x="76200" y="4617720"/>
            <a:ext cx="2045780" cy="2011680"/>
          </a:xfrm>
          <a:prstGeom prst="rect">
            <a:avLst/>
          </a:prstGeom>
        </p:spPr>
      </p:pic>
      <p:sp>
        <p:nvSpPr>
          <p:cNvPr id="32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Signal Priors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mtClean="0"/>
              <a:t>Compressible Signals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84250"/>
            <a:ext cx="9144000" cy="5873750"/>
          </a:xfrm>
        </p:spPr>
        <p:txBody>
          <a:bodyPr/>
          <a:lstStyle/>
          <a:p>
            <a:r>
              <a:rPr lang="en-US" smtClean="0"/>
              <a:t>Real-world signals are compressible, not sparse</a:t>
            </a:r>
          </a:p>
          <a:p>
            <a:endParaRPr lang="en-US" sz="1400" smtClean="0"/>
          </a:p>
          <a:p>
            <a:r>
              <a:rPr lang="en-US" smtClean="0"/>
              <a:t>Recall: </a:t>
            </a:r>
            <a:r>
              <a:rPr lang="en-US" b="1" smtClean="0">
                <a:solidFill>
                  <a:srgbClr val="0000FF"/>
                </a:solidFill>
              </a:rPr>
              <a:t>compressible</a:t>
            </a:r>
            <a:r>
              <a:rPr lang="en-US" smtClean="0"/>
              <a:t> &lt;&gt; well approximated </a:t>
            </a:r>
          </a:p>
          <a:p>
            <a:pPr>
              <a:buFontTx/>
              <a:buNone/>
            </a:pPr>
            <a:r>
              <a:rPr lang="en-US" smtClean="0"/>
              <a:t>						by sparse</a:t>
            </a:r>
          </a:p>
          <a:p>
            <a:pPr lvl="1"/>
            <a:endParaRPr lang="en-US" sz="900" smtClean="0"/>
          </a:p>
          <a:p>
            <a:pPr lvl="1"/>
            <a:r>
              <a:rPr lang="en-US" smtClean="0"/>
              <a:t>compressible signals lie close to a union of subspaces</a:t>
            </a:r>
          </a:p>
          <a:p>
            <a:pPr lvl="1"/>
            <a:r>
              <a:rPr lang="en-US" smtClean="0"/>
              <a:t>ie:  approximation error decays rapidly as</a:t>
            </a:r>
          </a:p>
          <a:p>
            <a:pPr lvl="1"/>
            <a:endParaRPr lang="en-US" sz="900" smtClean="0"/>
          </a:p>
          <a:p>
            <a:pPr lvl="1"/>
            <a:endParaRPr lang="en-US" smtClean="0"/>
          </a:p>
          <a:p>
            <a:endParaRPr lang="en-US" sz="1500" smtClean="0"/>
          </a:p>
          <a:p>
            <a:r>
              <a:rPr lang="en-US" smtClean="0"/>
              <a:t>If      has RIP, then</a:t>
            </a:r>
            <a:br>
              <a:rPr lang="en-US" smtClean="0"/>
            </a:br>
            <a:r>
              <a:rPr lang="en-US" smtClean="0"/>
              <a:t>both sparse and</a:t>
            </a:r>
            <a:br>
              <a:rPr lang="en-US" smtClean="0"/>
            </a:br>
            <a:r>
              <a:rPr lang="en-US" smtClean="0"/>
              <a:t>compressible signals</a:t>
            </a:r>
            <a:br>
              <a:rPr lang="en-US" smtClean="0"/>
            </a:br>
            <a:r>
              <a:rPr lang="en-US" smtClean="0"/>
              <a:t>are stably recoverable 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5808663" y="5849938"/>
            <a:ext cx="3276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5524500" y="5722938"/>
            <a:ext cx="3097213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561013" y="4357688"/>
            <a:ext cx="3060700" cy="1365250"/>
            <a:chOff x="1814" y="3068"/>
            <a:chExt cx="1928" cy="860"/>
          </a:xfrm>
        </p:grpSpPr>
        <p:sp>
          <p:nvSpPr>
            <p:cNvPr id="31766" name="Line 7"/>
            <p:cNvSpPr>
              <a:spLocks noChangeShapeType="1"/>
            </p:cNvSpPr>
            <p:nvPr/>
          </p:nvSpPr>
          <p:spPr bwMode="auto">
            <a:xfrm>
              <a:off x="2268" y="3770"/>
              <a:ext cx="0" cy="1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31767" name="Line 8"/>
            <p:cNvSpPr>
              <a:spLocks noChangeShapeType="1"/>
            </p:cNvSpPr>
            <p:nvPr/>
          </p:nvSpPr>
          <p:spPr bwMode="auto">
            <a:xfrm>
              <a:off x="2268" y="3928"/>
              <a:ext cx="140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31768" name="Freeform 9"/>
            <p:cNvSpPr>
              <a:spLocks/>
            </p:cNvSpPr>
            <p:nvPr/>
          </p:nvSpPr>
          <p:spPr bwMode="auto">
            <a:xfrm>
              <a:off x="1814" y="3068"/>
              <a:ext cx="1872" cy="816"/>
            </a:xfrm>
            <a:custGeom>
              <a:avLst/>
              <a:gdLst>
                <a:gd name="T0" fmla="*/ 0 w 1872"/>
                <a:gd name="T1" fmla="*/ 0 h 816"/>
                <a:gd name="T2" fmla="*/ 384 w 1872"/>
                <a:gd name="T3" fmla="*/ 672 h 816"/>
                <a:gd name="T4" fmla="*/ 1872 w 1872"/>
                <a:gd name="T5" fmla="*/ 816 h 816"/>
                <a:gd name="T6" fmla="*/ 0 60000 65536"/>
                <a:gd name="T7" fmla="*/ 0 60000 65536"/>
                <a:gd name="T8" fmla="*/ 0 60000 65536"/>
                <a:gd name="T9" fmla="*/ 0 w 1872"/>
                <a:gd name="T10" fmla="*/ 0 h 816"/>
                <a:gd name="T11" fmla="*/ 1872 w 1872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2" h="816">
                  <a:moveTo>
                    <a:pt x="0" y="0"/>
                  </a:moveTo>
                  <a:cubicBezTo>
                    <a:pt x="36" y="268"/>
                    <a:pt x="72" y="536"/>
                    <a:pt x="384" y="672"/>
                  </a:cubicBezTo>
                  <a:cubicBezTo>
                    <a:pt x="696" y="808"/>
                    <a:pt x="1284" y="812"/>
                    <a:pt x="1872" y="816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31769" name="Rectangle 10"/>
            <p:cNvSpPr>
              <a:spLocks noChangeArrowheads="1"/>
            </p:cNvSpPr>
            <p:nvPr/>
          </p:nvSpPr>
          <p:spPr bwMode="auto">
            <a:xfrm>
              <a:off x="2290" y="3724"/>
              <a:ext cx="1452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31751" name="Oval 11"/>
          <p:cNvSpPr>
            <a:spLocks noChangeArrowheads="1"/>
          </p:cNvSpPr>
          <p:nvPr/>
        </p:nvSpPr>
        <p:spPr bwMode="auto">
          <a:xfrm>
            <a:off x="5732463" y="4325938"/>
            <a:ext cx="533400" cy="1066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1752" name="Line 12"/>
          <p:cNvSpPr>
            <a:spLocks noChangeShapeType="1"/>
          </p:cNvSpPr>
          <p:nvPr/>
        </p:nvSpPr>
        <p:spPr bwMode="auto">
          <a:xfrm>
            <a:off x="5808663" y="4478338"/>
            <a:ext cx="0" cy="13716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1753" name="Line 13"/>
          <p:cNvSpPr>
            <a:spLocks noChangeShapeType="1"/>
          </p:cNvSpPr>
          <p:nvPr/>
        </p:nvSpPr>
        <p:spPr bwMode="auto">
          <a:xfrm>
            <a:off x="5808663" y="5849938"/>
            <a:ext cx="3276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1754" name="Text Box 14"/>
          <p:cNvSpPr txBox="1">
            <a:spLocks noChangeArrowheads="1"/>
          </p:cNvSpPr>
          <p:nvPr/>
        </p:nvSpPr>
        <p:spPr bwMode="auto">
          <a:xfrm>
            <a:off x="6324600" y="6003925"/>
            <a:ext cx="1766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t>sorted index</a:t>
            </a:r>
          </a:p>
        </p:txBody>
      </p:sp>
      <p:sp>
        <p:nvSpPr>
          <p:cNvPr id="31755" name="Freeform 15"/>
          <p:cNvSpPr>
            <a:spLocks/>
          </p:cNvSpPr>
          <p:nvPr/>
        </p:nvSpPr>
        <p:spPr bwMode="auto">
          <a:xfrm>
            <a:off x="5961063" y="4478338"/>
            <a:ext cx="2971800" cy="1295400"/>
          </a:xfrm>
          <a:custGeom>
            <a:avLst/>
            <a:gdLst>
              <a:gd name="T0" fmla="*/ 0 w 1872"/>
              <a:gd name="T1" fmla="*/ 0 h 816"/>
              <a:gd name="T2" fmla="*/ 2147483647 w 1872"/>
              <a:gd name="T3" fmla="*/ 2147483647 h 816"/>
              <a:gd name="T4" fmla="*/ 2147483647 w 1872"/>
              <a:gd name="T5" fmla="*/ 2147483647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1756" name="Line 16"/>
          <p:cNvSpPr>
            <a:spLocks noChangeShapeType="1"/>
          </p:cNvSpPr>
          <p:nvPr/>
        </p:nvSpPr>
        <p:spPr bwMode="auto">
          <a:xfrm flipH="1">
            <a:off x="5524500" y="4175125"/>
            <a:ext cx="3175" cy="155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1757" name="Freeform 17"/>
          <p:cNvSpPr>
            <a:spLocks/>
          </p:cNvSpPr>
          <p:nvPr/>
        </p:nvSpPr>
        <p:spPr bwMode="auto">
          <a:xfrm>
            <a:off x="5541963" y="4356100"/>
            <a:ext cx="2971800" cy="1295400"/>
          </a:xfrm>
          <a:custGeom>
            <a:avLst/>
            <a:gdLst>
              <a:gd name="T0" fmla="*/ 0 w 1872"/>
              <a:gd name="T1" fmla="*/ 0 h 816"/>
              <a:gd name="T2" fmla="*/ 2147483647 w 1872"/>
              <a:gd name="T3" fmla="*/ 2147483647 h 816"/>
              <a:gd name="T4" fmla="*/ 2147483647 w 1872"/>
              <a:gd name="T5" fmla="*/ 2147483647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noFill/>
          <a:ln w="57150">
            <a:solidFill>
              <a:srgbClr val="0000FF"/>
            </a:solidFill>
            <a:prstDash val="lgDash"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64526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00763" y="5851525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7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69300" y="5867400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8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6800" y="4176713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9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3124200"/>
            <a:ext cx="11557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30" name="Picture 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92200" y="4343400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Model-Compressible Signals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84250"/>
            <a:ext cx="8763000" cy="5540375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Model-compressible</a:t>
            </a:r>
            <a:r>
              <a:rPr lang="en-US" smtClean="0"/>
              <a:t> </a:t>
            </a:r>
            <a:r>
              <a:rPr lang="en-US" sz="1400" smtClean="0"/>
              <a:t> </a:t>
            </a:r>
            <a:r>
              <a:rPr lang="en-US" smtClean="0"/>
              <a:t>&lt;&gt; well approximated</a:t>
            </a:r>
            <a:br>
              <a:rPr lang="en-US" smtClean="0"/>
            </a:br>
            <a:r>
              <a:rPr lang="en-US" smtClean="0"/>
              <a:t>					  by model-sparse</a:t>
            </a:r>
          </a:p>
          <a:p>
            <a:pPr lvl="1"/>
            <a:r>
              <a:rPr lang="en-US" smtClean="0"/>
              <a:t>model-compressible signals lie close to a </a:t>
            </a:r>
            <a:br>
              <a:rPr lang="en-US" smtClean="0"/>
            </a:br>
            <a:r>
              <a:rPr lang="en-US" smtClean="0"/>
              <a:t>reduced union of subspaces</a:t>
            </a:r>
          </a:p>
          <a:p>
            <a:pPr lvl="1"/>
            <a:r>
              <a:rPr lang="en-US" smtClean="0"/>
              <a:t>ie:  model-approx error decays rapidly as</a:t>
            </a:r>
          </a:p>
          <a:p>
            <a:endParaRPr lang="en-US" sz="1600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65540" name="Picture 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2528888"/>
            <a:ext cx="1155700" cy="231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MS PGothic" pitchFamily="34" charset="-128"/>
              </a:rPr>
              <a:t>Model-Compressible Signals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84250"/>
            <a:ext cx="8763000" cy="5684838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  <a:ea typeface="MS PGothic" pitchFamily="34" charset="-128"/>
              </a:rPr>
              <a:t>Model-compressible</a:t>
            </a:r>
            <a:r>
              <a:rPr lang="en-US" smtClean="0">
                <a:ea typeface="MS PGothic" pitchFamily="34" charset="-128"/>
              </a:rPr>
              <a:t> </a:t>
            </a:r>
            <a:r>
              <a:rPr lang="en-US" sz="1400" smtClean="0">
                <a:ea typeface="MS PGothic" pitchFamily="34" charset="-128"/>
              </a:rPr>
              <a:t> </a:t>
            </a:r>
            <a:r>
              <a:rPr lang="en-US" smtClean="0">
                <a:ea typeface="MS PGothic" pitchFamily="34" charset="-128"/>
              </a:rPr>
              <a:t>&lt;&gt; well approximated</a:t>
            </a:r>
            <a:br>
              <a:rPr lang="en-US" smtClean="0">
                <a:ea typeface="MS PGothic" pitchFamily="34" charset="-128"/>
              </a:rPr>
            </a:br>
            <a:r>
              <a:rPr lang="en-US" smtClean="0">
                <a:ea typeface="MS PGothic" pitchFamily="34" charset="-128"/>
              </a:rPr>
              <a:t>					  by model-sparse</a:t>
            </a:r>
          </a:p>
          <a:p>
            <a:pPr lvl="1"/>
            <a:r>
              <a:rPr lang="en-US" smtClean="0">
                <a:ea typeface="MS PGothic" pitchFamily="34" charset="-128"/>
              </a:rPr>
              <a:t>model-compressible signals lie close to a </a:t>
            </a:r>
            <a:br>
              <a:rPr lang="en-US" smtClean="0">
                <a:ea typeface="MS PGothic" pitchFamily="34" charset="-128"/>
              </a:rPr>
            </a:br>
            <a:r>
              <a:rPr lang="en-US" smtClean="0">
                <a:ea typeface="MS PGothic" pitchFamily="34" charset="-128"/>
              </a:rPr>
              <a:t>reduced union of subspaces</a:t>
            </a:r>
          </a:p>
          <a:p>
            <a:pPr lvl="1"/>
            <a:r>
              <a:rPr lang="en-US" smtClean="0">
                <a:ea typeface="MS PGothic" pitchFamily="34" charset="-128"/>
              </a:rPr>
              <a:t>ie:  model-approx error decays rapidly as</a:t>
            </a:r>
          </a:p>
          <a:p>
            <a:endParaRPr lang="en-US" sz="1600" smtClean="0">
              <a:ea typeface="MS PGothic" pitchFamily="34" charset="-128"/>
            </a:endParaRPr>
          </a:p>
          <a:p>
            <a:pPr>
              <a:buFontTx/>
              <a:buNone/>
            </a:pPr>
            <a:endParaRPr lang="en-US" smtClean="0">
              <a:ea typeface="MS PGothic" pitchFamily="34" charset="-128"/>
            </a:endParaRPr>
          </a:p>
          <a:p>
            <a:endParaRPr lang="en-US" smtClean="0">
              <a:ea typeface="MS PGothic" pitchFamily="34" charset="-128"/>
            </a:endParaRPr>
          </a:p>
          <a:p>
            <a:r>
              <a:rPr lang="en-US" smtClean="0">
                <a:ea typeface="MS PGothic" pitchFamily="34" charset="-128"/>
              </a:rPr>
              <a:t>While model-RIP enables stable</a:t>
            </a:r>
            <a:br>
              <a:rPr lang="en-US" smtClean="0">
                <a:ea typeface="MS PGothic" pitchFamily="34" charset="-128"/>
              </a:rPr>
            </a:br>
            <a:r>
              <a:rPr lang="en-US" smtClean="0">
                <a:ea typeface="MS PGothic" pitchFamily="34" charset="-128"/>
              </a:rPr>
              <a:t>model-sparse recovery, </a:t>
            </a:r>
            <a:br>
              <a:rPr lang="en-US" smtClean="0">
                <a:ea typeface="MS PGothic" pitchFamily="34" charset="-128"/>
              </a:rPr>
            </a:br>
            <a:r>
              <a:rPr lang="en-US" b="1" smtClean="0">
                <a:solidFill>
                  <a:srgbClr val="0000FF"/>
                </a:solidFill>
                <a:ea typeface="MS PGothic" pitchFamily="34" charset="-128"/>
              </a:rPr>
              <a:t>model-RIP is </a:t>
            </a:r>
            <a:r>
              <a:rPr lang="en-US" b="1" i="1" smtClean="0">
                <a:solidFill>
                  <a:srgbClr val="0000FF"/>
                </a:solidFill>
                <a:ea typeface="MS PGothic" pitchFamily="34" charset="-128"/>
              </a:rPr>
              <a:t>not</a:t>
            </a:r>
            <a:r>
              <a:rPr lang="en-US" b="1" smtClean="0">
                <a:solidFill>
                  <a:srgbClr val="0000FF"/>
                </a:solidFill>
                <a:ea typeface="MS PGothic" pitchFamily="34" charset="-128"/>
              </a:rPr>
              <a:t> sufficient for stable </a:t>
            </a:r>
            <a:br>
              <a:rPr lang="en-US" b="1" smtClean="0">
                <a:solidFill>
                  <a:srgbClr val="0000FF"/>
                </a:solidFill>
                <a:ea typeface="MS PGothic" pitchFamily="34" charset="-128"/>
              </a:rPr>
            </a:br>
            <a:r>
              <a:rPr lang="en-US" b="1" smtClean="0">
                <a:solidFill>
                  <a:srgbClr val="0000FF"/>
                </a:solidFill>
                <a:ea typeface="MS PGothic" pitchFamily="34" charset="-128"/>
              </a:rPr>
              <a:t>model-compressible recovery at         !</a:t>
            </a:r>
            <a:r>
              <a:rPr lang="en-US" b="1" smtClean="0">
                <a:ea typeface="MS PGothic" pitchFamily="34" charset="-128"/>
              </a:rPr>
              <a:t>   </a:t>
            </a:r>
          </a:p>
        </p:txBody>
      </p:sp>
      <p:pic>
        <p:nvPicPr>
          <p:cNvPr id="6656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2528888"/>
            <a:ext cx="11557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6813" y="5181600"/>
            <a:ext cx="8397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49360"/>
            <a:ext cx="7848600" cy="3951287"/>
          </a:xfrm>
        </p:spPr>
        <p:txBody>
          <a:bodyPr/>
          <a:lstStyle/>
          <a:p>
            <a:r>
              <a:rPr lang="en-US" b="1" dirty="0" smtClean="0"/>
              <a:t>A Deterministic View</a:t>
            </a:r>
            <a:br>
              <a:rPr lang="en-US" b="1" dirty="0" smtClean="0"/>
            </a:br>
            <a:r>
              <a:rPr lang="en-US" b="1" i="1" dirty="0" smtClean="0">
                <a:solidFill>
                  <a:srgbClr val="0000FF"/>
                </a:solidFill>
              </a:rPr>
              <a:t>Model-based CS</a:t>
            </a:r>
            <a:endParaRPr lang="en-US" i="1" dirty="0" smtClean="0">
              <a:solidFill>
                <a:srgbClr val="0000FF"/>
              </a:solidFill>
            </a:endParaRPr>
          </a:p>
        </p:txBody>
      </p:sp>
      <p:pic>
        <p:nvPicPr>
          <p:cNvPr id="4" name="Picture 3" descr="introspectionandfreewi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2743200"/>
            <a:ext cx="2743200" cy="411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06730" y="2084825"/>
            <a:ext cx="2132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(circa Aug 2008)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MS PGothic" pitchFamily="34" charset="-128"/>
              </a:rPr>
              <a:t>Stable Recovery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08050"/>
            <a:ext cx="8763000" cy="5308600"/>
          </a:xfrm>
        </p:spPr>
        <p:txBody>
          <a:bodyPr/>
          <a:lstStyle/>
          <a:p>
            <a:r>
              <a:rPr lang="en-US" smtClean="0">
                <a:ea typeface="MS PGothic" pitchFamily="34" charset="-128"/>
              </a:rPr>
              <a:t>Stable model-compressible signal recovery at requires that      have both:</a:t>
            </a:r>
          </a:p>
          <a:p>
            <a:pPr lvl="1"/>
            <a:r>
              <a:rPr lang="en-US" smtClean="0">
                <a:ea typeface="MS PGothic" pitchFamily="34" charset="-128"/>
              </a:rPr>
              <a:t>RIP + </a:t>
            </a:r>
            <a:r>
              <a:rPr lang="en-US" b="1" smtClean="0">
                <a:solidFill>
                  <a:srgbClr val="0000FF"/>
                </a:solidFill>
                <a:ea typeface="MS PGothic" pitchFamily="34" charset="-128"/>
              </a:rPr>
              <a:t>Restricted Amplification Property</a:t>
            </a:r>
          </a:p>
          <a:p>
            <a:endParaRPr lang="en-US" sz="1600" smtClean="0">
              <a:ea typeface="MS PGothic" pitchFamily="34" charset="-128"/>
            </a:endParaRPr>
          </a:p>
          <a:p>
            <a:r>
              <a:rPr lang="en-US" b="1" smtClean="0">
                <a:solidFill>
                  <a:srgbClr val="0000FF"/>
                </a:solidFill>
                <a:ea typeface="MS PGothic" pitchFamily="34" charset="-128"/>
              </a:rPr>
              <a:t>RAmP:</a:t>
            </a:r>
            <a:r>
              <a:rPr lang="en-US" smtClean="0">
                <a:ea typeface="MS PGothic" pitchFamily="34" charset="-128"/>
              </a:rPr>
              <a:t> 	controls nonisometry of      in the </a:t>
            </a:r>
            <a:br>
              <a:rPr lang="en-US" smtClean="0">
                <a:ea typeface="MS PGothic" pitchFamily="34" charset="-128"/>
              </a:rPr>
            </a:br>
            <a:r>
              <a:rPr lang="en-US" smtClean="0">
                <a:ea typeface="MS PGothic" pitchFamily="34" charset="-128"/>
              </a:rPr>
              <a:t>		approximation’s </a:t>
            </a:r>
            <a:r>
              <a:rPr lang="en-US" b="1" smtClean="0">
                <a:solidFill>
                  <a:srgbClr val="0000FF"/>
                </a:solidFill>
                <a:ea typeface="MS PGothic" pitchFamily="34" charset="-128"/>
              </a:rPr>
              <a:t>residual subspaces</a:t>
            </a:r>
          </a:p>
          <a:p>
            <a:endParaRPr lang="en-US" smtClean="0">
              <a:ea typeface="MS PGothic" pitchFamily="34" charset="-128"/>
            </a:endParaRPr>
          </a:p>
          <a:p>
            <a:endParaRPr lang="en-US" smtClean="0">
              <a:ea typeface="MS PGothic" pitchFamily="34" charset="-128"/>
            </a:endParaRPr>
          </a:p>
          <a:p>
            <a:endParaRPr lang="en-US" smtClean="0">
              <a:ea typeface="MS PGothic" pitchFamily="34" charset="-128"/>
            </a:endParaRPr>
          </a:p>
        </p:txBody>
      </p:sp>
      <p:pic>
        <p:nvPicPr>
          <p:cNvPr id="6758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55900" y="1371600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76938" y="2476500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16" descr="bintree_smallest.pdf"/>
          <p:cNvPicPr>
            <a:picLocks noChangeAspect="1"/>
          </p:cNvPicPr>
          <p:nvPr/>
        </p:nvPicPr>
        <p:blipFill>
          <a:blip r:embed="rId13" cstate="print"/>
          <a:srcRect l="4684" b="16034"/>
          <a:stretch>
            <a:fillRect/>
          </a:stretch>
        </p:blipFill>
        <p:spPr bwMode="auto">
          <a:xfrm>
            <a:off x="6262688" y="3629025"/>
            <a:ext cx="2665412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16" descr="bintree_smallest.pdf"/>
          <p:cNvPicPr>
            <a:picLocks noChangeAspect="1"/>
          </p:cNvPicPr>
          <p:nvPr/>
        </p:nvPicPr>
        <p:blipFill>
          <a:blip r:embed="rId13" cstate="print"/>
          <a:srcRect l="4684" b="16034"/>
          <a:stretch>
            <a:fillRect/>
          </a:stretch>
        </p:blipFill>
        <p:spPr bwMode="auto">
          <a:xfrm>
            <a:off x="3273425" y="3624263"/>
            <a:ext cx="2665413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16" descr="bintree_smallest.pdf"/>
          <p:cNvPicPr>
            <a:picLocks noChangeAspect="1"/>
          </p:cNvPicPr>
          <p:nvPr/>
        </p:nvPicPr>
        <p:blipFill>
          <a:blip r:embed="rId13" cstate="print"/>
          <a:srcRect l="4684" b="16034"/>
          <a:stretch>
            <a:fillRect/>
          </a:stretch>
        </p:blipFill>
        <p:spPr bwMode="auto">
          <a:xfrm>
            <a:off x="214313" y="3619500"/>
            <a:ext cx="2665412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3" name="Rectangle 12"/>
          <p:cNvSpPr>
            <a:spLocks noChangeArrowheads="1"/>
          </p:cNvSpPr>
          <p:nvPr/>
        </p:nvSpPr>
        <p:spPr bwMode="auto">
          <a:xfrm>
            <a:off x="1439863" y="3624263"/>
            <a:ext cx="215900" cy="215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594" name="Rectangle 13"/>
          <p:cNvSpPr>
            <a:spLocks noChangeArrowheads="1"/>
          </p:cNvSpPr>
          <p:nvPr/>
        </p:nvSpPr>
        <p:spPr bwMode="auto">
          <a:xfrm>
            <a:off x="827088" y="3984625"/>
            <a:ext cx="215900" cy="215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595" name="Rectangle 14"/>
          <p:cNvSpPr>
            <a:spLocks noChangeArrowheads="1"/>
          </p:cNvSpPr>
          <p:nvPr/>
        </p:nvSpPr>
        <p:spPr bwMode="auto">
          <a:xfrm>
            <a:off x="2087563" y="3984625"/>
            <a:ext cx="215900" cy="215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596" name="Rectangle 15"/>
          <p:cNvSpPr>
            <a:spLocks noChangeArrowheads="1"/>
          </p:cNvSpPr>
          <p:nvPr/>
        </p:nvSpPr>
        <p:spPr bwMode="auto">
          <a:xfrm>
            <a:off x="1800225" y="4416425"/>
            <a:ext cx="215900" cy="215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597" name="Rectangle 16"/>
          <p:cNvSpPr>
            <a:spLocks noChangeArrowheads="1"/>
          </p:cNvSpPr>
          <p:nvPr/>
        </p:nvSpPr>
        <p:spPr bwMode="auto">
          <a:xfrm>
            <a:off x="4500563" y="3624263"/>
            <a:ext cx="215900" cy="215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598" name="Rectangle 17"/>
          <p:cNvSpPr>
            <a:spLocks noChangeArrowheads="1"/>
          </p:cNvSpPr>
          <p:nvPr/>
        </p:nvSpPr>
        <p:spPr bwMode="auto">
          <a:xfrm>
            <a:off x="3887788" y="3984625"/>
            <a:ext cx="215900" cy="215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599" name="Rectangle 18"/>
          <p:cNvSpPr>
            <a:spLocks noChangeArrowheads="1"/>
          </p:cNvSpPr>
          <p:nvPr/>
        </p:nvSpPr>
        <p:spPr bwMode="auto">
          <a:xfrm>
            <a:off x="5148263" y="3984625"/>
            <a:ext cx="215900" cy="215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600" name="Rectangle 19"/>
          <p:cNvSpPr>
            <a:spLocks noChangeArrowheads="1"/>
          </p:cNvSpPr>
          <p:nvPr/>
        </p:nvSpPr>
        <p:spPr bwMode="auto">
          <a:xfrm>
            <a:off x="4860925" y="4416425"/>
            <a:ext cx="215900" cy="215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601" name="Rectangle 20"/>
          <p:cNvSpPr>
            <a:spLocks noChangeArrowheads="1"/>
          </p:cNvSpPr>
          <p:nvPr/>
        </p:nvSpPr>
        <p:spPr bwMode="auto">
          <a:xfrm>
            <a:off x="3527425" y="4416425"/>
            <a:ext cx="215900" cy="215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602" name="Rectangle 21"/>
          <p:cNvSpPr>
            <a:spLocks noChangeArrowheads="1"/>
          </p:cNvSpPr>
          <p:nvPr/>
        </p:nvSpPr>
        <p:spPr bwMode="auto">
          <a:xfrm>
            <a:off x="3671888" y="4849813"/>
            <a:ext cx="215900" cy="215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603" name="Rectangle 22"/>
          <p:cNvSpPr>
            <a:spLocks noChangeArrowheads="1"/>
          </p:cNvSpPr>
          <p:nvPr/>
        </p:nvSpPr>
        <p:spPr bwMode="auto">
          <a:xfrm>
            <a:off x="5508625" y="4416425"/>
            <a:ext cx="215900" cy="215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604" name="Rectangle 23"/>
          <p:cNvSpPr>
            <a:spLocks noChangeArrowheads="1"/>
          </p:cNvSpPr>
          <p:nvPr/>
        </p:nvSpPr>
        <p:spPr bwMode="auto">
          <a:xfrm>
            <a:off x="5003800" y="4813300"/>
            <a:ext cx="215900" cy="215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605" name="Rectangle 24"/>
          <p:cNvSpPr>
            <a:spLocks noChangeArrowheads="1"/>
          </p:cNvSpPr>
          <p:nvPr/>
        </p:nvSpPr>
        <p:spPr bwMode="auto">
          <a:xfrm>
            <a:off x="6515100" y="4416425"/>
            <a:ext cx="215900" cy="2159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606" name="Rectangle 25"/>
          <p:cNvSpPr>
            <a:spLocks noChangeArrowheads="1"/>
          </p:cNvSpPr>
          <p:nvPr/>
        </p:nvSpPr>
        <p:spPr bwMode="auto">
          <a:xfrm>
            <a:off x="6659563" y="4849813"/>
            <a:ext cx="215900" cy="2159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607" name="Rectangle 26"/>
          <p:cNvSpPr>
            <a:spLocks noChangeArrowheads="1"/>
          </p:cNvSpPr>
          <p:nvPr/>
        </p:nvSpPr>
        <p:spPr bwMode="auto">
          <a:xfrm>
            <a:off x="8496300" y="4416425"/>
            <a:ext cx="215900" cy="2159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7608" name="Rectangle 27"/>
          <p:cNvSpPr>
            <a:spLocks noChangeArrowheads="1"/>
          </p:cNvSpPr>
          <p:nvPr/>
        </p:nvSpPr>
        <p:spPr bwMode="auto">
          <a:xfrm>
            <a:off x="7991475" y="4813300"/>
            <a:ext cx="215900" cy="2159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129" name="Text Box 28"/>
          <p:cNvSpPr txBox="1">
            <a:spLocks noChangeArrowheads="1"/>
          </p:cNvSpPr>
          <p:nvPr/>
        </p:nvSpPr>
        <p:spPr bwMode="auto">
          <a:xfrm>
            <a:off x="593725" y="5541963"/>
            <a:ext cx="2085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Verdana"/>
              </a:rPr>
              <a:t>optimal </a:t>
            </a:r>
            <a:r>
              <a:rPr lang="en-US" i="1" dirty="0">
                <a:solidFill>
                  <a:srgbClr val="000000"/>
                </a:solidFill>
                <a:latin typeface="Verdana"/>
              </a:rPr>
              <a:t>K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-term</a:t>
            </a:r>
            <a:br>
              <a:rPr lang="en-US" dirty="0">
                <a:solidFill>
                  <a:srgbClr val="000000"/>
                </a:solidFill>
                <a:latin typeface="Verdana"/>
              </a:rPr>
            </a:br>
            <a:r>
              <a:rPr lang="en-US" dirty="0">
                <a:solidFill>
                  <a:srgbClr val="000000"/>
                </a:solidFill>
                <a:latin typeface="Verdana"/>
              </a:rPr>
              <a:t>model recovery</a:t>
            </a:r>
            <a:br>
              <a:rPr lang="en-US" dirty="0">
                <a:solidFill>
                  <a:srgbClr val="000000"/>
                </a:solidFill>
                <a:latin typeface="Verdana"/>
              </a:rPr>
            </a:br>
            <a:r>
              <a:rPr lang="en-US" dirty="0">
                <a:solidFill>
                  <a:srgbClr val="000000"/>
                </a:solidFill>
                <a:latin typeface="Verdana"/>
              </a:rPr>
              <a:t>(error controlled</a:t>
            </a:r>
            <a:br>
              <a:rPr lang="en-US" dirty="0">
                <a:solidFill>
                  <a:srgbClr val="000000"/>
                </a:solidFill>
                <a:latin typeface="Verdana"/>
              </a:rPr>
            </a:br>
            <a:r>
              <a:rPr lang="en-US" dirty="0">
                <a:solidFill>
                  <a:srgbClr val="000000"/>
                </a:solidFill>
                <a:latin typeface="Verdana"/>
              </a:rPr>
              <a:t>by      RIP)</a:t>
            </a:r>
          </a:p>
        </p:txBody>
      </p:sp>
      <p:sp>
        <p:nvSpPr>
          <p:cNvPr id="47130" name="Text Box 29"/>
          <p:cNvSpPr txBox="1">
            <a:spLocks noChangeArrowheads="1"/>
          </p:cNvSpPr>
          <p:nvPr/>
        </p:nvSpPr>
        <p:spPr bwMode="auto">
          <a:xfrm>
            <a:off x="3562350" y="5564188"/>
            <a:ext cx="20764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Verdana"/>
              </a:rPr>
              <a:t>optimal 2</a:t>
            </a:r>
            <a:r>
              <a:rPr lang="en-US" i="1" dirty="0">
                <a:solidFill>
                  <a:srgbClr val="000000"/>
                </a:solidFill>
                <a:latin typeface="Verdana"/>
              </a:rPr>
              <a:t>K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-term</a:t>
            </a:r>
            <a:br>
              <a:rPr lang="en-US" dirty="0">
                <a:solidFill>
                  <a:srgbClr val="000000"/>
                </a:solidFill>
                <a:latin typeface="Verdana"/>
              </a:rPr>
            </a:br>
            <a:r>
              <a:rPr lang="en-US" dirty="0">
                <a:solidFill>
                  <a:srgbClr val="000000"/>
                </a:solidFill>
                <a:latin typeface="Verdana"/>
              </a:rPr>
              <a:t>model recovery</a:t>
            </a:r>
            <a:br>
              <a:rPr lang="en-US" dirty="0">
                <a:solidFill>
                  <a:srgbClr val="000000"/>
                </a:solidFill>
                <a:latin typeface="Verdana"/>
              </a:rPr>
            </a:br>
            <a:r>
              <a:rPr lang="en-US" dirty="0">
                <a:solidFill>
                  <a:srgbClr val="000000"/>
                </a:solidFill>
                <a:latin typeface="Verdana"/>
              </a:rPr>
              <a:t>(error controlled</a:t>
            </a:r>
            <a:br>
              <a:rPr lang="en-US" dirty="0">
                <a:solidFill>
                  <a:srgbClr val="000000"/>
                </a:solidFill>
                <a:latin typeface="Verdana"/>
              </a:rPr>
            </a:br>
            <a:r>
              <a:rPr lang="en-US" dirty="0">
                <a:solidFill>
                  <a:srgbClr val="000000"/>
                </a:solidFill>
                <a:latin typeface="Verdana"/>
              </a:rPr>
              <a:t>by      RIP)</a:t>
            </a:r>
          </a:p>
          <a:p>
            <a:pPr algn="ctr">
              <a:defRPr/>
            </a:pP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7131" name="Text Box 30"/>
          <p:cNvSpPr txBox="1">
            <a:spLocks noChangeArrowheads="1"/>
          </p:cNvSpPr>
          <p:nvPr/>
        </p:nvSpPr>
        <p:spPr bwMode="auto">
          <a:xfrm>
            <a:off x="6445250" y="5564188"/>
            <a:ext cx="2520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Verdana"/>
              </a:rPr>
              <a:t>residual subspace</a:t>
            </a:r>
            <a:br>
              <a:rPr lang="en-US" dirty="0">
                <a:solidFill>
                  <a:srgbClr val="000000"/>
                </a:solidFill>
                <a:latin typeface="Verdana"/>
              </a:rPr>
            </a:br>
            <a:r>
              <a:rPr lang="en-US" dirty="0">
                <a:solidFill>
                  <a:srgbClr val="000000"/>
                </a:solidFill>
                <a:latin typeface="Verdana"/>
              </a:rPr>
              <a:t>(error </a:t>
            </a:r>
            <a:r>
              <a:rPr lang="en-US" i="1" dirty="0">
                <a:solidFill>
                  <a:srgbClr val="000000"/>
                </a:solidFill>
                <a:latin typeface="Verdana"/>
              </a:rPr>
              <a:t>not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 controlled</a:t>
            </a:r>
            <a:br>
              <a:rPr lang="en-US" dirty="0">
                <a:solidFill>
                  <a:srgbClr val="000000"/>
                </a:solidFill>
                <a:latin typeface="Verdana"/>
              </a:rPr>
            </a:br>
            <a:r>
              <a:rPr lang="en-US" dirty="0">
                <a:solidFill>
                  <a:srgbClr val="000000"/>
                </a:solidFill>
                <a:latin typeface="Verdana"/>
              </a:rPr>
              <a:t>by      RIP)</a:t>
            </a:r>
          </a:p>
          <a:p>
            <a:pPr algn="ctr">
              <a:defRPr/>
            </a:pP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67612" name="Picture 3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31913" y="6421438"/>
            <a:ext cx="3238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13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19588" y="6432550"/>
            <a:ext cx="3238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14" name="Picture 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16800" y="6170613"/>
            <a:ext cx="3238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15" name="Picture 31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85100" y="1019175"/>
            <a:ext cx="83978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16" name="Picture 32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65850" y="3429000"/>
            <a:ext cx="866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17" name="Picture 34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92450" y="3444875"/>
            <a:ext cx="90011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18" name="Picture 38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2400" y="3444875"/>
            <a:ext cx="7667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Tree-RIP, Tree-RAmP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58750" y="944563"/>
            <a:ext cx="8763000" cy="1223962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	Theorem:</a:t>
            </a:r>
            <a:r>
              <a:rPr lang="en-US" smtClean="0"/>
              <a:t>  An </a:t>
            </a:r>
            <a:r>
              <a:rPr lang="en-US" i="1" smtClean="0"/>
              <a:t>M</a:t>
            </a:r>
            <a:r>
              <a:rPr lang="en-US" smtClean="0"/>
              <a:t>x</a:t>
            </a:r>
            <a:r>
              <a:rPr lang="en-US" i="1" smtClean="0"/>
              <a:t>N</a:t>
            </a:r>
            <a:r>
              <a:rPr lang="en-US" smtClean="0"/>
              <a:t> iid subgaussian random matrix has the </a:t>
            </a:r>
            <a:r>
              <a:rPr lang="en-US" smtClean="0">
                <a:solidFill>
                  <a:srgbClr val="0000FF"/>
                </a:solidFill>
              </a:rPr>
              <a:t>Tree(</a:t>
            </a:r>
            <a:r>
              <a:rPr lang="en-US" i="1" smtClean="0">
                <a:solidFill>
                  <a:srgbClr val="0000FF"/>
                </a:solidFill>
              </a:rPr>
              <a:t>K</a:t>
            </a:r>
            <a:r>
              <a:rPr lang="en-US" smtClean="0">
                <a:solidFill>
                  <a:srgbClr val="0000FF"/>
                </a:solidFill>
              </a:rPr>
              <a:t>)-RIP</a:t>
            </a:r>
            <a:r>
              <a:rPr lang="en-US" smtClean="0"/>
              <a:t> if 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 cstate="print"/>
          <a:srcRect l="9587" t="42816" r="17693" b="37500"/>
          <a:stretch>
            <a:fillRect/>
          </a:stretch>
        </p:blipFill>
        <p:spPr bwMode="auto">
          <a:xfrm>
            <a:off x="863600" y="1844675"/>
            <a:ext cx="70929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5" cstate="print"/>
          <a:srcRect l="4964" t="38194" r="6804" b="41623"/>
          <a:stretch>
            <a:fillRect/>
          </a:stretch>
        </p:blipFill>
        <p:spPr bwMode="auto">
          <a:xfrm>
            <a:off x="287338" y="4941888"/>
            <a:ext cx="860583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2374" name="Rectangle 6"/>
          <p:cNvSpPr>
            <a:spLocks noChangeArrowheads="1"/>
          </p:cNvSpPr>
          <p:nvPr/>
        </p:nvSpPr>
        <p:spPr bwMode="auto">
          <a:xfrm>
            <a:off x="179388" y="3824288"/>
            <a:ext cx="876300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b="1">
                <a:solidFill>
                  <a:srgbClr val="000000"/>
                </a:solidFill>
                <a:latin typeface="Verdana" pitchFamily="34" charset="0"/>
              </a:rPr>
              <a:t>Theorem:</a:t>
            </a:r>
            <a:r>
              <a:rPr lang="en-US" sz="2400">
                <a:solidFill>
                  <a:srgbClr val="000000"/>
                </a:solidFill>
                <a:latin typeface="Verdana" pitchFamily="34" charset="0"/>
              </a:rPr>
              <a:t>  An </a:t>
            </a:r>
            <a:r>
              <a:rPr lang="en-US" sz="2400" i="1">
                <a:solidFill>
                  <a:srgbClr val="000000"/>
                </a:solidFill>
                <a:latin typeface="Verdana" pitchFamily="34" charset="0"/>
              </a:rPr>
              <a:t>M</a:t>
            </a:r>
            <a:r>
              <a:rPr lang="en-US" sz="2400">
                <a:solidFill>
                  <a:srgbClr val="000000"/>
                </a:solidFill>
                <a:latin typeface="Verdana" pitchFamily="34" charset="0"/>
              </a:rPr>
              <a:t>x</a:t>
            </a:r>
            <a:r>
              <a:rPr lang="en-US" sz="2400" i="1">
                <a:solidFill>
                  <a:srgbClr val="000000"/>
                </a:solidFill>
                <a:latin typeface="Verdana" pitchFamily="34" charset="0"/>
              </a:rPr>
              <a:t>N</a:t>
            </a:r>
            <a:r>
              <a:rPr lang="en-US" sz="2400">
                <a:solidFill>
                  <a:srgbClr val="000000"/>
                </a:solidFill>
                <a:latin typeface="Verdana" pitchFamily="34" charset="0"/>
              </a:rPr>
              <a:t> iid subgaussian random matrix </a:t>
            </a:r>
            <a:br>
              <a:rPr lang="en-US" sz="240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2400">
                <a:solidFill>
                  <a:srgbClr val="000000"/>
                </a:solidFill>
                <a:latin typeface="Verdana" pitchFamily="34" charset="0"/>
              </a:rPr>
              <a:t>has the </a:t>
            </a:r>
            <a:r>
              <a:rPr lang="en-US" sz="2400">
                <a:solidFill>
                  <a:srgbClr val="0000FF"/>
                </a:solidFill>
                <a:latin typeface="Verdana" pitchFamily="34" charset="0"/>
              </a:rPr>
              <a:t>Tree(</a:t>
            </a:r>
            <a:r>
              <a:rPr lang="en-US" sz="2400" i="1">
                <a:solidFill>
                  <a:srgbClr val="0000FF"/>
                </a:solidFill>
                <a:latin typeface="Verdana" pitchFamily="34" charset="0"/>
              </a:rPr>
              <a:t>K</a:t>
            </a:r>
            <a:r>
              <a:rPr lang="en-US" sz="2400">
                <a:solidFill>
                  <a:srgbClr val="0000FF"/>
                </a:solidFill>
                <a:latin typeface="Verdana" pitchFamily="34" charset="0"/>
              </a:rPr>
              <a:t>)-RAmP</a:t>
            </a:r>
            <a:r>
              <a:rPr lang="en-US" sz="2400">
                <a:solidFill>
                  <a:srgbClr val="000000"/>
                </a:solidFill>
                <a:latin typeface="Verdana" pitchFamily="34" charset="0"/>
              </a:rPr>
              <a:t> if </a:t>
            </a:r>
          </a:p>
        </p:txBody>
      </p:sp>
      <p:sp>
        <p:nvSpPr>
          <p:cNvPr id="442375" name="Line 7"/>
          <p:cNvSpPr>
            <a:spLocks noChangeShapeType="1"/>
          </p:cNvSpPr>
          <p:nvPr/>
        </p:nvSpPr>
        <p:spPr bwMode="auto">
          <a:xfrm>
            <a:off x="900113" y="2852738"/>
            <a:ext cx="431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42376" name="Line 8"/>
          <p:cNvSpPr>
            <a:spLocks noChangeShapeType="1"/>
          </p:cNvSpPr>
          <p:nvPr/>
        </p:nvSpPr>
        <p:spPr bwMode="auto">
          <a:xfrm>
            <a:off x="2808288" y="2420938"/>
            <a:ext cx="431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42377" name="Line 9"/>
          <p:cNvSpPr>
            <a:spLocks noChangeShapeType="1"/>
          </p:cNvSpPr>
          <p:nvPr/>
        </p:nvSpPr>
        <p:spPr bwMode="auto">
          <a:xfrm>
            <a:off x="2808288" y="3105150"/>
            <a:ext cx="431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42378" name="Line 10"/>
          <p:cNvSpPr>
            <a:spLocks noChangeShapeType="1"/>
          </p:cNvSpPr>
          <p:nvPr/>
        </p:nvSpPr>
        <p:spPr bwMode="auto">
          <a:xfrm>
            <a:off x="287338" y="5913438"/>
            <a:ext cx="431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42379" name="Line 11"/>
          <p:cNvSpPr>
            <a:spLocks noChangeShapeType="1"/>
          </p:cNvSpPr>
          <p:nvPr/>
        </p:nvSpPr>
        <p:spPr bwMode="auto">
          <a:xfrm>
            <a:off x="3311525" y="5516563"/>
            <a:ext cx="431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42380" name="Line 12"/>
          <p:cNvSpPr>
            <a:spLocks noChangeShapeType="1"/>
          </p:cNvSpPr>
          <p:nvPr/>
        </p:nvSpPr>
        <p:spPr bwMode="auto">
          <a:xfrm>
            <a:off x="3276600" y="6200775"/>
            <a:ext cx="431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8621" name="Picture 1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6446838"/>
            <a:ext cx="41370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Useful Models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52513"/>
            <a:ext cx="8763000" cy="55451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When the model-based framework makes sense:</a:t>
            </a:r>
            <a:br>
              <a:rPr lang="en-US" dirty="0" smtClean="0"/>
            </a:br>
            <a:endParaRPr lang="en-US" sz="1400" dirty="0" smtClean="0"/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solidFill>
                  <a:srgbClr val="0000FF"/>
                </a:solidFill>
              </a:rPr>
              <a:t>model</a:t>
            </a:r>
            <a:r>
              <a:rPr lang="en-US" sz="2400" dirty="0" smtClean="0"/>
              <a:t> with 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exact projection algorithm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sensing </a:t>
            </a:r>
            <a:r>
              <a:rPr lang="en-US" sz="2400" b="1" dirty="0" smtClean="0">
                <a:solidFill>
                  <a:srgbClr val="0000FF"/>
                </a:solidFill>
              </a:rPr>
              <a:t>matrix</a:t>
            </a:r>
            <a:r>
              <a:rPr lang="en-US" sz="2400" dirty="0" smtClean="0"/>
              <a:t>      with 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model-RIP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model-</a:t>
            </a:r>
            <a:r>
              <a:rPr lang="en-US" sz="2400" dirty="0" err="1" smtClean="0"/>
              <a:t>RAmP</a:t>
            </a:r>
            <a:endParaRPr lang="en-US" sz="2400" dirty="0" smtClean="0"/>
          </a:p>
          <a:p>
            <a:pPr lvl="2">
              <a:lnSpc>
                <a:spcPct val="90000"/>
              </a:lnSpc>
            </a:pPr>
            <a:endParaRPr lang="en-US" sz="2400" dirty="0" smtClean="0"/>
          </a:p>
          <a:p>
            <a:pPr lvl="2"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Ex:  block </a:t>
            </a:r>
            <a:r>
              <a:rPr lang="en-US" dirty="0" err="1" smtClean="0"/>
              <a:t>sparsity</a:t>
            </a:r>
            <a:r>
              <a:rPr lang="en-US" dirty="0" smtClean="0"/>
              <a:t> / signal ensembles	</a:t>
            </a:r>
            <a:br>
              <a:rPr lang="en-US" dirty="0" smtClean="0"/>
            </a:br>
            <a:r>
              <a:rPr lang="en-US" sz="1800" dirty="0" smtClean="0"/>
              <a:t>[</a:t>
            </a:r>
            <a:r>
              <a:rPr lang="en-US" sz="1800" dirty="0" err="1" smtClean="0"/>
              <a:t>Tropp</a:t>
            </a:r>
            <a:r>
              <a:rPr lang="en-US" sz="1800" dirty="0" smtClean="0"/>
              <a:t>, Gilbert, Strauss], [</a:t>
            </a:r>
            <a:r>
              <a:rPr lang="en-US" sz="1800" dirty="0" err="1" smtClean="0"/>
              <a:t>Stojnic</a:t>
            </a:r>
            <a:r>
              <a:rPr lang="en-US" sz="1800" dirty="0" smtClean="0"/>
              <a:t>, </a:t>
            </a:r>
            <a:r>
              <a:rPr lang="en-US" sz="1800" dirty="0" err="1" smtClean="0"/>
              <a:t>Parvaresh</a:t>
            </a:r>
            <a:r>
              <a:rPr lang="en-US" sz="1800" dirty="0" smtClean="0"/>
              <a:t>, </a:t>
            </a:r>
            <a:r>
              <a:rPr lang="en-US" sz="1800" dirty="0" err="1" smtClean="0"/>
              <a:t>Hassibi</a:t>
            </a:r>
            <a:r>
              <a:rPr lang="en-US" sz="1800" dirty="0" smtClean="0"/>
              <a:t>], </a:t>
            </a:r>
            <a:br>
              <a:rPr lang="en-US" sz="1800" dirty="0" smtClean="0"/>
            </a:br>
            <a:r>
              <a:rPr lang="en-US" sz="1800" dirty="0" smtClean="0"/>
              <a:t>[</a:t>
            </a:r>
            <a:r>
              <a:rPr lang="en-US" sz="1800" dirty="0" err="1" smtClean="0"/>
              <a:t>Eldar</a:t>
            </a:r>
            <a:r>
              <a:rPr lang="en-US" sz="1800" dirty="0" smtClean="0"/>
              <a:t>, </a:t>
            </a:r>
            <a:r>
              <a:rPr lang="en-US" sz="1800" dirty="0" err="1" smtClean="0"/>
              <a:t>Mishali</a:t>
            </a:r>
            <a:r>
              <a:rPr lang="en-US" sz="1800" dirty="0" smtClean="0"/>
              <a:t>], [Baron, Duarte et al], [</a:t>
            </a:r>
            <a:r>
              <a:rPr lang="en-US" sz="1800" dirty="0" err="1" smtClean="0"/>
              <a:t>Baraniuk</a:t>
            </a:r>
            <a:r>
              <a:rPr lang="en-US" sz="1800" dirty="0" smtClean="0"/>
              <a:t>, </a:t>
            </a:r>
            <a:r>
              <a:rPr lang="en-US" sz="1800" b="1" dirty="0" smtClean="0"/>
              <a:t>VC</a:t>
            </a:r>
            <a:r>
              <a:rPr lang="en-US" sz="1800" dirty="0" smtClean="0"/>
              <a:t>, Duarte, </a:t>
            </a:r>
            <a:r>
              <a:rPr lang="en-US" sz="1800" dirty="0" err="1" smtClean="0"/>
              <a:t>Hegde</a:t>
            </a:r>
            <a:r>
              <a:rPr lang="en-US" sz="1800" dirty="0" smtClean="0"/>
              <a:t>]</a:t>
            </a:r>
          </a:p>
          <a:p>
            <a:pPr>
              <a:lnSpc>
                <a:spcPct val="90000"/>
              </a:lnSpc>
            </a:pPr>
            <a:endParaRPr lang="en-US" sz="80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Ex:  clustered signals / background subtraction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sz="1800" dirty="0" smtClean="0"/>
              <a:t>[</a:t>
            </a:r>
            <a:r>
              <a:rPr lang="en-US" sz="1800" b="1" dirty="0" smtClean="0"/>
              <a:t>VC</a:t>
            </a:r>
            <a:r>
              <a:rPr lang="en-US" sz="1800" dirty="0" smtClean="0"/>
              <a:t>, Duarte, </a:t>
            </a:r>
            <a:r>
              <a:rPr lang="en-US" sz="1800" dirty="0" err="1" smtClean="0"/>
              <a:t>Hegde</a:t>
            </a:r>
            <a:r>
              <a:rPr lang="en-US" sz="1800" dirty="0" smtClean="0"/>
              <a:t>, </a:t>
            </a:r>
            <a:r>
              <a:rPr lang="en-US" sz="1800" dirty="0" err="1" smtClean="0"/>
              <a:t>Baraniuk</a:t>
            </a:r>
            <a:r>
              <a:rPr lang="en-US" sz="1800" dirty="0" smtClean="0"/>
              <a:t>], [</a:t>
            </a:r>
            <a:r>
              <a:rPr lang="en-US" sz="1800" b="1" dirty="0" smtClean="0"/>
              <a:t>VC</a:t>
            </a:r>
            <a:r>
              <a:rPr lang="en-US" sz="1800" dirty="0" smtClean="0"/>
              <a:t>, </a:t>
            </a:r>
            <a:r>
              <a:rPr lang="en-US" sz="1800" dirty="0" err="1" smtClean="0"/>
              <a:t>Indyk</a:t>
            </a:r>
            <a:r>
              <a:rPr lang="en-US" sz="1800" dirty="0" smtClean="0"/>
              <a:t>, </a:t>
            </a:r>
            <a:r>
              <a:rPr lang="en-US" sz="1800" dirty="0" err="1" smtClean="0"/>
              <a:t>Hegde</a:t>
            </a:r>
            <a:r>
              <a:rPr lang="en-US" sz="1800" dirty="0" smtClean="0"/>
              <a:t>, </a:t>
            </a:r>
            <a:r>
              <a:rPr lang="en-US" sz="1800" dirty="0" err="1" smtClean="0"/>
              <a:t>Baraniuk</a:t>
            </a:r>
            <a:r>
              <a:rPr lang="en-US" sz="1800" dirty="0" smtClean="0"/>
              <a:t>]</a:t>
            </a:r>
          </a:p>
          <a:p>
            <a:pPr>
              <a:lnSpc>
                <a:spcPct val="90000"/>
              </a:lnSpc>
            </a:pPr>
            <a:endParaRPr lang="en-US" sz="800" dirty="0" smtClean="0"/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Ex:  neuronal spike trains				     </a:t>
            </a:r>
            <a:r>
              <a:rPr lang="en-US" sz="1800" dirty="0" smtClean="0">
                <a:solidFill>
                  <a:srgbClr val="000000"/>
                </a:solidFill>
              </a:rPr>
              <a:t>[</a:t>
            </a:r>
            <a:r>
              <a:rPr lang="en-US" sz="1800" dirty="0" err="1" smtClean="0">
                <a:solidFill>
                  <a:srgbClr val="000000"/>
                </a:solidFill>
              </a:rPr>
              <a:t>Hegde</a:t>
            </a:r>
            <a:r>
              <a:rPr lang="en-US" sz="1800" dirty="0" smtClean="0">
                <a:solidFill>
                  <a:srgbClr val="000000"/>
                </a:solidFill>
              </a:rPr>
              <a:t>, Duarte, </a:t>
            </a:r>
            <a:r>
              <a:rPr lang="en-US" sz="1800" b="1" dirty="0" smtClean="0">
                <a:solidFill>
                  <a:srgbClr val="000000"/>
                </a:solidFill>
              </a:rPr>
              <a:t>VC </a:t>
            </a:r>
            <a:r>
              <a:rPr lang="en-US" sz="1800" dirty="0" smtClean="0">
                <a:solidFill>
                  <a:srgbClr val="000000"/>
                </a:solidFill>
              </a:rPr>
              <a:t>–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best student paper award]</a:t>
            </a:r>
          </a:p>
        </p:txBody>
      </p:sp>
      <p:pic>
        <p:nvPicPr>
          <p:cNvPr id="7270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450" y="2507280"/>
            <a:ext cx="3238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dirty="0" smtClean="0"/>
              <a:t>Combinatorial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different view of the model-CS workhorse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(Lemma) support of the solution  &lt;&gt; 	modular approximation 						problem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sz="2800" dirty="0" smtClean="0"/>
          </a:p>
          <a:p>
            <a:pPr lvl="1">
              <a:buNone/>
            </a:pPr>
            <a:r>
              <a:rPr lang="en-US" dirty="0" smtClean="0"/>
              <a:t>where 				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Sets endowed with an ALGO with two properties</a:t>
            </a:r>
          </a:p>
          <a:p>
            <a:pPr lvl="1"/>
            <a:endParaRPr lang="en-US" sz="1000" dirty="0" smtClean="0"/>
          </a:p>
          <a:p>
            <a:pPr lvl="1"/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sz="1000" dirty="0" smtClean="0"/>
              <a:t>	</a:t>
            </a:r>
          </a:p>
          <a:p>
            <a:pPr lvl="1"/>
            <a:r>
              <a:rPr lang="en-US" dirty="0" smtClean="0"/>
              <a:t>ALGO: (pseudo) polynomial time</a:t>
            </a:r>
          </a:p>
          <a:p>
            <a:pPr lvl="1"/>
            <a:endParaRPr lang="en-US" sz="500" dirty="0" smtClean="0"/>
          </a:p>
          <a:p>
            <a:pPr lvl="1">
              <a:buNone/>
            </a:pPr>
            <a:r>
              <a:rPr lang="en-US" dirty="0" smtClean="0">
                <a:solidFill>
                  <a:srgbClr val="0000FF"/>
                </a:solidFill>
              </a:rPr>
              <a:t>Denote the projection as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Picture 1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498130" y="1739180"/>
            <a:ext cx="3606658" cy="431213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054087" y="3198570"/>
            <a:ext cx="7035824" cy="330685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781431" y="3889859"/>
            <a:ext cx="2515129" cy="330777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115550" y="5234035"/>
            <a:ext cx="4038608" cy="381000"/>
          </a:xfrm>
          <a:prstGeom prst="rect">
            <a:avLst/>
          </a:prstGeom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4072735" y="6309375"/>
            <a:ext cx="1040853" cy="330695"/>
          </a:xfrm>
          <a:prstGeom prst="rect">
            <a:avLst/>
          </a:prstGeom>
          <a:noFill/>
          <a:ln/>
          <a:effectLst/>
        </p:spPr>
      </p:pic>
      <p:sp>
        <p:nvSpPr>
          <p:cNvPr id="13" name="Freeform 12"/>
          <p:cNvSpPr/>
          <p:nvPr/>
        </p:nvSpPr>
        <p:spPr bwMode="auto">
          <a:xfrm>
            <a:off x="6991515" y="3534770"/>
            <a:ext cx="573206" cy="464024"/>
          </a:xfrm>
          <a:custGeom>
            <a:avLst/>
            <a:gdLst>
              <a:gd name="connsiteX0" fmla="*/ 573206 w 573206"/>
              <a:gd name="connsiteY0" fmla="*/ 464024 h 464024"/>
              <a:gd name="connsiteX1" fmla="*/ 109182 w 573206"/>
              <a:gd name="connsiteY1" fmla="*/ 300251 h 464024"/>
              <a:gd name="connsiteX2" fmla="*/ 0 w 573206"/>
              <a:gd name="connsiteY2" fmla="*/ 0 h 46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206" h="464024">
                <a:moveTo>
                  <a:pt x="573206" y="464024"/>
                </a:moveTo>
                <a:cubicBezTo>
                  <a:pt x="388961" y="420806"/>
                  <a:pt x="204716" y="377588"/>
                  <a:pt x="109182" y="300251"/>
                </a:cubicBezTo>
                <a:cubicBezTo>
                  <a:pt x="13648" y="222914"/>
                  <a:pt x="6824" y="111457"/>
                  <a:pt x="0" y="0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45485" y="3813050"/>
            <a:ext cx="1598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indexing set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Performance of Recovery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5538"/>
            <a:ext cx="8763000" cy="53086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With model-based ALPS, </a:t>
            </a:r>
            <a:r>
              <a:rPr lang="en-US" dirty="0" err="1" smtClean="0">
                <a:ea typeface="ＭＳ Ｐゴシック" pitchFamily="34" charset="-128"/>
              </a:rPr>
              <a:t>CoSaMP</a:t>
            </a:r>
            <a:r>
              <a:rPr lang="en-US" dirty="0" smtClean="0">
                <a:ea typeface="ＭＳ Ｐゴシック" pitchFamily="34" charset="-128"/>
              </a:rPr>
              <a:t>, SP with model-RIP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Model-sparse signals		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endParaRPr lang="en-US" sz="10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noise-free measurements: 	exact recovery </a:t>
            </a:r>
          </a:p>
          <a:p>
            <a:pPr lvl="1"/>
            <a:endParaRPr lang="en-US" sz="10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noisy measurements: 		stable recovery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Model-compressible signals  		</a:t>
            </a:r>
            <a:r>
              <a:rPr lang="en-US" dirty="0" smtClean="0">
                <a:ea typeface="ＭＳ Ｐゴシック" pitchFamily="34" charset="-128"/>
              </a:rPr>
              <a:t>(via </a:t>
            </a:r>
            <a:r>
              <a:rPr lang="en-US" dirty="0" err="1" smtClean="0">
                <a:ea typeface="ＭＳ Ｐゴシック" pitchFamily="34" charset="-128"/>
              </a:rPr>
              <a:t>RaMP</a:t>
            </a:r>
            <a:r>
              <a:rPr lang="en-US" dirty="0" smtClean="0">
                <a:ea typeface="ＭＳ Ｐゴシック" pitchFamily="34" charset="-128"/>
              </a:rPr>
              <a:t>)</a:t>
            </a:r>
          </a:p>
          <a:p>
            <a:endParaRPr lang="en-US" sz="1000" b="1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recovery as good as </a:t>
            </a:r>
            <a:r>
              <a:rPr lang="en-US" i="1" dirty="0" smtClean="0">
                <a:ea typeface="ＭＳ Ｐゴシック" pitchFamily="34" charset="-128"/>
              </a:rPr>
              <a:t>K</a:t>
            </a:r>
            <a:r>
              <a:rPr lang="en-US" dirty="0" smtClean="0">
                <a:ea typeface="ＭＳ Ｐゴシック" pitchFamily="34" charset="-128"/>
              </a:rPr>
              <a:t>-model-sparse approximation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987164" y="1623965"/>
            <a:ext cx="31550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b="1" dirty="0" smtClean="0">
                <a:latin typeface="+mj-lt"/>
                <a:ea typeface="ＭＳ Ｐゴシック" pitchFamily="34" charset="-128"/>
              </a:rPr>
              <a:t>http://lions.epfl.ch/ALPS</a:t>
            </a:r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6645870" y="2084825"/>
            <a:ext cx="2400240" cy="375820"/>
          </a:xfrm>
          <a:prstGeom prst="rect">
            <a:avLst/>
          </a:prstGeom>
          <a:noFill/>
          <a:ln/>
          <a:effectLst/>
        </p:spPr>
      </p:pic>
      <p:sp>
        <p:nvSpPr>
          <p:cNvPr id="34" name="Line 7"/>
          <p:cNvSpPr>
            <a:spLocks noChangeShapeType="1"/>
          </p:cNvSpPr>
          <p:nvPr/>
        </p:nvSpPr>
        <p:spPr bwMode="auto">
          <a:xfrm>
            <a:off x="6607464" y="2507280"/>
            <a:ext cx="246888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85738" y="5146832"/>
            <a:ext cx="8840787" cy="1700213"/>
            <a:chOff x="185700" y="1639863"/>
            <a:chExt cx="8840887" cy="1700431"/>
          </a:xfrm>
        </p:grpSpPr>
        <p:pic>
          <p:nvPicPr>
            <p:cNvPr id="26" name="Picture 33" descr="TP_tmp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1880" y="1639863"/>
              <a:ext cx="8618777" cy="832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284125" y="2651100"/>
              <a:ext cx="140335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185700" y="2687747"/>
              <a:ext cx="1574818" cy="641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  <a:latin typeface="+mj-lt"/>
                </a:rPr>
                <a:t>CS recovery</a:t>
              </a:r>
              <a:br>
                <a:rPr lang="en-US" dirty="0">
                  <a:solidFill>
                    <a:srgbClr val="0000FF"/>
                  </a:solidFill>
                  <a:latin typeface="+mj-lt"/>
                </a:rPr>
              </a:br>
              <a:r>
                <a:rPr lang="en-US" dirty="0">
                  <a:solidFill>
                    <a:srgbClr val="0000FF"/>
                  </a:solidFill>
                  <a:latin typeface="+mj-lt"/>
                </a:rPr>
                <a:t>error</a:t>
              </a:r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2887640" y="2651100"/>
              <a:ext cx="15113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>
              <a:off x="2362187" y="2694098"/>
              <a:ext cx="2427315" cy="6461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  <a:latin typeface="+mj-lt"/>
                </a:rPr>
                <a:t>signal </a:t>
              </a:r>
              <a:r>
                <a:rPr lang="en-US" i="1" dirty="0">
                  <a:solidFill>
                    <a:srgbClr val="FF0000"/>
                  </a:solidFill>
                  <a:latin typeface="+mj-lt"/>
                </a:rPr>
                <a:t>K</a:t>
              </a:r>
              <a:r>
                <a:rPr lang="en-US" dirty="0">
                  <a:solidFill>
                    <a:srgbClr val="FF0000"/>
                  </a:solidFill>
                  <a:latin typeface="+mj-lt"/>
                </a:rPr>
                <a:t>-term</a:t>
              </a:r>
              <a:br>
                <a:rPr lang="en-US" dirty="0">
                  <a:solidFill>
                    <a:srgbClr val="FF0000"/>
                  </a:solidFill>
                  <a:latin typeface="+mj-lt"/>
                </a:rPr>
              </a:br>
              <a:r>
                <a:rPr lang="en-US" dirty="0">
                  <a:solidFill>
                    <a:srgbClr val="FF0000"/>
                  </a:solidFill>
                  <a:latin typeface="+mj-lt"/>
                </a:rPr>
                <a:t>model approx error</a:t>
              </a:r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8275700" y="2651100"/>
              <a:ext cx="685800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13"/>
            <p:cNvSpPr txBox="1">
              <a:spLocks noChangeArrowheads="1"/>
            </p:cNvSpPr>
            <p:nvPr/>
          </p:nvSpPr>
          <p:spPr bwMode="auto">
            <a:xfrm>
              <a:off x="8240766" y="2694098"/>
              <a:ext cx="785821" cy="3667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rgbClr val="006600"/>
                  </a:solidFill>
                  <a:latin typeface="+mj-lt"/>
                </a:rPr>
                <a:t>noise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412875"/>
            <a:ext cx="8763000" cy="5364163"/>
          </a:xfrm>
        </p:spPr>
        <p:txBody>
          <a:bodyPr/>
          <a:lstStyle/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dirty="0" smtClean="0">
                <a:ea typeface="ＭＳ Ｐゴシック" pitchFamily="34" charset="-128"/>
              </a:rPr>
              <a:t>Sparse or compressible</a:t>
            </a:r>
          </a:p>
          <a:p>
            <a:pPr>
              <a:spcBef>
                <a:spcPct val="0"/>
              </a:spcBef>
              <a:buNone/>
            </a:pPr>
            <a:r>
              <a:rPr lang="en-US" sz="1200" dirty="0" smtClean="0">
                <a:ea typeface="ＭＳ Ｐゴシック" pitchFamily="34" charset="-128"/>
              </a:rPr>
              <a:t>	</a:t>
            </a:r>
            <a:br>
              <a:rPr lang="en-US" sz="1200" dirty="0" smtClean="0">
                <a:ea typeface="ＭＳ Ｐゴシック" pitchFamily="34" charset="-128"/>
              </a:rPr>
            </a:br>
            <a:r>
              <a:rPr lang="en-US" sz="1200" dirty="0" smtClean="0">
                <a:ea typeface="ＭＳ Ｐゴシック" pitchFamily="34" charset="-128"/>
              </a:rPr>
              <a:t>  </a:t>
            </a:r>
            <a:r>
              <a:rPr lang="en-US" b="1" i="1" dirty="0" smtClean="0">
                <a:solidFill>
                  <a:srgbClr val="0000FF"/>
                </a:solidFill>
                <a:ea typeface="ＭＳ Ｐゴシック" pitchFamily="34" charset="-128"/>
              </a:rPr>
              <a:t>not sufficient alone</a:t>
            </a:r>
          </a:p>
          <a:p>
            <a:pPr>
              <a:buNone/>
            </a:pPr>
            <a:r>
              <a:rPr lang="en-US" dirty="0" smtClean="0">
                <a:ea typeface="ＭＳ Ｐゴシック" pitchFamily="34" charset="-128"/>
              </a:rPr>
              <a:t>		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>
                <a:ea typeface="ＭＳ Ｐゴシック" pitchFamily="34" charset="-128"/>
              </a:rPr>
              <a:t>Projection</a:t>
            </a:r>
          </a:p>
          <a:p>
            <a:pPr>
              <a:buNone/>
            </a:pPr>
            <a:r>
              <a:rPr lang="en-US" sz="1200" dirty="0" smtClean="0">
                <a:ea typeface="ＭＳ Ｐゴシック" pitchFamily="34" charset="-128"/>
              </a:rPr>
              <a:t/>
            </a:r>
            <a:br>
              <a:rPr lang="en-US" sz="1200" dirty="0" smtClean="0">
                <a:ea typeface="ＭＳ Ｐゴシック" pitchFamily="34" charset="-128"/>
              </a:rPr>
            </a:br>
            <a:r>
              <a:rPr lang="en-US" sz="1200" dirty="0" smtClean="0">
                <a:ea typeface="ＭＳ Ｐゴシック" pitchFamily="34" charset="-128"/>
              </a:rPr>
              <a:t>  </a:t>
            </a:r>
            <a:r>
              <a:rPr lang="en-US" b="1" i="1" dirty="0" smtClean="0">
                <a:solidFill>
                  <a:srgbClr val="0000FF"/>
                </a:solidFill>
                <a:ea typeface="ＭＳ Ｐゴシック" pitchFamily="34" charset="-128"/>
              </a:rPr>
              <a:t>information preserving </a:t>
            </a:r>
          </a:p>
          <a:p>
            <a:pPr>
              <a:buNone/>
            </a:pPr>
            <a:r>
              <a:rPr lang="en-US" b="1" i="1" dirty="0" smtClean="0">
                <a:solidFill>
                  <a:srgbClr val="0000FF"/>
                </a:solidFill>
                <a:ea typeface="ＭＳ Ｐゴシック" pitchFamily="34" charset="-128"/>
              </a:rPr>
              <a:t>	(stable embedding / special null space)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US" dirty="0" smtClean="0">
                <a:ea typeface="ＭＳ Ｐゴシック" pitchFamily="34" charset="-128"/>
              </a:rPr>
              <a:t>Decoding algorithms</a:t>
            </a:r>
          </a:p>
          <a:p>
            <a:pPr>
              <a:buNone/>
            </a:pPr>
            <a:r>
              <a:rPr lang="en-US" sz="1200" dirty="0" smtClean="0">
                <a:ea typeface="ＭＳ Ｐゴシック" pitchFamily="34" charset="-128"/>
              </a:rPr>
              <a:t>	</a:t>
            </a:r>
          </a:p>
          <a:p>
            <a:pPr>
              <a:buNone/>
            </a:pPr>
            <a:r>
              <a:rPr lang="en-US" dirty="0" smtClean="0">
                <a:ea typeface="ＭＳ Ｐゴシック" pitchFamily="34" charset="-128"/>
              </a:rPr>
              <a:t>	 </a:t>
            </a:r>
            <a:r>
              <a:rPr lang="en-US" b="1" i="1" dirty="0" smtClean="0">
                <a:solidFill>
                  <a:srgbClr val="0000FF"/>
                </a:solidFill>
                <a:ea typeface="ＭＳ Ｐゴシック" pitchFamily="34" charset="-128"/>
              </a:rPr>
              <a:t>tractable 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37891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674100" y="1193800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5131054" y="1143000"/>
            <a:ext cx="278891" cy="202691"/>
          </a:xfrm>
          <a:prstGeom prst="rect">
            <a:avLst/>
          </a:prstGeom>
          <a:noFill/>
          <a:ln/>
          <a:effectLst/>
        </p:spPr>
      </p:pic>
      <p:pic>
        <p:nvPicPr>
          <p:cNvPr id="37893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75500" y="1143000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49900" y="2006600"/>
            <a:ext cx="381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8" descr="phir"/>
          <p:cNvPicPr>
            <a:picLocks noChangeAspect="1" noChangeArrowheads="1"/>
          </p:cNvPicPr>
          <p:nvPr/>
        </p:nvPicPr>
        <p:blipFill>
          <a:blip r:embed="rId16" cstate="print"/>
          <a:srcRect l="13036" t="4639" r="8690" b="5594"/>
          <a:stretch>
            <a:fillRect/>
          </a:stretch>
        </p:blipFill>
        <p:spPr bwMode="auto">
          <a:xfrm>
            <a:off x="6176963" y="1524000"/>
            <a:ext cx="2447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168900" y="1608138"/>
            <a:ext cx="152400" cy="1155700"/>
            <a:chOff x="1791" y="2385"/>
            <a:chExt cx="96" cy="728"/>
          </a:xfrm>
        </p:grpSpPr>
        <p:sp>
          <p:nvSpPr>
            <p:cNvPr id="11301" name="Rectangle 10"/>
            <p:cNvSpPr>
              <a:spLocks noChangeArrowheads="1"/>
            </p:cNvSpPr>
            <p:nvPr/>
          </p:nvSpPr>
          <p:spPr bwMode="auto">
            <a:xfrm>
              <a:off x="1791" y="3022"/>
              <a:ext cx="96" cy="91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2" name="Rectangle 11"/>
            <p:cNvSpPr>
              <a:spLocks noChangeArrowheads="1"/>
            </p:cNvSpPr>
            <p:nvPr/>
          </p:nvSpPr>
          <p:spPr bwMode="auto">
            <a:xfrm>
              <a:off x="1791" y="2931"/>
              <a:ext cx="96" cy="9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3" name="Rectangle 12"/>
            <p:cNvSpPr>
              <a:spLocks noChangeArrowheads="1"/>
            </p:cNvSpPr>
            <p:nvPr/>
          </p:nvSpPr>
          <p:spPr bwMode="auto">
            <a:xfrm>
              <a:off x="1791" y="2840"/>
              <a:ext cx="96" cy="91"/>
            </a:xfrm>
            <a:prstGeom prst="rect">
              <a:avLst/>
            </a:prstGeom>
            <a:solidFill>
              <a:srgbClr val="CC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4" name="Rectangle 13"/>
            <p:cNvSpPr>
              <a:spLocks noChangeArrowheads="1"/>
            </p:cNvSpPr>
            <p:nvPr/>
          </p:nvSpPr>
          <p:spPr bwMode="auto">
            <a:xfrm>
              <a:off x="1791" y="2749"/>
              <a:ext cx="96" cy="91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5" name="Rectangle 14"/>
            <p:cNvSpPr>
              <a:spLocks noChangeArrowheads="1"/>
            </p:cNvSpPr>
            <p:nvPr/>
          </p:nvSpPr>
          <p:spPr bwMode="auto">
            <a:xfrm>
              <a:off x="1791" y="2658"/>
              <a:ext cx="96" cy="91"/>
            </a:xfrm>
            <a:prstGeom prst="rect">
              <a:avLst/>
            </a:prstGeom>
            <a:solidFill>
              <a:srgbClr val="FF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6" name="Rectangle 15"/>
            <p:cNvSpPr>
              <a:spLocks noChangeArrowheads="1"/>
            </p:cNvSpPr>
            <p:nvPr/>
          </p:nvSpPr>
          <p:spPr bwMode="auto">
            <a:xfrm>
              <a:off x="1791" y="2567"/>
              <a:ext cx="96" cy="9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7" name="Rectangle 16"/>
            <p:cNvSpPr>
              <a:spLocks noChangeArrowheads="1"/>
            </p:cNvSpPr>
            <p:nvPr/>
          </p:nvSpPr>
          <p:spPr bwMode="auto">
            <a:xfrm>
              <a:off x="1791" y="2476"/>
              <a:ext cx="96" cy="91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8" name="Rectangle 17"/>
            <p:cNvSpPr>
              <a:spLocks noChangeArrowheads="1"/>
            </p:cNvSpPr>
            <p:nvPr/>
          </p:nvSpPr>
          <p:spPr bwMode="auto">
            <a:xfrm>
              <a:off x="1791" y="2385"/>
              <a:ext cx="96" cy="91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8734425" y="1549400"/>
            <a:ext cx="155575" cy="2438400"/>
            <a:chOff x="4673" y="2480"/>
            <a:chExt cx="98" cy="1536"/>
          </a:xfrm>
        </p:grpSpPr>
        <p:sp>
          <p:nvSpPr>
            <p:cNvPr id="11282" name="Rectangle 19"/>
            <p:cNvSpPr>
              <a:spLocks noChangeArrowheads="1"/>
            </p:cNvSpPr>
            <p:nvPr/>
          </p:nvSpPr>
          <p:spPr bwMode="auto">
            <a:xfrm>
              <a:off x="4675" y="3056"/>
              <a:ext cx="96" cy="9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83" name="Rectangle 20"/>
            <p:cNvSpPr>
              <a:spLocks noChangeArrowheads="1"/>
            </p:cNvSpPr>
            <p:nvPr/>
          </p:nvSpPr>
          <p:spPr bwMode="auto">
            <a:xfrm>
              <a:off x="4673" y="3631"/>
              <a:ext cx="96" cy="96"/>
            </a:xfrm>
            <a:prstGeom prst="rect">
              <a:avLst/>
            </a:prstGeom>
            <a:solidFill>
              <a:srgbClr val="0000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84" name="Rectangle 21"/>
            <p:cNvSpPr>
              <a:spLocks noChangeArrowheads="1"/>
            </p:cNvSpPr>
            <p:nvPr/>
          </p:nvSpPr>
          <p:spPr bwMode="auto">
            <a:xfrm>
              <a:off x="4675" y="2768"/>
              <a:ext cx="96" cy="96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85" name="Rectangle 22"/>
            <p:cNvSpPr>
              <a:spLocks noChangeArrowheads="1"/>
            </p:cNvSpPr>
            <p:nvPr/>
          </p:nvSpPr>
          <p:spPr bwMode="auto">
            <a:xfrm>
              <a:off x="4675" y="2480"/>
              <a:ext cx="96" cy="15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86" name="Line 23"/>
            <p:cNvSpPr>
              <a:spLocks noChangeShapeType="1"/>
            </p:cNvSpPr>
            <p:nvPr/>
          </p:nvSpPr>
          <p:spPr bwMode="auto">
            <a:xfrm>
              <a:off x="4675" y="257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87" name="Line 24"/>
            <p:cNvSpPr>
              <a:spLocks noChangeShapeType="1"/>
            </p:cNvSpPr>
            <p:nvPr/>
          </p:nvSpPr>
          <p:spPr bwMode="auto">
            <a:xfrm>
              <a:off x="4675" y="267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88" name="Line 25"/>
            <p:cNvSpPr>
              <a:spLocks noChangeShapeType="1"/>
            </p:cNvSpPr>
            <p:nvPr/>
          </p:nvSpPr>
          <p:spPr bwMode="auto">
            <a:xfrm>
              <a:off x="4675" y="276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89" name="Line 26"/>
            <p:cNvSpPr>
              <a:spLocks noChangeShapeType="1"/>
            </p:cNvSpPr>
            <p:nvPr/>
          </p:nvSpPr>
          <p:spPr bwMode="auto">
            <a:xfrm>
              <a:off x="4675" y="286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0" name="Line 27"/>
            <p:cNvSpPr>
              <a:spLocks noChangeShapeType="1"/>
            </p:cNvSpPr>
            <p:nvPr/>
          </p:nvSpPr>
          <p:spPr bwMode="auto">
            <a:xfrm>
              <a:off x="4675" y="296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1" name="Line 28"/>
            <p:cNvSpPr>
              <a:spLocks noChangeShapeType="1"/>
            </p:cNvSpPr>
            <p:nvPr/>
          </p:nvSpPr>
          <p:spPr bwMode="auto">
            <a:xfrm>
              <a:off x="4675" y="305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2" name="Line 29"/>
            <p:cNvSpPr>
              <a:spLocks noChangeShapeType="1"/>
            </p:cNvSpPr>
            <p:nvPr/>
          </p:nvSpPr>
          <p:spPr bwMode="auto">
            <a:xfrm>
              <a:off x="4675" y="315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3" name="Line 30"/>
            <p:cNvSpPr>
              <a:spLocks noChangeShapeType="1"/>
            </p:cNvSpPr>
            <p:nvPr/>
          </p:nvSpPr>
          <p:spPr bwMode="auto">
            <a:xfrm>
              <a:off x="4675" y="324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4" name="Line 31"/>
            <p:cNvSpPr>
              <a:spLocks noChangeShapeType="1"/>
            </p:cNvSpPr>
            <p:nvPr/>
          </p:nvSpPr>
          <p:spPr bwMode="auto">
            <a:xfrm>
              <a:off x="4675" y="3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5" name="Line 32"/>
            <p:cNvSpPr>
              <a:spLocks noChangeShapeType="1"/>
            </p:cNvSpPr>
            <p:nvPr/>
          </p:nvSpPr>
          <p:spPr bwMode="auto">
            <a:xfrm>
              <a:off x="4675" y="344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6" name="Line 33"/>
            <p:cNvSpPr>
              <a:spLocks noChangeShapeType="1"/>
            </p:cNvSpPr>
            <p:nvPr/>
          </p:nvSpPr>
          <p:spPr bwMode="auto">
            <a:xfrm>
              <a:off x="4675" y="353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7" name="Line 34"/>
            <p:cNvSpPr>
              <a:spLocks noChangeShapeType="1"/>
            </p:cNvSpPr>
            <p:nvPr/>
          </p:nvSpPr>
          <p:spPr bwMode="auto">
            <a:xfrm>
              <a:off x="4675" y="363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8" name="Line 35"/>
            <p:cNvSpPr>
              <a:spLocks noChangeShapeType="1"/>
            </p:cNvSpPr>
            <p:nvPr/>
          </p:nvSpPr>
          <p:spPr bwMode="auto">
            <a:xfrm>
              <a:off x="4675" y="372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9" name="Line 36"/>
            <p:cNvSpPr>
              <a:spLocks noChangeShapeType="1"/>
            </p:cNvSpPr>
            <p:nvPr/>
          </p:nvSpPr>
          <p:spPr bwMode="auto">
            <a:xfrm>
              <a:off x="4675" y="382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0" name="Line 37"/>
            <p:cNvSpPr>
              <a:spLocks noChangeShapeType="1"/>
            </p:cNvSpPr>
            <p:nvPr/>
          </p:nvSpPr>
          <p:spPr bwMode="auto">
            <a:xfrm>
              <a:off x="4675" y="392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pic>
        <p:nvPicPr>
          <p:cNvPr id="37898" name="Picture 3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43400" y="1549400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4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62200" y="3352800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05800" y="4022725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5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78375" y="2955925"/>
            <a:ext cx="882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8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134100" y="2955925"/>
            <a:ext cx="2454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itle 1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My 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Insights on </a:t>
            </a:r>
            <a:r>
              <a:rPr lang="en-US" sz="3600" kern="0" dirty="0" smtClean="0">
                <a:solidFill>
                  <a:schemeClr val="tx2"/>
                </a:solidFill>
              </a:rPr>
              <a:t>Compressive Sensing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74" y="1127125"/>
            <a:ext cx="9001125" cy="478631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Sparse</a:t>
            </a:r>
            <a:r>
              <a:rPr lang="en-US" dirty="0" smtClean="0">
                <a:ea typeface="ＭＳ Ｐゴシック" pitchFamily="34" charset="-128"/>
              </a:rPr>
              <a:t> signal:	  only </a:t>
            </a:r>
            <a:r>
              <a:rPr lang="en-US" sz="2800" dirty="0" smtClean="0">
                <a:latin typeface="cmmi12" pitchFamily="34" charset="0"/>
                <a:ea typeface="ＭＳ Ｐゴシック" pitchFamily="34" charset="-128"/>
              </a:rPr>
              <a:t>K</a:t>
            </a:r>
            <a:r>
              <a:rPr lang="en-US" dirty="0" smtClean="0">
                <a:ea typeface="ＭＳ Ｐゴシック" pitchFamily="34" charset="-128"/>
              </a:rPr>
              <a:t> out of </a:t>
            </a:r>
            <a:r>
              <a:rPr lang="en-US" sz="2800" dirty="0" smtClean="0">
                <a:latin typeface="cmmi12" pitchFamily="34" charset="0"/>
                <a:ea typeface="ＭＳ Ｐゴシック" pitchFamily="34" charset="-128"/>
              </a:rPr>
              <a:t>N</a:t>
            </a:r>
            <a:r>
              <a:rPr lang="en-US" dirty="0" smtClean="0">
                <a:ea typeface="ＭＳ Ｐゴシック" pitchFamily="34" charset="-128"/>
              </a:rPr>
              <a:t> coordinates nonzero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model:  union of all </a:t>
            </a:r>
            <a:r>
              <a:rPr lang="en-US" sz="2400" dirty="0" smtClean="0">
                <a:latin typeface="cmmi12" pitchFamily="34" charset="0"/>
                <a:ea typeface="ＭＳ Ｐゴシック" pitchFamily="34" charset="-128"/>
              </a:rPr>
              <a:t>K</a:t>
            </a:r>
            <a:r>
              <a:rPr lang="en-US" dirty="0" smtClean="0">
                <a:ea typeface="ＭＳ Ｐゴシック" pitchFamily="34" charset="-128"/>
              </a:rPr>
              <a:t>-dimensional subspaces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aligned w/ coordinate axes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		</a:t>
            </a:r>
            <a:r>
              <a:rPr lang="en-US" b="1" dirty="0" smtClean="0">
                <a:ea typeface="ＭＳ Ｐゴシック" pitchFamily="34" charset="-128"/>
              </a:rPr>
              <a:t>Example:  2-sparse in 3-dimensions</a:t>
            </a: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</p:txBody>
      </p:sp>
      <p:sp>
        <p:nvSpPr>
          <p:cNvPr id="39943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  <a:noFill/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Signal Priors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808518" y="3810000"/>
            <a:ext cx="2270170" cy="2064951"/>
            <a:chOff x="2896" y="1104"/>
            <a:chExt cx="1920" cy="1680"/>
          </a:xfrm>
        </p:grpSpPr>
        <p:pic>
          <p:nvPicPr>
            <p:cNvPr id="87" name="Picture 29"/>
            <p:cNvPicPr>
              <a:picLocks noChangeAspect="1" noChangeArrowheads="1"/>
            </p:cNvPicPr>
            <p:nvPr/>
          </p:nvPicPr>
          <p:blipFill>
            <a:blip r:embed="rId10" cstate="print"/>
            <a:srcRect l="31740" t="25165" r="31259" b="21988"/>
            <a:stretch>
              <a:fillRect/>
            </a:stretch>
          </p:blipFill>
          <p:spPr bwMode="auto">
            <a:xfrm>
              <a:off x="2896" y="1104"/>
              <a:ext cx="1920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" name="Line 30"/>
            <p:cNvSpPr>
              <a:spLocks noChangeShapeType="1"/>
            </p:cNvSpPr>
            <p:nvPr/>
          </p:nvSpPr>
          <p:spPr bwMode="auto">
            <a:xfrm rot="10800000" flipH="1">
              <a:off x="3005" y="1934"/>
              <a:ext cx="820" cy="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" name="Line 31"/>
            <p:cNvSpPr>
              <a:spLocks noChangeShapeType="1"/>
            </p:cNvSpPr>
            <p:nvPr/>
          </p:nvSpPr>
          <p:spPr bwMode="auto">
            <a:xfrm>
              <a:off x="3814" y="1148"/>
              <a:ext cx="0" cy="7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0" name="Line 32"/>
            <p:cNvSpPr>
              <a:spLocks noChangeShapeType="1"/>
            </p:cNvSpPr>
            <p:nvPr/>
          </p:nvSpPr>
          <p:spPr bwMode="auto">
            <a:xfrm rot="10800000">
              <a:off x="3803" y="1945"/>
              <a:ext cx="911" cy="2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94" name="Picture 9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4572000" y="4545344"/>
            <a:ext cx="515861" cy="381221"/>
          </a:xfrm>
          <a:prstGeom prst="rect">
            <a:avLst/>
          </a:prstGeom>
          <a:noFill/>
          <a:ln/>
          <a:effectLst/>
        </p:spPr>
      </p:pic>
      <p:sp>
        <p:nvSpPr>
          <p:cNvPr id="92" name="Oval 34"/>
          <p:cNvSpPr>
            <a:spLocks noChangeArrowheads="1"/>
          </p:cNvSpPr>
          <p:nvPr/>
        </p:nvSpPr>
        <p:spPr bwMode="auto">
          <a:xfrm>
            <a:off x="7295514" y="5303832"/>
            <a:ext cx="82803" cy="8566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95" name="Picture 9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63930" y="5266353"/>
            <a:ext cx="894270" cy="257003"/>
          </a:xfrm>
          <a:prstGeom prst="rect">
            <a:avLst/>
          </a:prstGeom>
          <a:noFill/>
          <a:ln/>
          <a:effectLst/>
        </p:spPr>
      </p:pic>
      <p:pic>
        <p:nvPicPr>
          <p:cNvPr id="97" name="Picture 9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4572000" y="3984701"/>
            <a:ext cx="1159236" cy="354475"/>
          </a:xfrm>
          <a:prstGeom prst="rect">
            <a:avLst/>
          </a:prstGeom>
        </p:spPr>
      </p:pic>
      <p:grpSp>
        <p:nvGrpSpPr>
          <p:cNvPr id="3" name="Group 147"/>
          <p:cNvGrpSpPr/>
          <p:nvPr/>
        </p:nvGrpSpPr>
        <p:grpSpPr>
          <a:xfrm>
            <a:off x="380999" y="2895600"/>
            <a:ext cx="2819400" cy="3429000"/>
            <a:chOff x="6504712" y="2809875"/>
            <a:chExt cx="2563092" cy="3118156"/>
          </a:xfrm>
        </p:grpSpPr>
        <p:grpSp>
          <p:nvGrpSpPr>
            <p:cNvPr id="4" name="Group 139"/>
            <p:cNvGrpSpPr/>
            <p:nvPr/>
          </p:nvGrpSpPr>
          <p:grpSpPr>
            <a:xfrm>
              <a:off x="8229604" y="2809875"/>
              <a:ext cx="838200" cy="3118156"/>
              <a:chOff x="8305804" y="1133475"/>
              <a:chExt cx="838200" cy="3118156"/>
            </a:xfrm>
          </p:grpSpPr>
          <p:pic>
            <p:nvPicPr>
              <p:cNvPr id="70" name="Picture 4" descr="txp_fig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8674100" y="1133475"/>
                <a:ext cx="254000" cy="20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>
                <a:off x="8734425" y="1489075"/>
                <a:ext cx="155575" cy="2438400"/>
                <a:chOff x="4673" y="2480"/>
                <a:chExt cx="98" cy="1536"/>
              </a:xfrm>
            </p:grpSpPr>
            <p:sp>
              <p:nvSpPr>
                <p:cNvPr id="72" name="Rectangle 19"/>
                <p:cNvSpPr>
                  <a:spLocks noChangeArrowheads="1"/>
                </p:cNvSpPr>
                <p:nvPr/>
              </p:nvSpPr>
              <p:spPr bwMode="auto">
                <a:xfrm>
                  <a:off x="4675" y="3056"/>
                  <a:ext cx="96" cy="96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3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3" name="Rectangle 20"/>
                <p:cNvSpPr>
                  <a:spLocks noChangeArrowheads="1"/>
                </p:cNvSpPr>
                <p:nvPr/>
              </p:nvSpPr>
              <p:spPr bwMode="auto">
                <a:xfrm>
                  <a:off x="4673" y="3631"/>
                  <a:ext cx="96" cy="96"/>
                </a:xfrm>
                <a:prstGeom prst="rect">
                  <a:avLst/>
                </a:prstGeom>
                <a:solidFill>
                  <a:srgbClr val="0000CC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3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4" name="Rectangle 21"/>
                <p:cNvSpPr>
                  <a:spLocks noChangeArrowheads="1"/>
                </p:cNvSpPr>
                <p:nvPr/>
              </p:nvSpPr>
              <p:spPr bwMode="auto">
                <a:xfrm>
                  <a:off x="4675" y="2768"/>
                  <a:ext cx="96" cy="96"/>
                </a:xfrm>
                <a:prstGeom prst="rect">
                  <a:avLst/>
                </a:prstGeom>
                <a:solidFill>
                  <a:srgbClr val="00CC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3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5" name="Rectangle 22"/>
                <p:cNvSpPr>
                  <a:spLocks noChangeArrowheads="1"/>
                </p:cNvSpPr>
                <p:nvPr/>
              </p:nvSpPr>
              <p:spPr bwMode="auto">
                <a:xfrm>
                  <a:off x="4675" y="2480"/>
                  <a:ext cx="96" cy="153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3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6" name="Line 23"/>
                <p:cNvSpPr>
                  <a:spLocks noChangeShapeType="1"/>
                </p:cNvSpPr>
                <p:nvPr/>
              </p:nvSpPr>
              <p:spPr bwMode="auto">
                <a:xfrm>
                  <a:off x="4675" y="2576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3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1" name="Line 24"/>
                <p:cNvSpPr>
                  <a:spLocks noChangeShapeType="1"/>
                </p:cNvSpPr>
                <p:nvPr/>
              </p:nvSpPr>
              <p:spPr bwMode="auto">
                <a:xfrm>
                  <a:off x="4675" y="2672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3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" name="Line 25"/>
                <p:cNvSpPr>
                  <a:spLocks noChangeShapeType="1"/>
                </p:cNvSpPr>
                <p:nvPr/>
              </p:nvSpPr>
              <p:spPr bwMode="auto">
                <a:xfrm>
                  <a:off x="4675" y="2768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3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7" name="Line 26"/>
                <p:cNvSpPr>
                  <a:spLocks noChangeShapeType="1"/>
                </p:cNvSpPr>
                <p:nvPr/>
              </p:nvSpPr>
              <p:spPr bwMode="auto">
                <a:xfrm>
                  <a:off x="4675" y="2864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3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8" name="Line 27"/>
                <p:cNvSpPr>
                  <a:spLocks noChangeShapeType="1"/>
                </p:cNvSpPr>
                <p:nvPr/>
              </p:nvSpPr>
              <p:spPr bwMode="auto">
                <a:xfrm>
                  <a:off x="4675" y="2960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3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29" name="Line 28"/>
                <p:cNvSpPr>
                  <a:spLocks noChangeShapeType="1"/>
                </p:cNvSpPr>
                <p:nvPr/>
              </p:nvSpPr>
              <p:spPr bwMode="auto">
                <a:xfrm>
                  <a:off x="4675" y="3056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3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0" name="Line 29"/>
                <p:cNvSpPr>
                  <a:spLocks noChangeShapeType="1"/>
                </p:cNvSpPr>
                <p:nvPr/>
              </p:nvSpPr>
              <p:spPr bwMode="auto">
                <a:xfrm>
                  <a:off x="4675" y="3152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3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1" name="Line 30"/>
                <p:cNvSpPr>
                  <a:spLocks noChangeShapeType="1"/>
                </p:cNvSpPr>
                <p:nvPr/>
              </p:nvSpPr>
              <p:spPr bwMode="auto">
                <a:xfrm>
                  <a:off x="4675" y="3248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3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2" name="Line 31"/>
                <p:cNvSpPr>
                  <a:spLocks noChangeShapeType="1"/>
                </p:cNvSpPr>
                <p:nvPr/>
              </p:nvSpPr>
              <p:spPr bwMode="auto">
                <a:xfrm>
                  <a:off x="4675" y="3344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3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3" name="Line 32"/>
                <p:cNvSpPr>
                  <a:spLocks noChangeShapeType="1"/>
                </p:cNvSpPr>
                <p:nvPr/>
              </p:nvSpPr>
              <p:spPr bwMode="auto">
                <a:xfrm>
                  <a:off x="4675" y="3440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3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4" name="Line 33"/>
                <p:cNvSpPr>
                  <a:spLocks noChangeShapeType="1"/>
                </p:cNvSpPr>
                <p:nvPr/>
              </p:nvSpPr>
              <p:spPr bwMode="auto">
                <a:xfrm>
                  <a:off x="4675" y="3536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3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5" name="Line 34"/>
                <p:cNvSpPr>
                  <a:spLocks noChangeShapeType="1"/>
                </p:cNvSpPr>
                <p:nvPr/>
              </p:nvSpPr>
              <p:spPr bwMode="auto">
                <a:xfrm>
                  <a:off x="4675" y="3632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3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6" name="Line 35"/>
                <p:cNvSpPr>
                  <a:spLocks noChangeShapeType="1"/>
                </p:cNvSpPr>
                <p:nvPr/>
              </p:nvSpPr>
              <p:spPr bwMode="auto">
                <a:xfrm>
                  <a:off x="4675" y="3724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3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7" name="Line 36"/>
                <p:cNvSpPr>
                  <a:spLocks noChangeShapeType="1"/>
                </p:cNvSpPr>
                <p:nvPr/>
              </p:nvSpPr>
              <p:spPr bwMode="auto">
                <a:xfrm>
                  <a:off x="4675" y="3824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36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8" name="Line 37"/>
                <p:cNvSpPr>
                  <a:spLocks noChangeShapeType="1"/>
                </p:cNvSpPr>
                <p:nvPr/>
              </p:nvSpPr>
              <p:spPr bwMode="auto">
                <a:xfrm>
                  <a:off x="4675" y="3920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3600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139" name="Picture 138" descr="TP_tmp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8305804" y="4023031"/>
                <a:ext cx="838200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3" name="Rectangle 142"/>
            <p:cNvSpPr/>
            <p:nvPr/>
          </p:nvSpPr>
          <p:spPr>
            <a:xfrm>
              <a:off x="6776522" y="3779968"/>
              <a:ext cx="1166112" cy="3358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b="1" dirty="0" smtClean="0">
                  <a:solidFill>
                    <a:srgbClr val="000000"/>
                  </a:solidFill>
                  <a:ea typeface="ＭＳ Ｐゴシック" pitchFamily="34" charset="-128"/>
                </a:rPr>
                <a:t>support:</a:t>
              </a:r>
            </a:p>
          </p:txBody>
        </p:sp>
        <p:pic>
          <p:nvPicPr>
            <p:cNvPr id="145" name="Picture 144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6504712" y="4269435"/>
              <a:ext cx="1752604" cy="278892"/>
            </a:xfrm>
            <a:prstGeom prst="rect">
              <a:avLst/>
            </a:prstGeom>
          </p:spPr>
        </p:pic>
        <p:pic>
          <p:nvPicPr>
            <p:cNvPr id="147" name="Picture 146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6948959" y="4668460"/>
              <a:ext cx="864110" cy="27889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74" y="1127125"/>
            <a:ext cx="9001125" cy="478631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Sparse</a:t>
            </a:r>
            <a:r>
              <a:rPr lang="en-US" dirty="0" smtClean="0">
                <a:ea typeface="ＭＳ Ｐゴシック" pitchFamily="34" charset="-128"/>
              </a:rPr>
              <a:t> signal:	only </a:t>
            </a:r>
            <a:r>
              <a:rPr lang="en-US" sz="2800" dirty="0" smtClean="0">
                <a:latin typeface="cmmi12" pitchFamily="34" charset="0"/>
                <a:ea typeface="ＭＳ Ｐゴシック" pitchFamily="34" charset="-128"/>
              </a:rPr>
              <a:t>K</a:t>
            </a:r>
            <a:r>
              <a:rPr lang="en-US" dirty="0" smtClean="0">
                <a:ea typeface="ＭＳ Ｐゴシック" pitchFamily="34" charset="-128"/>
              </a:rPr>
              <a:t> out of </a:t>
            </a:r>
            <a:r>
              <a:rPr lang="en-US" sz="2800" dirty="0" smtClean="0">
                <a:latin typeface="cmmi12" pitchFamily="34" charset="0"/>
                <a:ea typeface="ＭＳ Ｐゴシック" pitchFamily="34" charset="-128"/>
              </a:rPr>
              <a:t>N</a:t>
            </a:r>
            <a:r>
              <a:rPr lang="en-US" dirty="0" smtClean="0">
                <a:ea typeface="ＭＳ Ｐゴシック" pitchFamily="34" charset="-128"/>
              </a:rPr>
              <a:t> 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	coordinates nonzero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model:  union of all </a:t>
            </a:r>
            <a:r>
              <a:rPr lang="en-US" sz="2400" dirty="0" smtClean="0">
                <a:latin typeface="cmmi12" pitchFamily="34" charset="0"/>
                <a:ea typeface="ＭＳ Ｐゴシック" pitchFamily="34" charset="-128"/>
              </a:rPr>
              <a:t>K</a:t>
            </a:r>
            <a:r>
              <a:rPr lang="en-US" dirty="0" smtClean="0">
                <a:ea typeface="ＭＳ Ｐゴシック" pitchFamily="34" charset="-128"/>
              </a:rPr>
              <a:t>-dimensional subspaces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aligned w/ coordinate axes</a:t>
            </a:r>
          </a:p>
          <a:p>
            <a:endParaRPr lang="en-US" sz="140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Structured sparse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signal:	</a:t>
            </a:r>
            <a:r>
              <a:rPr lang="en-US" dirty="0" smtClean="0">
                <a:ea typeface="ＭＳ Ｐゴシック" pitchFamily="34" charset="-128"/>
              </a:rPr>
              <a:t>   reduced set of subspaces</a:t>
            </a:r>
          </a:p>
          <a:p>
            <a:pPr>
              <a:buNone/>
            </a:pPr>
            <a:r>
              <a:rPr lang="en-US" sz="600" dirty="0" smtClean="0">
                <a:ea typeface="ＭＳ Ｐゴシック" pitchFamily="34" charset="-128"/>
              </a:rPr>
              <a:t>                </a:t>
            </a:r>
            <a:r>
              <a:rPr lang="en-US" b="1" dirty="0" smtClean="0">
                <a:solidFill>
                  <a:schemeClr val="accent6"/>
                </a:solidFill>
                <a:ea typeface="ＭＳ Ｐゴシック" pitchFamily="34" charset="-128"/>
              </a:rPr>
              <a:t>(or model-sparse)</a:t>
            </a:r>
            <a:endParaRPr lang="en-US" sz="800" b="1" dirty="0" smtClean="0">
              <a:solidFill>
                <a:schemeClr val="accent6"/>
              </a:solidFill>
              <a:ea typeface="ＭＳ Ｐゴシック" pitchFamily="34" charset="-128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model:	a particular union of subspaces 					ex: clustered or dispersed sparse patterns</a:t>
            </a:r>
            <a:b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			</a:t>
            </a:r>
            <a:endParaRPr lang="en-US" sz="1000" i="1" dirty="0" smtClean="0">
              <a:ea typeface="ＭＳ Ｐゴシック" pitchFamily="34" charset="-128"/>
            </a:endParaRPr>
          </a:p>
        </p:txBody>
      </p:sp>
      <p:sp>
        <p:nvSpPr>
          <p:cNvPr id="39944" name="Oval 12"/>
          <p:cNvSpPr>
            <a:spLocks noChangeArrowheads="1"/>
          </p:cNvSpPr>
          <p:nvPr/>
        </p:nvSpPr>
        <p:spPr bwMode="auto">
          <a:xfrm>
            <a:off x="3051175" y="4838700"/>
            <a:ext cx="533400" cy="1066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9945" name="Line 13"/>
          <p:cNvSpPr>
            <a:spLocks noChangeShapeType="1"/>
          </p:cNvSpPr>
          <p:nvPr/>
        </p:nvSpPr>
        <p:spPr bwMode="auto">
          <a:xfrm>
            <a:off x="3127375" y="4991100"/>
            <a:ext cx="0" cy="13716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Line 14"/>
          <p:cNvSpPr>
            <a:spLocks noChangeShapeType="1"/>
          </p:cNvSpPr>
          <p:nvPr/>
        </p:nvSpPr>
        <p:spPr bwMode="auto">
          <a:xfrm>
            <a:off x="3127375" y="6362700"/>
            <a:ext cx="3276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Text Box 15"/>
          <p:cNvSpPr txBox="1">
            <a:spLocks noChangeArrowheads="1"/>
          </p:cNvSpPr>
          <p:nvPr/>
        </p:nvSpPr>
        <p:spPr bwMode="auto">
          <a:xfrm>
            <a:off x="3816350" y="6416675"/>
            <a:ext cx="1766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t>sorted index</a:t>
            </a:r>
          </a:p>
        </p:txBody>
      </p:sp>
      <p:sp>
        <p:nvSpPr>
          <p:cNvPr id="39948" name="Freeform 16"/>
          <p:cNvSpPr>
            <a:spLocks/>
          </p:cNvSpPr>
          <p:nvPr/>
        </p:nvSpPr>
        <p:spPr bwMode="auto">
          <a:xfrm>
            <a:off x="3279775" y="4991100"/>
            <a:ext cx="2971800" cy="1295400"/>
          </a:xfrm>
          <a:custGeom>
            <a:avLst/>
            <a:gdLst>
              <a:gd name="T0" fmla="*/ 0 w 1872"/>
              <a:gd name="T1" fmla="*/ 0 h 816"/>
              <a:gd name="T2" fmla="*/ 2147483647 w 1872"/>
              <a:gd name="T3" fmla="*/ 2147483647 h 816"/>
              <a:gd name="T4" fmla="*/ 2147483647 w 1872"/>
              <a:gd name="T5" fmla="*/ 2147483647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9949" name="Line 17"/>
          <p:cNvSpPr>
            <a:spLocks noChangeShapeType="1"/>
          </p:cNvSpPr>
          <p:nvPr/>
        </p:nvSpPr>
        <p:spPr bwMode="auto">
          <a:xfrm flipH="1">
            <a:off x="2843213" y="4687888"/>
            <a:ext cx="3175" cy="155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0" name="Line 18"/>
          <p:cNvSpPr>
            <a:spLocks noChangeShapeType="1"/>
          </p:cNvSpPr>
          <p:nvPr/>
        </p:nvSpPr>
        <p:spPr bwMode="auto">
          <a:xfrm flipV="1">
            <a:off x="2843213" y="6235700"/>
            <a:ext cx="3097212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9951" name="Picture 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475" y="6380163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2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88013" y="6380163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3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513" y="46894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879725" y="4870450"/>
            <a:ext cx="3060700" cy="1365250"/>
            <a:chOff x="1814" y="3068"/>
            <a:chExt cx="1928" cy="860"/>
          </a:xfrm>
        </p:grpSpPr>
        <p:sp>
          <p:nvSpPr>
            <p:cNvPr id="39955" name="Line 26"/>
            <p:cNvSpPr>
              <a:spLocks noChangeShapeType="1"/>
            </p:cNvSpPr>
            <p:nvPr/>
          </p:nvSpPr>
          <p:spPr bwMode="auto">
            <a:xfrm>
              <a:off x="2268" y="3770"/>
              <a:ext cx="0" cy="1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Line 27"/>
            <p:cNvSpPr>
              <a:spLocks noChangeShapeType="1"/>
            </p:cNvSpPr>
            <p:nvPr/>
          </p:nvSpPr>
          <p:spPr bwMode="auto">
            <a:xfrm>
              <a:off x="2268" y="3928"/>
              <a:ext cx="140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Freeform 28"/>
            <p:cNvSpPr>
              <a:spLocks/>
            </p:cNvSpPr>
            <p:nvPr/>
          </p:nvSpPr>
          <p:spPr bwMode="auto">
            <a:xfrm>
              <a:off x="1814" y="3068"/>
              <a:ext cx="1872" cy="816"/>
            </a:xfrm>
            <a:custGeom>
              <a:avLst/>
              <a:gdLst>
                <a:gd name="T0" fmla="*/ 0 w 1872"/>
                <a:gd name="T1" fmla="*/ 0 h 816"/>
                <a:gd name="T2" fmla="*/ 384 w 1872"/>
                <a:gd name="T3" fmla="*/ 672 h 816"/>
                <a:gd name="T4" fmla="*/ 1872 w 1872"/>
                <a:gd name="T5" fmla="*/ 816 h 816"/>
                <a:gd name="T6" fmla="*/ 0 60000 65536"/>
                <a:gd name="T7" fmla="*/ 0 60000 65536"/>
                <a:gd name="T8" fmla="*/ 0 60000 65536"/>
                <a:gd name="T9" fmla="*/ 0 w 1872"/>
                <a:gd name="T10" fmla="*/ 0 h 816"/>
                <a:gd name="T11" fmla="*/ 1872 w 1872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2" h="816">
                  <a:moveTo>
                    <a:pt x="0" y="0"/>
                  </a:moveTo>
                  <a:cubicBezTo>
                    <a:pt x="36" y="268"/>
                    <a:pt x="72" y="536"/>
                    <a:pt x="384" y="672"/>
                  </a:cubicBezTo>
                  <a:cubicBezTo>
                    <a:pt x="696" y="808"/>
                    <a:pt x="1284" y="812"/>
                    <a:pt x="1872" y="816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39958" name="Rectangle 29"/>
            <p:cNvSpPr>
              <a:spLocks noChangeArrowheads="1"/>
            </p:cNvSpPr>
            <p:nvPr/>
          </p:nvSpPr>
          <p:spPr bwMode="auto">
            <a:xfrm>
              <a:off x="2290" y="3724"/>
              <a:ext cx="1452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82" name="Picture 17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768" y="4544568"/>
            <a:ext cx="2084832" cy="2084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6" name="Rectangle 11"/>
          <p:cNvSpPr txBox="1">
            <a:spLocks noChangeArrowheads="1"/>
          </p:cNvSpPr>
          <p:nvPr/>
        </p:nvSpPr>
        <p:spPr bwMode="auto">
          <a:xfrm>
            <a:off x="0" y="-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ea typeface="ＭＳ Ｐゴシック" pitchFamily="34" charset="-128"/>
              </a:rPr>
              <a:t>Signal Priors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grpSp>
        <p:nvGrpSpPr>
          <p:cNvPr id="3" name="Group 92"/>
          <p:cNvGrpSpPr/>
          <p:nvPr/>
        </p:nvGrpSpPr>
        <p:grpSpPr>
          <a:xfrm>
            <a:off x="6781800" y="4572000"/>
            <a:ext cx="2089150" cy="2087563"/>
            <a:chOff x="5543550" y="2133600"/>
            <a:chExt cx="2089150" cy="2087563"/>
          </a:xfrm>
        </p:grpSpPr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5543550" y="2133600"/>
              <a:ext cx="2089150" cy="2087563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 flipH="1">
              <a:off x="6192838" y="263683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4" name="Rectangle 27"/>
            <p:cNvSpPr>
              <a:spLocks noChangeArrowheads="1"/>
            </p:cNvSpPr>
            <p:nvPr/>
          </p:nvSpPr>
          <p:spPr bwMode="auto">
            <a:xfrm flipH="1">
              <a:off x="6372225" y="2817813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5" name="Rectangle 28"/>
            <p:cNvSpPr>
              <a:spLocks noChangeArrowheads="1"/>
            </p:cNvSpPr>
            <p:nvPr/>
          </p:nvSpPr>
          <p:spPr bwMode="auto">
            <a:xfrm flipH="1">
              <a:off x="6551613" y="3609975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6" name="Rectangle 29"/>
            <p:cNvSpPr>
              <a:spLocks noChangeArrowheads="1"/>
            </p:cNvSpPr>
            <p:nvPr/>
          </p:nvSpPr>
          <p:spPr bwMode="auto">
            <a:xfrm flipH="1">
              <a:off x="6767513" y="3968750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7" name="Rectangle 30"/>
            <p:cNvSpPr>
              <a:spLocks noChangeArrowheads="1"/>
            </p:cNvSpPr>
            <p:nvPr/>
          </p:nvSpPr>
          <p:spPr bwMode="auto">
            <a:xfrm flipH="1">
              <a:off x="6983413" y="306863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8" name="Rectangle 31"/>
            <p:cNvSpPr>
              <a:spLocks noChangeArrowheads="1"/>
            </p:cNvSpPr>
            <p:nvPr/>
          </p:nvSpPr>
          <p:spPr bwMode="auto">
            <a:xfrm flipH="1">
              <a:off x="7199313" y="2278063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9" name="Rectangle 32"/>
            <p:cNvSpPr>
              <a:spLocks noChangeArrowheads="1"/>
            </p:cNvSpPr>
            <p:nvPr/>
          </p:nvSpPr>
          <p:spPr bwMode="auto">
            <a:xfrm flipH="1">
              <a:off x="7415213" y="3357563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 flipH="1">
              <a:off x="5976938" y="382428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1" name="Rectangle 34"/>
            <p:cNvSpPr>
              <a:spLocks noChangeArrowheads="1"/>
            </p:cNvSpPr>
            <p:nvPr/>
          </p:nvSpPr>
          <p:spPr bwMode="auto">
            <a:xfrm flipH="1">
              <a:off x="6011863" y="328453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2" name="Rectangle 35"/>
            <p:cNvSpPr>
              <a:spLocks noChangeArrowheads="1"/>
            </p:cNvSpPr>
            <p:nvPr/>
          </p:nvSpPr>
          <p:spPr bwMode="auto">
            <a:xfrm flipH="1">
              <a:off x="6046788" y="274478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 flipH="1">
              <a:off x="6767513" y="2492375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4" name="Rectangle 37"/>
            <p:cNvSpPr>
              <a:spLocks noChangeArrowheads="1"/>
            </p:cNvSpPr>
            <p:nvPr/>
          </p:nvSpPr>
          <p:spPr bwMode="auto">
            <a:xfrm flipH="1">
              <a:off x="7488238" y="2239963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5" name="Rectangle 30"/>
            <p:cNvSpPr>
              <a:spLocks noChangeArrowheads="1"/>
            </p:cNvSpPr>
            <p:nvPr/>
          </p:nvSpPr>
          <p:spPr bwMode="auto">
            <a:xfrm flipH="1">
              <a:off x="7135813" y="322103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6" name="Rectangle 30"/>
            <p:cNvSpPr>
              <a:spLocks noChangeArrowheads="1"/>
            </p:cNvSpPr>
            <p:nvPr/>
          </p:nvSpPr>
          <p:spPr bwMode="auto">
            <a:xfrm flipH="1">
              <a:off x="6629400" y="3373438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7" name="Rectangle 30"/>
            <p:cNvSpPr>
              <a:spLocks noChangeArrowheads="1"/>
            </p:cNvSpPr>
            <p:nvPr/>
          </p:nvSpPr>
          <p:spPr bwMode="auto">
            <a:xfrm flipH="1">
              <a:off x="7288213" y="2514600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 flipH="1">
              <a:off x="7288213" y="2895600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9" name="Rectangle 30"/>
            <p:cNvSpPr>
              <a:spLocks noChangeArrowheads="1"/>
            </p:cNvSpPr>
            <p:nvPr/>
          </p:nvSpPr>
          <p:spPr bwMode="auto">
            <a:xfrm flipH="1">
              <a:off x="7010400" y="3698875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0" name="Rectangle 30"/>
            <p:cNvSpPr>
              <a:spLocks noChangeArrowheads="1"/>
            </p:cNvSpPr>
            <p:nvPr/>
          </p:nvSpPr>
          <p:spPr bwMode="auto">
            <a:xfrm flipH="1">
              <a:off x="6324600" y="3124200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1" name="Rectangle 30"/>
            <p:cNvSpPr>
              <a:spLocks noChangeArrowheads="1"/>
            </p:cNvSpPr>
            <p:nvPr/>
          </p:nvSpPr>
          <p:spPr bwMode="auto">
            <a:xfrm flipH="1">
              <a:off x="5715000" y="2438400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" name="Rectangle 30"/>
            <p:cNvSpPr>
              <a:spLocks noChangeArrowheads="1"/>
            </p:cNvSpPr>
            <p:nvPr/>
          </p:nvSpPr>
          <p:spPr bwMode="auto">
            <a:xfrm flipH="1">
              <a:off x="6135688" y="2362200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3" name="Rectangle 30"/>
            <p:cNvSpPr>
              <a:spLocks noChangeArrowheads="1"/>
            </p:cNvSpPr>
            <p:nvPr/>
          </p:nvSpPr>
          <p:spPr bwMode="auto">
            <a:xfrm flipH="1">
              <a:off x="5715000" y="3048000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4" name="Rectangle 30"/>
            <p:cNvSpPr>
              <a:spLocks noChangeArrowheads="1"/>
            </p:cNvSpPr>
            <p:nvPr/>
          </p:nvSpPr>
          <p:spPr bwMode="auto">
            <a:xfrm flipH="1">
              <a:off x="6705600" y="2860675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5" name="Rectangle 30"/>
            <p:cNvSpPr>
              <a:spLocks noChangeArrowheads="1"/>
            </p:cNvSpPr>
            <p:nvPr/>
          </p:nvSpPr>
          <p:spPr bwMode="auto">
            <a:xfrm flipH="1">
              <a:off x="5715000" y="3546475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6" name="Rectangle 30"/>
            <p:cNvSpPr>
              <a:spLocks noChangeArrowheads="1"/>
            </p:cNvSpPr>
            <p:nvPr/>
          </p:nvSpPr>
          <p:spPr bwMode="auto">
            <a:xfrm flipH="1">
              <a:off x="5867400" y="2590800"/>
              <a:ext cx="36513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7" name="Rectangle 33"/>
            <p:cNvSpPr>
              <a:spLocks noChangeArrowheads="1"/>
            </p:cNvSpPr>
            <p:nvPr/>
          </p:nvSpPr>
          <p:spPr bwMode="auto">
            <a:xfrm flipH="1">
              <a:off x="6440488" y="397668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8" name="Rectangle 33"/>
            <p:cNvSpPr>
              <a:spLocks noChangeArrowheads="1"/>
            </p:cNvSpPr>
            <p:nvPr/>
          </p:nvSpPr>
          <p:spPr bwMode="auto">
            <a:xfrm flipH="1">
              <a:off x="5678488" y="3976688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9" name="Rectangle 30"/>
            <p:cNvSpPr>
              <a:spLocks noChangeArrowheads="1"/>
            </p:cNvSpPr>
            <p:nvPr/>
          </p:nvSpPr>
          <p:spPr bwMode="auto">
            <a:xfrm flipH="1">
              <a:off x="7278688" y="3851275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0" name="Rectangle 30"/>
            <p:cNvSpPr>
              <a:spLocks noChangeArrowheads="1"/>
            </p:cNvSpPr>
            <p:nvPr/>
          </p:nvSpPr>
          <p:spPr bwMode="auto">
            <a:xfrm flipH="1">
              <a:off x="7278688" y="3581400"/>
              <a:ext cx="36512" cy="3492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61" name="Group 41"/>
          <p:cNvGrpSpPr>
            <a:grpSpLocks/>
          </p:cNvGrpSpPr>
          <p:nvPr/>
        </p:nvGrpSpPr>
        <p:grpSpPr bwMode="auto">
          <a:xfrm>
            <a:off x="6954340" y="381000"/>
            <a:ext cx="2072640" cy="2072640"/>
            <a:chOff x="748" y="1480"/>
            <a:chExt cx="1680" cy="1623"/>
          </a:xfrm>
        </p:grpSpPr>
        <p:sp>
          <p:nvSpPr>
            <p:cNvPr id="62" name="Line 5"/>
            <p:cNvSpPr>
              <a:spLocks noChangeShapeType="1"/>
            </p:cNvSpPr>
            <p:nvPr/>
          </p:nvSpPr>
          <p:spPr bwMode="auto">
            <a:xfrm flipV="1">
              <a:off x="1431" y="1480"/>
              <a:ext cx="0" cy="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3" name="Line 6"/>
            <p:cNvSpPr>
              <a:spLocks noChangeShapeType="1"/>
            </p:cNvSpPr>
            <p:nvPr/>
          </p:nvSpPr>
          <p:spPr bwMode="auto">
            <a:xfrm>
              <a:off x="1431" y="2420"/>
              <a:ext cx="9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4" name="Line 7"/>
            <p:cNvSpPr>
              <a:spLocks noChangeShapeType="1"/>
            </p:cNvSpPr>
            <p:nvPr/>
          </p:nvSpPr>
          <p:spPr bwMode="auto">
            <a:xfrm flipH="1">
              <a:off x="748" y="2420"/>
              <a:ext cx="683" cy="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5" name="AutoShape 8"/>
            <p:cNvSpPr>
              <a:spLocks noChangeArrowheads="1"/>
            </p:cNvSpPr>
            <p:nvPr/>
          </p:nvSpPr>
          <p:spPr bwMode="auto">
            <a:xfrm rot="-283838">
              <a:off x="791" y="2035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6" name="AutoShape 9"/>
            <p:cNvSpPr>
              <a:spLocks noChangeArrowheads="1"/>
            </p:cNvSpPr>
            <p:nvPr/>
          </p:nvSpPr>
          <p:spPr bwMode="auto">
            <a:xfrm rot="1242714">
              <a:off x="791" y="2035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7" name="AutoShape 10"/>
            <p:cNvSpPr>
              <a:spLocks noChangeArrowheads="1"/>
            </p:cNvSpPr>
            <p:nvPr/>
          </p:nvSpPr>
          <p:spPr bwMode="auto">
            <a:xfrm rot="2577415">
              <a:off x="833" y="2035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8" name="AutoShape 11"/>
            <p:cNvSpPr>
              <a:spLocks noChangeArrowheads="1"/>
            </p:cNvSpPr>
            <p:nvPr/>
          </p:nvSpPr>
          <p:spPr bwMode="auto">
            <a:xfrm rot="4304015">
              <a:off x="855" y="2056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9" name="AutoShape 12"/>
            <p:cNvSpPr>
              <a:spLocks noChangeArrowheads="1"/>
            </p:cNvSpPr>
            <p:nvPr/>
          </p:nvSpPr>
          <p:spPr bwMode="auto">
            <a:xfrm rot="7746010">
              <a:off x="770" y="2013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pic>
          <p:nvPicPr>
            <p:cNvPr id="70" name="Picture 1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072" y="1565"/>
              <a:ext cx="35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" name="Oval 25"/>
          <p:cNvSpPr>
            <a:spLocks noChangeArrowheads="1"/>
          </p:cNvSpPr>
          <p:nvPr/>
        </p:nvSpPr>
        <p:spPr bwMode="auto">
          <a:xfrm>
            <a:off x="7759615" y="2111432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72" name="Picture 7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66545" y="2286000"/>
            <a:ext cx="1093220" cy="28263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74" y="1127125"/>
            <a:ext cx="9001125" cy="478631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Sparse</a:t>
            </a:r>
            <a:r>
              <a:rPr lang="en-US" dirty="0" smtClean="0">
                <a:ea typeface="ＭＳ Ｐゴシック" pitchFamily="34" charset="-128"/>
              </a:rPr>
              <a:t> signal:	only </a:t>
            </a:r>
            <a:r>
              <a:rPr lang="en-US" sz="2800" dirty="0" smtClean="0">
                <a:latin typeface="cmmi12" pitchFamily="34" charset="0"/>
                <a:ea typeface="ＭＳ Ｐゴシック" pitchFamily="34" charset="-128"/>
              </a:rPr>
              <a:t>K</a:t>
            </a:r>
            <a:r>
              <a:rPr lang="en-US" dirty="0" smtClean="0">
                <a:ea typeface="ＭＳ Ｐゴシック" pitchFamily="34" charset="-128"/>
              </a:rPr>
              <a:t> out of </a:t>
            </a:r>
            <a:r>
              <a:rPr lang="en-US" sz="2800" dirty="0" smtClean="0">
                <a:latin typeface="cmmi12" pitchFamily="34" charset="0"/>
                <a:ea typeface="ＭＳ Ｐゴシック" pitchFamily="34" charset="-128"/>
              </a:rPr>
              <a:t>N</a:t>
            </a:r>
            <a:r>
              <a:rPr lang="en-US" dirty="0" smtClean="0">
                <a:ea typeface="ＭＳ Ｐゴシック" pitchFamily="34" charset="-128"/>
              </a:rPr>
              <a:t> 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	coordinates nonzero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model:  union of all </a:t>
            </a:r>
            <a:r>
              <a:rPr lang="en-US" sz="2400" dirty="0" smtClean="0">
                <a:latin typeface="cmmi12" pitchFamily="34" charset="0"/>
                <a:ea typeface="ＭＳ Ｐゴシック" pitchFamily="34" charset="-128"/>
              </a:rPr>
              <a:t>K</a:t>
            </a:r>
            <a:r>
              <a:rPr lang="en-US" dirty="0" smtClean="0">
                <a:ea typeface="ＭＳ Ｐゴシック" pitchFamily="34" charset="-128"/>
              </a:rPr>
              <a:t>-dimensional subspaces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aligned w/ coordinate axes</a:t>
            </a:r>
          </a:p>
          <a:p>
            <a:endParaRPr lang="en-US" sz="1400" dirty="0" smtClean="0">
              <a:solidFill>
                <a:srgbClr val="0000FF"/>
              </a:solidFill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Structured sparse</a:t>
            </a:r>
            <a:r>
              <a:rPr lang="en-US" dirty="0" smtClean="0">
                <a:solidFill>
                  <a:srgbClr val="0000FF"/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signal:	</a:t>
            </a:r>
            <a:r>
              <a:rPr lang="en-US" dirty="0" smtClean="0">
                <a:ea typeface="ＭＳ Ｐゴシック" pitchFamily="34" charset="-128"/>
              </a:rPr>
              <a:t>   reduced set of subspaces</a:t>
            </a:r>
          </a:p>
          <a:p>
            <a:pPr>
              <a:buNone/>
            </a:pPr>
            <a:r>
              <a:rPr lang="en-US" sz="600" dirty="0" smtClean="0">
                <a:ea typeface="ＭＳ Ｐゴシック" pitchFamily="34" charset="-128"/>
              </a:rPr>
              <a:t>                </a:t>
            </a:r>
            <a:r>
              <a:rPr lang="en-US" b="1" dirty="0" smtClean="0">
                <a:solidFill>
                  <a:schemeClr val="accent6"/>
                </a:solidFill>
                <a:ea typeface="ＭＳ Ｐゴシック" pitchFamily="34" charset="-128"/>
              </a:rPr>
              <a:t>(or model-sparse)</a:t>
            </a:r>
            <a:endParaRPr lang="en-US" sz="800" b="1" dirty="0" smtClean="0">
              <a:solidFill>
                <a:schemeClr val="accent6"/>
              </a:solidFill>
              <a:ea typeface="ＭＳ Ｐゴシック" pitchFamily="34" charset="-128"/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model:	a particular union of subspaces 					ex: clustered or dispersed sparse patterns</a:t>
            </a:r>
            <a:b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			</a:t>
            </a:r>
            <a:endParaRPr lang="en-US" sz="1000" i="1" dirty="0" smtClean="0">
              <a:ea typeface="ＭＳ Ｐゴシック" pitchFamily="34" charset="-128"/>
            </a:endParaRPr>
          </a:p>
        </p:txBody>
      </p:sp>
      <p:sp>
        <p:nvSpPr>
          <p:cNvPr id="39944" name="Oval 12"/>
          <p:cNvSpPr>
            <a:spLocks noChangeArrowheads="1"/>
          </p:cNvSpPr>
          <p:nvPr/>
        </p:nvSpPr>
        <p:spPr bwMode="auto">
          <a:xfrm>
            <a:off x="3051175" y="4838700"/>
            <a:ext cx="533400" cy="1066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9945" name="Line 13"/>
          <p:cNvSpPr>
            <a:spLocks noChangeShapeType="1"/>
          </p:cNvSpPr>
          <p:nvPr/>
        </p:nvSpPr>
        <p:spPr bwMode="auto">
          <a:xfrm>
            <a:off x="3127375" y="4991100"/>
            <a:ext cx="0" cy="13716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Line 14"/>
          <p:cNvSpPr>
            <a:spLocks noChangeShapeType="1"/>
          </p:cNvSpPr>
          <p:nvPr/>
        </p:nvSpPr>
        <p:spPr bwMode="auto">
          <a:xfrm>
            <a:off x="3127375" y="6362700"/>
            <a:ext cx="3276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Text Box 15"/>
          <p:cNvSpPr txBox="1">
            <a:spLocks noChangeArrowheads="1"/>
          </p:cNvSpPr>
          <p:nvPr/>
        </p:nvSpPr>
        <p:spPr bwMode="auto">
          <a:xfrm>
            <a:off x="3816350" y="6416675"/>
            <a:ext cx="1766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t>sorted index</a:t>
            </a:r>
          </a:p>
        </p:txBody>
      </p:sp>
      <p:sp>
        <p:nvSpPr>
          <p:cNvPr id="39948" name="Freeform 16"/>
          <p:cNvSpPr>
            <a:spLocks/>
          </p:cNvSpPr>
          <p:nvPr/>
        </p:nvSpPr>
        <p:spPr bwMode="auto">
          <a:xfrm>
            <a:off x="3279775" y="4991100"/>
            <a:ext cx="2971800" cy="1295400"/>
          </a:xfrm>
          <a:custGeom>
            <a:avLst/>
            <a:gdLst>
              <a:gd name="T0" fmla="*/ 0 w 1872"/>
              <a:gd name="T1" fmla="*/ 0 h 816"/>
              <a:gd name="T2" fmla="*/ 2147483647 w 1872"/>
              <a:gd name="T3" fmla="*/ 2147483647 h 816"/>
              <a:gd name="T4" fmla="*/ 2147483647 w 1872"/>
              <a:gd name="T5" fmla="*/ 2147483647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9949" name="Line 17"/>
          <p:cNvSpPr>
            <a:spLocks noChangeShapeType="1"/>
          </p:cNvSpPr>
          <p:nvPr/>
        </p:nvSpPr>
        <p:spPr bwMode="auto">
          <a:xfrm flipH="1">
            <a:off x="2843213" y="4687888"/>
            <a:ext cx="3175" cy="155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0" name="Line 18"/>
          <p:cNvSpPr>
            <a:spLocks noChangeShapeType="1"/>
          </p:cNvSpPr>
          <p:nvPr/>
        </p:nvSpPr>
        <p:spPr bwMode="auto">
          <a:xfrm flipV="1">
            <a:off x="2843213" y="6235700"/>
            <a:ext cx="3097212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9951" name="Picture 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9475" y="6380163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2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88013" y="6380163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3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95513" y="46894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879725" y="4870450"/>
            <a:ext cx="3060700" cy="1365250"/>
            <a:chOff x="1814" y="3068"/>
            <a:chExt cx="1928" cy="860"/>
          </a:xfrm>
        </p:grpSpPr>
        <p:sp>
          <p:nvSpPr>
            <p:cNvPr id="39955" name="Line 26"/>
            <p:cNvSpPr>
              <a:spLocks noChangeShapeType="1"/>
            </p:cNvSpPr>
            <p:nvPr/>
          </p:nvSpPr>
          <p:spPr bwMode="auto">
            <a:xfrm>
              <a:off x="2268" y="3770"/>
              <a:ext cx="0" cy="1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Line 27"/>
            <p:cNvSpPr>
              <a:spLocks noChangeShapeType="1"/>
            </p:cNvSpPr>
            <p:nvPr/>
          </p:nvSpPr>
          <p:spPr bwMode="auto">
            <a:xfrm>
              <a:off x="2268" y="3928"/>
              <a:ext cx="140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Freeform 28"/>
            <p:cNvSpPr>
              <a:spLocks/>
            </p:cNvSpPr>
            <p:nvPr/>
          </p:nvSpPr>
          <p:spPr bwMode="auto">
            <a:xfrm>
              <a:off x="1814" y="3068"/>
              <a:ext cx="1872" cy="816"/>
            </a:xfrm>
            <a:custGeom>
              <a:avLst/>
              <a:gdLst>
                <a:gd name="T0" fmla="*/ 0 w 1872"/>
                <a:gd name="T1" fmla="*/ 0 h 816"/>
                <a:gd name="T2" fmla="*/ 384 w 1872"/>
                <a:gd name="T3" fmla="*/ 672 h 816"/>
                <a:gd name="T4" fmla="*/ 1872 w 1872"/>
                <a:gd name="T5" fmla="*/ 816 h 816"/>
                <a:gd name="T6" fmla="*/ 0 60000 65536"/>
                <a:gd name="T7" fmla="*/ 0 60000 65536"/>
                <a:gd name="T8" fmla="*/ 0 60000 65536"/>
                <a:gd name="T9" fmla="*/ 0 w 1872"/>
                <a:gd name="T10" fmla="*/ 0 h 816"/>
                <a:gd name="T11" fmla="*/ 1872 w 1872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2" h="816">
                  <a:moveTo>
                    <a:pt x="0" y="0"/>
                  </a:moveTo>
                  <a:cubicBezTo>
                    <a:pt x="36" y="268"/>
                    <a:pt x="72" y="536"/>
                    <a:pt x="384" y="672"/>
                  </a:cubicBezTo>
                  <a:cubicBezTo>
                    <a:pt x="696" y="808"/>
                    <a:pt x="1284" y="812"/>
                    <a:pt x="1872" y="816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39958" name="Rectangle 29"/>
            <p:cNvSpPr>
              <a:spLocks noChangeArrowheads="1"/>
            </p:cNvSpPr>
            <p:nvPr/>
          </p:nvSpPr>
          <p:spPr bwMode="auto">
            <a:xfrm>
              <a:off x="2290" y="3724"/>
              <a:ext cx="1452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86" name="Rectangle 11"/>
          <p:cNvSpPr txBox="1">
            <a:spLocks noChangeArrowheads="1"/>
          </p:cNvSpPr>
          <p:nvPr/>
        </p:nvSpPr>
        <p:spPr bwMode="auto">
          <a:xfrm>
            <a:off x="0" y="-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smtClean="0">
                <a:ea typeface="ＭＳ Ｐゴシック" pitchFamily="34" charset="-128"/>
              </a:rPr>
              <a:t>Signal Priors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grpSp>
        <p:nvGrpSpPr>
          <p:cNvPr id="61" name="Group 73"/>
          <p:cNvGrpSpPr/>
          <p:nvPr/>
        </p:nvGrpSpPr>
        <p:grpSpPr>
          <a:xfrm>
            <a:off x="6705600" y="4495800"/>
            <a:ext cx="2209800" cy="2087245"/>
            <a:chOff x="1187450" y="2349500"/>
            <a:chExt cx="2667000" cy="2576513"/>
          </a:xfrm>
        </p:grpSpPr>
        <p:sp>
          <p:nvSpPr>
            <p:cNvPr id="62" name="Line 5"/>
            <p:cNvSpPr>
              <a:spLocks noChangeShapeType="1"/>
            </p:cNvSpPr>
            <p:nvPr/>
          </p:nvSpPr>
          <p:spPr bwMode="auto">
            <a:xfrm flipV="1">
              <a:off x="2271713" y="2349500"/>
              <a:ext cx="0" cy="1492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3" name="Line 6"/>
            <p:cNvSpPr>
              <a:spLocks noChangeShapeType="1"/>
            </p:cNvSpPr>
            <p:nvPr/>
          </p:nvSpPr>
          <p:spPr bwMode="auto">
            <a:xfrm>
              <a:off x="2271713" y="3841750"/>
              <a:ext cx="1492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4" name="Line 7"/>
            <p:cNvSpPr>
              <a:spLocks noChangeShapeType="1"/>
            </p:cNvSpPr>
            <p:nvPr/>
          </p:nvSpPr>
          <p:spPr bwMode="auto">
            <a:xfrm flipH="1">
              <a:off x="1187450" y="3841750"/>
              <a:ext cx="1084263" cy="1084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5" name="AutoShape 8"/>
            <p:cNvSpPr>
              <a:spLocks noChangeArrowheads="1"/>
            </p:cNvSpPr>
            <p:nvPr/>
          </p:nvSpPr>
          <p:spPr bwMode="auto">
            <a:xfrm rot="-283838">
              <a:off x="1255713" y="3230563"/>
              <a:ext cx="2101850" cy="1220787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6" name="AutoShape 10"/>
            <p:cNvSpPr>
              <a:spLocks noChangeArrowheads="1"/>
            </p:cNvSpPr>
            <p:nvPr/>
          </p:nvSpPr>
          <p:spPr bwMode="auto">
            <a:xfrm rot="2577415">
              <a:off x="1322388" y="3230563"/>
              <a:ext cx="2101850" cy="1220787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7" name="AutoShape 12"/>
            <p:cNvSpPr>
              <a:spLocks noChangeArrowheads="1"/>
            </p:cNvSpPr>
            <p:nvPr/>
          </p:nvSpPr>
          <p:spPr bwMode="auto">
            <a:xfrm rot="7746010">
              <a:off x="1221582" y="3196431"/>
              <a:ext cx="2101850" cy="1220787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pic>
          <p:nvPicPr>
            <p:cNvPr id="68" name="Picture 1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289300" y="2484438"/>
              <a:ext cx="56515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9" name="Group 35"/>
          <p:cNvGrpSpPr/>
          <p:nvPr/>
        </p:nvGrpSpPr>
        <p:grpSpPr>
          <a:xfrm>
            <a:off x="76200" y="4572000"/>
            <a:ext cx="2084832" cy="2084832"/>
            <a:chOff x="6372225" y="3444875"/>
            <a:chExt cx="2362200" cy="2336800"/>
          </a:xfrm>
        </p:grpSpPr>
        <p:pic>
          <p:nvPicPr>
            <p:cNvPr id="70" name="Picture 9"/>
            <p:cNvPicPr>
              <a:picLocks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6372225" y="3444875"/>
              <a:ext cx="2362200" cy="2336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71" name="Oval 24"/>
            <p:cNvSpPr>
              <a:spLocks/>
            </p:cNvSpPr>
            <p:nvPr/>
          </p:nvSpPr>
          <p:spPr bwMode="auto">
            <a:xfrm>
              <a:off x="6813550" y="4054475"/>
              <a:ext cx="279400" cy="736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2" name="Oval 25"/>
            <p:cNvSpPr>
              <a:spLocks/>
            </p:cNvSpPr>
            <p:nvPr/>
          </p:nvSpPr>
          <p:spPr bwMode="auto">
            <a:xfrm>
              <a:off x="6724650" y="3902075"/>
              <a:ext cx="241300" cy="6985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3" name="Oval 26"/>
            <p:cNvSpPr>
              <a:spLocks/>
            </p:cNvSpPr>
            <p:nvPr/>
          </p:nvSpPr>
          <p:spPr bwMode="auto">
            <a:xfrm>
              <a:off x="8108950" y="4054475"/>
              <a:ext cx="279400" cy="8509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4" name="Oval 27"/>
            <p:cNvSpPr>
              <a:spLocks/>
            </p:cNvSpPr>
            <p:nvPr/>
          </p:nvSpPr>
          <p:spPr bwMode="auto">
            <a:xfrm>
              <a:off x="8324850" y="3990975"/>
              <a:ext cx="279400" cy="7366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eaLnBrk="1" hangingPunct="1"/>
              <a:endParaRPr lang="en-US" sz="18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41"/>
          <p:cNvGrpSpPr>
            <a:grpSpLocks/>
          </p:cNvGrpSpPr>
          <p:nvPr/>
        </p:nvGrpSpPr>
        <p:grpSpPr bwMode="auto">
          <a:xfrm>
            <a:off x="6954340" y="381000"/>
            <a:ext cx="2072640" cy="2072640"/>
            <a:chOff x="748" y="1480"/>
            <a:chExt cx="1680" cy="1623"/>
          </a:xfrm>
        </p:grpSpPr>
        <p:sp>
          <p:nvSpPr>
            <p:cNvPr id="76" name="Line 5"/>
            <p:cNvSpPr>
              <a:spLocks noChangeShapeType="1"/>
            </p:cNvSpPr>
            <p:nvPr/>
          </p:nvSpPr>
          <p:spPr bwMode="auto">
            <a:xfrm flipV="1">
              <a:off x="1431" y="1480"/>
              <a:ext cx="0" cy="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77" name="Line 6"/>
            <p:cNvSpPr>
              <a:spLocks noChangeShapeType="1"/>
            </p:cNvSpPr>
            <p:nvPr/>
          </p:nvSpPr>
          <p:spPr bwMode="auto">
            <a:xfrm>
              <a:off x="1431" y="2420"/>
              <a:ext cx="9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78" name="Line 7"/>
            <p:cNvSpPr>
              <a:spLocks noChangeShapeType="1"/>
            </p:cNvSpPr>
            <p:nvPr/>
          </p:nvSpPr>
          <p:spPr bwMode="auto">
            <a:xfrm flipH="1">
              <a:off x="748" y="2420"/>
              <a:ext cx="683" cy="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79" name="AutoShape 8"/>
            <p:cNvSpPr>
              <a:spLocks noChangeArrowheads="1"/>
            </p:cNvSpPr>
            <p:nvPr/>
          </p:nvSpPr>
          <p:spPr bwMode="auto">
            <a:xfrm rot="-283838">
              <a:off x="791" y="2035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80" name="AutoShape 9"/>
            <p:cNvSpPr>
              <a:spLocks noChangeArrowheads="1"/>
            </p:cNvSpPr>
            <p:nvPr/>
          </p:nvSpPr>
          <p:spPr bwMode="auto">
            <a:xfrm rot="1242714">
              <a:off x="791" y="2035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81" name="AutoShape 10"/>
            <p:cNvSpPr>
              <a:spLocks noChangeArrowheads="1"/>
            </p:cNvSpPr>
            <p:nvPr/>
          </p:nvSpPr>
          <p:spPr bwMode="auto">
            <a:xfrm rot="2577415">
              <a:off x="833" y="2035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83" name="AutoShape 11"/>
            <p:cNvSpPr>
              <a:spLocks noChangeArrowheads="1"/>
            </p:cNvSpPr>
            <p:nvPr/>
          </p:nvSpPr>
          <p:spPr bwMode="auto">
            <a:xfrm rot="4304015">
              <a:off x="855" y="2056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84" name="AutoShape 12"/>
            <p:cNvSpPr>
              <a:spLocks noChangeArrowheads="1"/>
            </p:cNvSpPr>
            <p:nvPr/>
          </p:nvSpPr>
          <p:spPr bwMode="auto">
            <a:xfrm rot="7746010">
              <a:off x="770" y="2013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pic>
          <p:nvPicPr>
            <p:cNvPr id="85" name="Picture 13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072" y="1565"/>
              <a:ext cx="35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7" name="Oval 25"/>
          <p:cNvSpPr>
            <a:spLocks noChangeArrowheads="1"/>
          </p:cNvSpPr>
          <p:nvPr/>
        </p:nvSpPr>
        <p:spPr bwMode="auto">
          <a:xfrm>
            <a:off x="7759615" y="2111432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88" name="Picture 8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866545" y="2286000"/>
            <a:ext cx="1093220" cy="282632"/>
          </a:xfrm>
          <a:prstGeom prst="rect">
            <a:avLst/>
          </a:prstGeom>
          <a:noFill/>
          <a:ln/>
          <a:effectLst/>
        </p:spPr>
      </p:pic>
      <p:sp>
        <p:nvSpPr>
          <p:cNvPr id="89" name="Oval 25"/>
          <p:cNvSpPr>
            <a:spLocks noChangeArrowheads="1"/>
          </p:cNvSpPr>
          <p:nvPr/>
        </p:nvSpPr>
        <p:spPr bwMode="auto">
          <a:xfrm>
            <a:off x="7562850" y="62484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90" name="Picture 8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91043" y="6324600"/>
            <a:ext cx="1300557" cy="301955"/>
          </a:xfrm>
          <a:prstGeom prst="rect">
            <a:avLst/>
          </a:prstGeom>
          <a:noFill/>
          <a:ln/>
          <a:effectLst/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6195888" y="4926795"/>
            <a:ext cx="834032" cy="375689"/>
          </a:xfrm>
          <a:prstGeom prst="rect">
            <a:avLst/>
          </a:prstGeom>
          <a:noFill/>
          <a:ln/>
          <a:effectLst/>
        </p:spPr>
      </p:pic>
      <p:pic>
        <p:nvPicPr>
          <p:cNvPr id="92" name="Picture 91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6377035" y="468155"/>
            <a:ext cx="537670" cy="53767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{x'  : ~ u=\Phi x'\}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7"/>
  <p:tag name="PICTUREFILESIZE" val="463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\begin{equation}\nonumber&#10;\text{St}_{\{\|x\|_1\le \lambda\}}(t)  =  \arg\min_{\|x\|_1\le \lambda}\|x-t\|\end{equation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6"/>
  <p:tag name="PICTUREFILESIZE" val="1016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min_{x: \|x\|_1\le \lambda}f(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2"/>
  <p:tag name="PICTUREFILESIZE" val="482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f(x)=\|u-\Phi x||^2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8"/>
  <p:tag name="PICTUREFILESIZE" val="473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\begin{equation}\nonumber&#10;\begin{array}{cccccc}&#10;   (1)&amp; &amp; f(y) - f(x) - \left&lt;\nabla f(x), y-x\right&gt; &amp; = &amp; \|\Phi(y-x)\|^2  &amp;\forall x,y \in \R^N, \\&#10;   (2)&amp; &amp; f(y) - f(x) - \left&lt;\nabla f(x), y-x\right&gt; &amp; \le &amp; \frac{L}{2}\|y-x\|^2  &amp;L= 2\|\Phi\|, \forall x,y \in \R^N, \\&#10;\end{array}&#10;\end{equatio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6"/>
  <p:tag name="PICTUREFILESIZE" val="3326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f(y)  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"/>
  <p:tag name="PICTUREFILESIZE" val="223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x \in \{\|x\|_1\le \lambda \}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8"/>
  <p:tag name="PICTUREFILESIZE" val="391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_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"/>
  <p:tag name="PICTUREFILESIZE" val="103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^*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"/>
  <p:tag name="PICTUREFILESIZE" val="127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(2)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69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(1)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39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Null space of $\Phi$: $\mathcal{N}(\Phi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8"/>
  <p:tag name="PICTUREFILESIZE" val="675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 U(x_2,x_1)= f(x_1) + \left&lt;\nabla f(x_1), x_2-x_1\right&gt; + \frac{L}{2}\|x_2-x_1\|^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3"/>
  <p:tag name="PICTUREFILESIZE" val="1185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_{i+1} = \text{St}_{\{\|x\|_1\le \lambda\}}\left(x_i - \frac{1}{L'}\nabla f(x_i) \righ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1"/>
  <p:tag name="PICTUREFILESIZE" val="943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_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"/>
  <p:tag name="PICTUREFILESIZE" val="122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L' &gt; L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0"/>
  <p:tag name="PICTUREFILESIZE" val="184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min_{x: \|x\|_1\le \lambda}f(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2"/>
  <p:tag name="PICTUREFILESIZE" val="482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f(x)=\|u-\Phi x||^2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8"/>
  <p:tag name="PICTUREFILESIZE" val="4736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f(y)  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"/>
  <p:tag name="PICTUREFILESIZE" val="223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x \in \{\|x\|_1\le \lambda \}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8"/>
  <p:tag name="PICTUREFILESIZE" val="391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_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"/>
  <p:tag name="PICTUREFILESIZE" val="103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^*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"/>
  <p:tag name="PICTUREFILESIZE" val="127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(2)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69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(1)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39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_{i+1} = \text{St}_{\{\|x\|_1\le \lambda\}}\left(x_i - \frac{1}{L}\nabla f(x_i) \righ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9"/>
  <p:tag name="PICTUREFILESIZE" val="930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_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"/>
  <p:tag name="PICTUREFILESIZE" val="122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f(x)=\|u-\Phi x||^2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8"/>
  <p:tag name="PICTUREFILESIZE" val="473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f(y)  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"/>
  <p:tag name="PICTUREFILESIZE" val="223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min_{x: \|x\|_0\le K}f(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4"/>
  <p:tag name="PICTUREFILESIZE" val="504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_1\in \Sigma_K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"/>
  <p:tag name="PICTUREFILESIZE" val="267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(2)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69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(1)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3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u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5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_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"/>
  <p:tag name="PICTUREFILESIZE" val="122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  y \in \Sigma_K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3"/>
  <p:tag name="PICTUREFILESIZE" val="261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_{i+1} = \text{H}_{\{\|x\|_0\le K\}}\left(x_i - \frac{1}{L} \nabla f(x_i) \righ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9"/>
  <p:tag name="PICTUREFILESIZE" val="875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\begin{equation}\nonumber&#10;\arg\min_{\|x\|_0\le K} U(x,y)= \arg\min_{\|x\|_0\le K}\|x-(y-\frac{1}{L}\nabla f(y))\|&#10;\end{equation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28"/>
  <p:tag name="PICTUREFILESIZE" val="1639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\begin{equation}\nonumber&#10;U(x_2,x_1) \end{equation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9"/>
  <p:tag name="PICTUREFILESIZE" val="3323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\begin{equation}\nonumber&#10;\text{H}_{\{\|x\|_0\le K\}}(t)  =  \arg\min_{\|x\|_0\le K}\|x-t\|\end{equation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9"/>
  <p:tag name="PICTUREFILESIZE" val="991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{N \choose K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"/>
  <p:tag name="PICTUREFILESIZE" val="236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f(x)=\|u-\Phi x||^2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8"/>
  <p:tag name="PICTUREFILESIZE" val="473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f(y)  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"/>
  <p:tag name="PICTUREFILESIZE" val="223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min_{x: \|x\|_0\le K}f(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4"/>
  <p:tag name="PICTUREFILESIZE" val="504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_1\in \Sigma_K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"/>
  <p:tag name="PICTUREFILESIZE" val="267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(2)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69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(1)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39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_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"/>
  <p:tag name="PICTUREFILESIZE" val="122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  y \in \Sigma_K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3"/>
  <p:tag name="PICTUREFILESIZE" val="261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_{i+1} = \text{H}_{\{\|x\|_0\le K\}}\left(x_i - \frac{1}{L} \nabla f(x_i) \righ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9"/>
  <p:tag name="PICTUREFILESIZE" val="875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\begin{equation}\nonumber&#10;U(x_2,x_1) \end{equation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9"/>
  <p:tag name="PICTUREFILESIZE" val="332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  y \in \Sigma_K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3"/>
  <p:tag name="PICTUREFILESIZE" val="261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\begin{equation}\nonumber&#10;\text{H}_{\{\|x\|_0\le K\}}(t)  =  \arg\min_{\|x\|_0\le K}\|x-t\|\end{equation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9"/>
  <p:tag name="PICTUREFILESIZE" val="991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\begin{equation}\nonumber&#10;\arg\min_{\|x\|_0\le K} U(x,y)= \arg\min_{\|x\|_0\le K}\|x-(y-\frac{1}{L}\nabla f(y))\|&#10;\end{equation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28"/>
  <p:tag name="PICTUREFILESIZE" val="1639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=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5"/>
  <p:tag name="PICTUREFILESIZE" val="24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{N \choose K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"/>
  <p:tag name="PICTUREFILESIZE" val="236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Rightarrow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"/>
  <p:tag name="PICTUREFILESIZE" val="78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f(x)=\|u-\Phi x||^2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8"/>
  <p:tag name="PICTUREFILESIZE" val="473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(3)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82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min_{x: \|x\|_0\le K}f(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4"/>
  <p:tag name="PICTUREFILESIZE" val="504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_1\in \Sigma_K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"/>
  <p:tag name="PICTUREFILESIZE" val="267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(2)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69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(1)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39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_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"/>
  <p:tag name="PICTUREFILESIZE" val="122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  y \in \Sigma_K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3"/>
  <p:tag name="PICTUREFILESIZE" val="26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\times 1  template TPT2  env TPENV1  fore 0  back 16777215  eqnno 1"/>
  <p:tag name="FILENAME" val="TP_tmp"/>
  <p:tag name="ORIGWIDTH" val="55"/>
  <p:tag name="PICTUREFILESIZE" val="406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_{i+1} = \text{H}_{\{\|x\|_0\le K\}}\left(x_i - \frac{1}{L_{2K}} \nabla f(x_i) \righ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1"/>
  <p:tag name="PICTUREFILESIZE" val="1082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\begin{equation}\nonumber&#10;\begin{array}{cccccc}&#10;   (1)&amp; &amp; f(y) - f(x) - \left&lt;\nabla f(x), y-x\right&gt; &amp; = &amp; \|\Phi(y-x)\|^2  &amp;\forall x,y \in \R^N, \\&#10;   (2)&amp; &amp; f(y) - f(x) - \left&lt;\nabla f(x), y-x\right&gt; &amp; \le &amp; \frac{L_{2K}}{2}\|y-x\|^2  &amp;L_{2K}= 2(1+\delta_{2K}), \forall x,y \in \Sigma_K, \\&#10;   (3)&amp; &amp; f(y) - f(x) - \left&lt;\nabla f(x), y-x\right&gt; &amp; \ge &amp; \frac{\mu_{2K}}{2}\|y-x\|^2  &amp;\mu_{2K}= 2(1-\delta_{2K}), \forall x,y \in \Sigma_K, \\&#10;\end{array}&#10;\end{equatio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4"/>
  <p:tag name="PICTUREFILESIZE" val="5620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\delta_{2K}&lt;1/3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4"/>
  <p:tag name="PICTUREFILESIZE" val="351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 (1-\delta_{K}) \le \frac{\|\Phi x&#10;\|^2_{2}}{\|x\|^2_{2}}\le (1+\delta_{K}),~\forall x\in\Sigma_K&#10;$$&#10;&#10;}\end{document}&#10;"/>
  <p:tag name="FILENAME" val="txp_fig"/>
  <p:tag name="FORMAT" val="bmpmono"/>
  <p:tag name="RES" val="600"/>
  <p:tag name="BLEND" val="0"/>
  <p:tag name="TRANSPARENT" val="0"/>
  <p:tag name="TBUG" val="0"/>
  <p:tag name="ALLOWFS" val="0"/>
  <p:tag name="ORIGWIDTH" val="319"/>
  <p:tag name="PICTUREFILESIZE" val="123374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f(y)  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"/>
  <p:tag name="PICTUREFILESIZE" val="223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\delta_{3K}&lt;1/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4"/>
  <p:tag name="PICTUREFILESIZE" val="350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{N \choose K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"/>
  <p:tag name="PICTUREFILESIZE" val="236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80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M = O(K\log(N/K))$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71"/>
  <p:tag name="PICTUREFILESIZE" val="2706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 (1-\delta_{K}) \le \frac{\|\Phi x&#10;\|^2_{2}}{\|x\|^2_{2}}\le (1+\delta_{K}),~\forall x\in\Sigma_K&#10;$$&#10;&#10;}\end{document}&#10;"/>
  <p:tag name="FILENAME" val="txp_fig"/>
  <p:tag name="FORMAT" val="bmpmono"/>
  <p:tag name="RES" val="600"/>
  <p:tag name="BLEND" val="0"/>
  <p:tag name="TRANSPARENT" val="0"/>
  <p:tag name="TBUG" val="0"/>
  <p:tag name="ALLOWFS" val="0"/>
  <p:tag name="ORIGWIDTH" val="319"/>
  <p:tag name="PICTUREFILESIZE" val="12337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1  template TPT2  env TPENV1  fore 0  back 16777215  eqnno 1"/>
  <p:tag name="FILENAME" val="TP_tmp"/>
  <p:tag name="ORIGWIDTH" val="58"/>
  <p:tag name="PICTUREFILESIZE" val="444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\delta_{2K}&lt;.465$ is sufficient for BP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1"/>
  <p:tag name="PICTUREFILESIZE" val="801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{x'  : ~ y=\Phi x'\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16"/>
  <p:tag name="PICTUREFILESIZE" val="489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in_{x': y= \Phi x'}\|x'\|_1$&#10;&#10;}\end{document}&#10;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4"/>
  <p:tag name="PICTUREFILESIZE" val="500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[&#10;x&#10;\]&#10;&#10;}\end{document}&#10;"/>
  <p:tag name="EXTERNALNAME" val="txp_fig"/>
  <p:tag name="BLEND" val="0"/>
  <p:tag name="TRANSPARENT" val="1"/>
  <p:tag name="RESOLUTION" val="1200"/>
  <p:tag name="WORKAROUNDTRANSPARENCYBUG" val="0"/>
  <p:tag name="ALLOWFONTSUBSTITUTION" val="0"/>
  <p:tag name="BITMAPFORMAT" val="png256"/>
  <p:tag name="ORIGWIDTH" val="10"/>
  <p:tag name="PICTUREFILESIZE" val="160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M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7"/>
  <p:tag name="PICTUREFILESIZE" val="143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 x_1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31"/>
  <p:tag name="PICTUREFILESIZE" val="456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 x_2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31"/>
  <p:tag name="PICTUREFILESIZE" val="456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_1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06.5"/>
  <p:tag name="PICTUREFILESIZE" val="190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_2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06.5"/>
  <p:tag name="PICTUREFILESIZE" val="190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N~(M&lt; N)  template TPT2  env TPENV1  fore 0  back 16777215  eqnno 1"/>
  <p:tag name="FILENAME" val="TP_tmp"/>
  <p:tag name="ORIGWIDTH" val="161"/>
  <p:tag name="PICTUREFILESIZE" val="1228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f(x)=\|u-\Phi x||^2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8"/>
  <p:tag name="PICTUREFILESIZE" val="473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(3)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82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f(y)  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"/>
  <p:tag name="PICTUREFILESIZE" val="223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min_{x: x \in\Sigma_{{\mathcal M}_K}&#10;}f(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549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_1\in \Sigma_{\mathcal{M}_K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"/>
  <p:tag name="PICTUREFILESIZE" val="341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(2)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69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(1)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39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_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"/>
  <p:tag name="PICTUREFILESIZE" val="1229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  y \in \Sigma_K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3"/>
  <p:tag name="PICTUREFILESIZE" val="261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\begin{equation}\nonumber&#10;\begin{array}{cccccc}&#10;   (1)&amp; &amp; f(y) - f(x) - \left&lt;\nabla f(x), y-x\right&gt; &amp; = &amp; \|\Phi(y-x)\|^2  &amp;\forall x,y \in \R^N, \\&#10;   (2)&amp; &amp; f(y) - f(x) - \left&lt;\nabla f(x), y-x\right&gt; &amp; \le &amp; \frac{L_{{\mathcal M}_{2K}}}{2}\|y-x\|^2  &amp;L_{{\mathcal M}_{2K}}= 2(1+\delta_{{\mathcal M}_{2K}}), \forall x,y \in \Sigma_{{\mathcal M}_{2K}}, \\&#10;   (3)&amp; &amp; f(y) - f(x) - \left&lt;\nabla f(x), y-x\right&gt; &amp; \ge &amp; \frac{\mu_{{\mathcal M}_{2K}}}{2}\|y-x\|^2  &amp;\mu_{{\mathcal M}_{2K}}= 2(1-\delta_{{\mathcal M}_{2K}}), \forall x,y \in \Sigma_{{\mathcal M}_{2K}}, \\&#10;\end{array}&#10;\end{equatio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20"/>
  <p:tag name="PICTUREFILESIZE" val="6210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f(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9"/>
  <p:tag name="PICTUREFILESIZE" val="2247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\delta_{{\mathcal M}_{2K}}&lt;1/3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2"/>
  <p:tag name="PICTUREFILESIZE" val="414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 (1-\delta_{{\mathcal M}_K}) \le \frac{\|\Phi x&#10;\|^2_{2}}{\|x\|^2_{2}}\le (1+\delta_{{\mathcal M}_K}),~\forall x\in\Sigma_{{\mathcal M}_K}&#10;$$&#10;&#10;}\end{document}&#10;"/>
  <p:tag name="FILENAME" val="txp_fig"/>
  <p:tag name="FORMAT" val="bmpmono"/>
  <p:tag name="RES" val="600"/>
  <p:tag name="BLEND" val="0"/>
  <p:tag name="TRANSPARENT" val="0"/>
  <p:tag name="TBUG" val="0"/>
  <p:tag name="ALLOWFS" val="0"/>
  <p:tag name="ORIGWIDTH" val="350"/>
  <p:tag name="PICTUREFILESIZE" val="13511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_{i+1} =  \text{H}_{\Sigma_{{\mathcal M}_K}}\left(x_i - \frac{1}{L_{{\mathcal M}_{2K}}} \nabla f(x_i) \righ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2"/>
  <p:tag name="PICTUREFILESIZE" val="1061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\begin{equation}\nonumber&#10;\text{H}_{\Sigma_{{\mathcal M}_K}}(t)  =  \arg\min_{x: x\in {\mathcal M}_K}\|x-t\|\end{equation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4"/>
  <p:tag name="PICTUREFILESIZE" val="948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|{\mathcal{M}_K}|$$&#10;&#10;}\end{document}&#10;"/>
  <p:tag name="FILENAME" val="txp_fig"/>
  <p:tag name="FORMAT" val="bmpmono"/>
  <p:tag name="RES" val="600"/>
  <p:tag name="BLEND" val="0"/>
  <p:tag name="TRANSPARENT" val="0"/>
  <p:tag name="TBUG" val="0"/>
  <p:tag name="ALLOWFS" val="0"/>
  <p:tag name="ORIGWIDTH" val="40"/>
  <p:tag name="PICTUREFILESIZE" val="666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80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M = O(K\log(N/K))$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71"/>
  <p:tag name="PICTUREFILESIZE" val="2706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 (1-\delta_{K}) \le \frac{\|\Phi x&#10;\|^2_{2}}{\|x\|^2_{2}}\le (1+\delta_{K}),~\forall x\in\Sigma_K&#10;$$&#10;&#10;}\end{document}&#10;"/>
  <p:tag name="FILENAME" val="txp_fig"/>
  <p:tag name="FORMAT" val="bmpmono"/>
  <p:tag name="RES" val="600"/>
  <p:tag name="BLEND" val="0"/>
  <p:tag name="TRANSPARENT" val="0"/>
  <p:tag name="TBUG" val="0"/>
  <p:tag name="ALLOWFS" val="0"/>
  <p:tag name="ORIGWIDTH" val="319"/>
  <p:tag name="PICTUREFILESIZE" val="12337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M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7"/>
  <p:tag name="PICTUREFILESIZE" val="1437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 x_1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31"/>
  <p:tag name="PICTUREFILESIZE" val="45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\ell_p$-norm$^*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9"/>
  <p:tag name="PICTUREFILESIZE" val="306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 x_2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31"/>
  <p:tag name="PICTUREFILESIZE" val="456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_1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06.5"/>
  <p:tag name="PICTUREFILESIZE" val="190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_2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06.5"/>
  <p:tag name="PICTUREFILESIZE" val="190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80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_1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06.5"/>
  <p:tag name="PICTUREFILESIZE" val="190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_2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06.5"/>
  <p:tag name="PICTUREFILESIZE" val="190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M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7"/>
  <p:tag name="PICTUREFILESIZE" val="143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 x_1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31"/>
  <p:tag name="PICTUREFILESIZE" val="456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^*: \|x\|_p = \left( \sum_i \abs{x_i}^p \right)^{1/p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1"/>
  <p:tag name="PICTUREFILESIZE" val="670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 x_2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31"/>
  <p:tag name="PICTUREFILESIZE" val="456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M = O(K) &lt; O(K\log(N/K))$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241"/>
  <p:tag name="PICTUREFILESIZE" val="3786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 (1-\delta_{{\mathcal M}_K}) \le \frac{\|\Phi x&#10;\|^2_{2}}{\|x\|^2_{2}}\le (1+\delta_{{\mathcal M}_K}),~\forall x\in\Sigma_{{\mathcal M}_K}&#10;$$&#10;&#10;}\end{document}&#10;"/>
  <p:tag name="FILENAME" val="txp_fig"/>
  <p:tag name="FORMAT" val="bmpmono"/>
  <p:tag name="RES" val="600"/>
  <p:tag name="BLEND" val="0"/>
  <p:tag name="TRANSPARENT" val="0"/>
  <p:tag name="TBUG" val="0"/>
  <p:tag name="ALLOWFS" val="0"/>
  <p:tag name="ORIGWIDTH" val="350"/>
  <p:tag name="PICTUREFILESIZE" val="13511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M = O(\log|{\mathcal{M}_K}|)$$&#10;&#10;}\end{document}&#10;"/>
  <p:tag name="FILENAME" val="txp_fig"/>
  <p:tag name="FORMAT" val="bmp16m"/>
  <p:tag name="RES" val="600"/>
  <p:tag name="BLEND" val="0"/>
  <p:tag name="TRANSPARENT" val="0"/>
  <p:tag name="TBUG" val="0"/>
  <p:tag name="ALLOWFS" val="0"/>
  <p:tag name="ORIGWIDTH" val="143"/>
  <p:tag name="PICTUREFILESIZE" val="53645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\color{myblue}{O(K)}$$&#10;&#10;}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5"/>
  <p:tag name="PICTUREFILESIZE" val="470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\color{red}{O(K\log N)}$$&#10;&#10;}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925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ell_1$ ball and $\ell_2$ error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5"/>
  <p:tag name="PICTUREFILESIZE" val="493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ell_1$ ball and $\ell_2$ error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85"/>
  <p:tag name="PICTUREFILESIZE" val="493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|x\|_{1}= c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"/>
  <p:tag name="PICTUREFILESIZE" val="201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{x'  : ~ u=\Phi x'\}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7"/>
  <p:tag name="PICTUREFILESIZE" val="463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|x\|_{0}= 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"/>
  <p:tag name="PICTUREFILESIZE" val="198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{x'  : ~ u=\Phi x'\}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7"/>
  <p:tag name="PICTUREFILESIZE" val="463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begin{eqnarray}&#10;\widehat{x} = &#10;\arg\min\|x\|_1~{\rm s.t.}~u={\boldmath\Phi}x \nonumber&#10;\end{eqnarray}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4"/>
  <p:tag name="PICTUREFILESIZE" val="861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begin{eqnarray}&#10;\widehat{x} = &#10;\arg\min\|x\|_0~{\rm s.t.}~u={\boldmath\Phi}x \nonumber&#10;\end{eqnarray}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4"/>
  <p:tag name="PICTUREFILESIZE" val="888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|x\|_{1}= c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"/>
  <p:tag name="PICTUREFILESIZE" val="201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|x\|_{0}= 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"/>
  <p:tag name="PICTUREFILESIZE" val="198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begin{eqnarray}&#10;\widehat{x} = &#10;\arg\min\|x\|_1~{\rm s.t.}~u={\boldmath\Phi}x \nonumber&#10;\end{eqnarray}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4"/>
  <p:tag name="PICTUREFILESIZE" val="861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begin{eqnarray}&#10;\widehat{x} = &#10;\arg\min\|x\|_0~{\rm s.t.}~u={\boldmath\Phi}x \nonumber&#10;\end{eqnarray}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4"/>
  <p:tag name="PICTUREFILESIZE" val="888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{x'  : ~ u=\Phi x'\}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7"/>
  <p:tag name="PICTUREFILESIZE" val="463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{x'  : ~ u=\Phi x'\}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7"/>
  <p:tag name="PICTUREFILESIZE" val="463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u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5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{x'  : ~ u=\Phi x'\}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7"/>
  <p:tag name="PICTUREFILESIZE" val="463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|x\|_{1} \le c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"/>
  <p:tag name="PICTUREFILESIZE" val="233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|x\|_{0}= 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"/>
  <p:tag name="PICTUREFILESIZE" val="198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|x\|_{1}= c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"/>
  <p:tag name="PICTUREFILESIZE" val="201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{x'  : ~ u=\Phi x'\}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7"/>
  <p:tag name="PICTUREFILESIZE" val="463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+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52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approx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"/>
  <p:tag name="PICTUREFILESIZE" val="89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{x'  : ~ u=\Phi x'\}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7"/>
  <p:tag name="PICTUREFILESIZE" val="463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\begin{equation}\nonumber&#10;\text{St}_{\{\|x\|_1\le \lambda\}}(t)  =  \arg\min_{\|x\|_1\le \lambda}\|x-t\|\end{equation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6"/>
  <p:tag name="PICTUREFILESIZE" val="1016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\begin{equation}\nonumber&#10;\text{H}_{\{\|x\|_0\le K\}}(t)  =  \arg\min_{\|x\|_0\le K}\|x-t\|\end{equation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9"/>
  <p:tag name="PICTUREFILESIZE" val="99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|x\|_{1} \le c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"/>
  <p:tag name="PICTUREFILESIZE" val="233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|x\|_{0}= 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"/>
  <p:tag name="PICTUREFILESIZE" val="198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|x\|_{1}= c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"/>
  <p:tag name="PICTUREFILESIZE" val="201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{x'  : ~ u=\Phi x'\}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7"/>
  <p:tag name="PICTUREFILESIZE" val="463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\begin{equation}\nonumber&#10; \text{H}_{\Sigma_{{\mathcal M}_K}}(y)  =  &#10;\arg\min_{x: x\in\Sigma_{{\mathcal M}_K}}\|x-y\|&#10;\end{equation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2"/>
  <p:tag name="PICTUREFILESIZE" val="10328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\begin{equation}\nonumber&#10;\text{St}_{\{\|x\|_1\le \lambda\}}(t)  =  \arg\min_{\|x\|_1\le \lambda}\|x-t\|\end{equation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6"/>
  <p:tag name="PICTUREFILESIZE" val="10169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{x'  : ~ u=\Phi x'\}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7"/>
  <p:tag name="PICTUREFILESIZE" val="463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|x\|_{1} \le c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"/>
  <p:tag name="PICTUREFILESIZE" val="233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|x\|_{0}= 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"/>
  <p:tag name="PICTUREFILESIZE" val="1986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|x\|_{1}= c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"/>
  <p:tag name="PICTUREFILESIZE" val="201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=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5"/>
  <p:tag name="PICTUREFILESIZE" val="24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{x'  : ~ u=\Phi x'\}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7"/>
  <p:tag name="PICTUREFILESIZE" val="463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\begin{equation}\nonumber&#10; \text{H}_{\Sigma_{{\mathcal M}_K}}(y)  =  &#10;\arg\min_{x: x\in\Sigma_{{\mathcal M}_K}}\|x-y\|&#10;\end{equation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2"/>
  <p:tag name="PICTUREFILESIZE" val="10328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text{supp}\left(\arg\min_{x: \text{supp}(x) \in {\mathcal{M}_K}}\|{x - y}\|_2^2 \right) = \arg\max_{\mathcal{S}: \mathcal{S} \in {\bar{\mathcal{M}}_K}}F(S;y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4"/>
  <p:tag name="PICTUREFILESIZE" val="1804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 $F(S;y)= \sum_{i\in \mathcal{S}} \abs{y_i}^2$.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2"/>
  <p:tag name="PICTUREFILESIZE" val="692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PMAP$_\epsilon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3"/>
  <p:tag name="PICTUREFILESIZE" val="230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F(\widehat{\mathcal{S}}_\epsilon;y) \ge (1-\epsilon) \max_{\mathcal{S} \in \bar{\mathcal{M}}_K} F(\mathcal{S};y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7"/>
  <p:tag name="PICTUREFILESIZE" val="1149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PMAP$_\epsilon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3"/>
  <p:tag name="PICTUREFILESIZE" val="230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F(\widehat{\mathcal{S}}_\epsilon;y) \ge (1-\epsilon) \max_{\mathcal{S} \in \bar{\mathcal{M}}_K} F(\mathcal{S};y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7"/>
  <p:tag name="PICTUREFILESIZE" val="1149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g_4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"/>
  <p:tag name="PICTUREFILESIZE" val="1206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g_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10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g_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"/>
  <p:tag name="PICTUREFILESIZE" val="126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g_3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"/>
  <p:tag name="PICTUREFILESIZE" val="1314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g_5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"/>
  <p:tag name="PICTUREFILESIZE" val="128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g_6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"/>
  <p:tag name="PICTUREFILESIZE" val="133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\begin{equation}\nonumber&#10;\sum_i z_i \le G&#10;\end{equatio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5"/>
  <p:tag name="PICTUREFILESIZE" val="501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\begin{equation}\nonumber&#10;z_i  \in \{0, 1\}, \forall i&#10;\end{equatio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8"/>
  <p:tag name="PICTUREFILESIZE" val="422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\begin{equation}\nonumber&#10;z_2+z_3 \le 1&#10;\end{equatio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9"/>
  <p:tag name="PICTUREFILESIZE" val="287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\begin{equation}\nonumber&#10;z_2+z_4 \le 1&#10;\end{equatio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9"/>
  <p:tag name="PICTUREFILESIZE" val="2696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\begin{equation}\nonumber&#10;z_3+z_4 \le 1&#10;\end{equatio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9"/>
  <p:tag name="PICTUREFILESIZE" val="279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PMAP$_\epsilon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3"/>
  <p:tag name="PICTUREFILESIZE" val="230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max_{\mathcal{S}: \mathcal{S} \in \bar{\mathcal{M}}_K}F(S;\beta)= -\min\left\{\sum_{i&gt;j} \|(\beta)_{g_i \cap g_j}\|_2^2z_iz_j - \sum_{i} \|(\beta)_{g_i}\|_2^2z_i: \sum_i z_i\le G \right\}.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61"/>
  <p:tag name="PICTUREFILESIZE" val="2527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F(\widehat{\mathcal{S}}_\epsilon;y) \ge (1-\epsilon) \max_{\mathcal{S} \in \bar{\mathcal{M}}_K} F(\mathcal{S};y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7"/>
  <p:tag name="PICTUREFILESIZE" val="1149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\begin{equation}\nonumber&#10;\frac{\|{x_{i+1} - x^*}\|_2}{\|{x^*}\|_2} \leq \rho \frac{\|{x_i -  x^*}\|_2}{\|{x^*}\|_2} + \frac{c_1(\delta_{2K}, \delta_{3K}, \epsilon)}{\text{SNR}} + c_2(\delta_{2K}, \delta_{3K}, \epsilon) + c_3(\delta_{2K}, \delta_{3K}, \epsilon)\sqrt{\frac{1}{\text{SNR}}}&#10;\end{equatio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68"/>
  <p:tag name="PICTUREFILESIZE" val="2981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 $\rho = \frac{\delta_{3K} + \delta_{2K} + \sqrt{\epsilon}(1+\delta_{2K})}{\sqrt{1-\delta_{2K}^2}} \sqrt{\frac{1+\big((1-\epsilon) + 2\sqrt{1-\epsilon}\big)\delta_{3K}^2 + 2\delta_{3K}\sqrt{\epsilon} + \epsilon}{1-\delta_{3K}^2}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9"/>
  <p:tag name="PICTUREFILESIZE" val="2127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SNR$=\frac{\|x^*\|}{\sqrt{f(x^*)}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0"/>
  <p:tag name="PICTUREFILESIZE" val="6299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 c_2(\delta_{2K}, \delta_{3K}, \epsilon)= O(\delta_{3K}\sqrt{\epsilon}+\epsilon)$ 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4"/>
  <p:tag name="PICTUREFILESIZE" val="8668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delta_{3K} &lt; 0.3658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7"/>
  <p:tag name="PICTUREFILESIZE" val="514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|\widehat{x}-x^*\|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7"/>
  <p:tag name="PICTUREFILESIZE" val="2288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|\widehat{x}-x^*\|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7"/>
  <p:tag name="PICTUREFILESIZE" val="2288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8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\times 1  template TPT2  env TPENV1  fore 0  back 16777215  eqnno 1"/>
  <p:tag name="FILENAME" val="TP_tmp"/>
  <p:tag name="ORIGWIDTH" val="55"/>
  <p:tag name="PICTUREFILESIZE" val="4064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N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30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|x_i|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"/>
  <p:tag name="PICTUREFILESIZE" val="1163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8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N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3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|x_i|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"/>
  <p:tag name="PICTUREFILESIZE" val="116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\rightarrow\infty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0"/>
  <p:tag name="PICTUREFILESIZE" val="2427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\rightarrow\infty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0"/>
  <p:tag name="PICTUREFILESIZE" val="242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1  template TPT2  env TPENV1  fore 0  back 16777215  eqnno 1"/>
  <p:tag name="FILENAME" val="TP_tmp"/>
  <p:tag name="ORIGWIDTH" val="58"/>
  <p:tag name="PICTUREFILESIZE" val="444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\rightarrow\infty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0"/>
  <p:tag name="PICTUREFILESIZE" val="2427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\color{myblue}{{\mathcal O}(K)} $$&#10;&#10;}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5"/>
  <p:tag name="PICTUREFILESIZE" val="501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{{\mathcal O}(K)} $$&#10;&#10;}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5"/>
  <p:tag name="PICTUREFILESIZE" val="4974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}&#10;&#10;&#10;\begin{document}&#10;$\R_{2,K}$: 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6"/>
  <p:tag name="PICTUREFILESIZE" val="257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}&#10;&#10;&#10;\begin{document}&#10;$\A_{2K}$: 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"/>
  <p:tag name="PICTUREFILESIZE" val="25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u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"/>
  <p:tag name="PICTUREFILESIZE" val="65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N~(M&lt; N)  template TPT2  env TPENV1  fore 0  back 16777215  eqnno 1"/>
  <p:tag name="FILENAME" val="TP_tmp"/>
  <p:tag name="ORIGWIDTH" val="161"/>
  <p:tag name="PICTUREFILESIZE" val="1228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}&#10;&#10;&#10;\begin{document}&#10;$\A_{K}$: 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"/>
  <p:tag name="PICTUREFILESIZE" val="2196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}&#10;&#10;&#10;\begin{document}&#10;\color{myred}{with probability $1-\exp(-t).$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8"/>
  <p:tag name="PICTUREFILESIZE" val="729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\begin{equation}\nonumber&#10; \text{H}_{\Sigma_{{\mathcal M}_K}}(y)  =  &#10;\arg\min_{x: x\in\Sigma_{{\mathcal M}_K}}\|x-y\|&#10;\end{equation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2"/>
  <p:tag name="PICTUREFILESIZE" val="1032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text{supp}\left(\arg\min_{x: \text{supp}(\alpha) \in {\mathcal{M}_K}}\|{\alpha - \beta}\|_2^2 \right) = \arg\max_{\mathcal{S}: \mathcal{S} \in {\bar{\mathcal{M}}_K}}F(S;\beta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7"/>
  <p:tag name="PICTUREFILESIZE" val="18508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 $F(S;\beta)= \sum_{i\in \mathcal{S}} \abs{[\beta]_i}^2$.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9"/>
  <p:tag name="PICTUREFILESIZE" val="7232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F(\widehat{\mathcal{S}}_\epsilon;\beta) \ge (1-\epsilon) \max_{\mathcal{S} \in \bar{\mathcal{M}}_K} F(\mathcal{S};\beta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9"/>
  <p:tag name="PICTUREFILESIZE" val="1174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\begin{equation}\nonumber&#10; \text{H}_{\Sigma_{{\mathcal M}_K}}^\epsilon(y) \end{equation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1"/>
  <p:tag name="PICTUREFILESIZE" val="383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M = O(|{\mathcal{M}_K}|)$$&#10;&#10;}\end{document}&#10;"/>
  <p:tag name="FILENAME" val="txp_fig"/>
  <p:tag name="FORMAT" val="bmpmono"/>
  <p:tag name="RES" val="600"/>
  <p:tag name="BLEND" val="0"/>
  <p:tag name="TRANSPARENT" val="0"/>
  <p:tag name="TBUG" val="0"/>
  <p:tag name="ALLOWFS" val="0"/>
  <p:tag name="ORIGWIDTH" val="115"/>
  <p:tag name="PICTUREFILESIZE" val="1806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\|x-\widehat{x}\|_{\ell_2} \le C_1  \|x-x_{\mathcal{M}_K}\|_{\ell_2} + &#10;C_2 \frac{\|x-x_{\mathcal{M}_K}\|_{\ell_1}}{ K^{1/2}}  + C_3 \epsilon&#10;$$&#10;&#10;}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394"/>
  <p:tag name="PICTUREFILESIZE" val="13066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3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"/>
  <p:tag name="PICTUREFILESIZE" val="117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\in \Sigma_2$&#10;&#10;}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54"/>
  <p:tag name="PICTUREFILESIZE" val="240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K=2  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"/>
  <p:tag name="PICTUREFILESIZE" val="181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$\Omega= \{i: x_i\ne 0 \} 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9"/>
  <p:tag name="PICTUREFILESIZE" val="451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$\abs{\Omega}=K $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"/>
  <p:tag name="PICTUREFILESIZE" val="233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\times 1  template TPT2  env TPENV1  fore 0  back 16777215  eqnno 1"/>
  <p:tag name="FILENAME" val="TP_tmp"/>
  <p:tag name="ORIGWIDTH" val="55"/>
  <p:tag name="PICTUREFILESIZE" val="406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8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N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|x_i|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"/>
  <p:tag name="PICTUREFILESIZE" val="116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\in\Sigma_K$&#10;&#10;}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58"/>
  <p:tag name="PICTUREFILESIZE" val="259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8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N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3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|x_i|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"/>
  <p:tag name="PICTUREFILESIZE" val="116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\in\Sigma_K$&#10;&#10;}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58"/>
  <p:tag name="PICTUREFILESIZE" val="259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\in\Sigma_{{\mathcal M}_K}$&#10;&#10;}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69"/>
  <p:tag name="PICTUREFILESIZE" val="335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|{\mathcal{M}_K}|$$&#10;&#10;}\end{document}&#10;"/>
  <p:tag name="FILENAME" val="txp_fig"/>
  <p:tag name="FORMAT" val="bmpmono"/>
  <p:tag name="RES" val="600"/>
  <p:tag name="BLEND" val="0"/>
  <p:tag name="TRANSPARENT" val="0"/>
  <p:tag name="TBUG" val="0"/>
  <p:tag name="ALLOWFS" val="0"/>
  <p:tag name="ORIGWIDTH" val="40"/>
  <p:tag name="PICTUREFILESIZE" val="666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{N \choose K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"/>
  <p:tag name="PICTUREFILESIZE" val="236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=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5"/>
  <p:tag name="PICTUREFILESIZE" val="24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&#10;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0"/>
  <p:tag name="PICTUREFILESIZE" val="7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u=\boldmath{\Phi}x + n&#10;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96"/>
  <p:tag name="PICTUREFILESIZE" val="334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begin{eqnarray}&#10;\widehat{x} = &#10;\arg\min\|x\|_1~{\rm s.t.}~u={\boldmath\Phi}x \nonumber&#10;\end{eqnarray}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4"/>
  <p:tag name="PICTUREFILESIZE" val="861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\ell_{q:q \le 1}&#10;$$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1"/>
  <p:tag name="PICTUREFILESIZE" val="234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begin{eqnarray}&#10;\widehat{x} = &#10;\arg\min\|u-{\boldmath\Phi}x \|_2~{\rm s.t.}~\|x\|_1\le t \nonumber&#10;\end{eqnarray}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85"/>
  <p:tag name="PICTUREFILESIZE" val="1077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begin{eqnarray}&#10;\widehat{x} = &#10;\arg\min\|u-{\boldmath\Phi}x \|_2^2+\mu\|x\|_1\nonumber&#10;\end{eqnarray}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49"/>
  <p:tag name="PICTUREFILESIZE" val="998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\ell_1\&amp;\ell_2$$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45"/>
  <p:tag name="PICTUREFILESIZE" val="327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|x\|_{0.8}= c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4"/>
  <p:tag name="PICTUREFILESIZE" val="28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\times 1  template TPT2  env TPENV1  fore 0  back 16777215  eqnno 1"/>
  <p:tag name="FILENAME" val="TP_tmp"/>
  <p:tag name="ORIGWIDTH" val="55"/>
  <p:tag name="PICTUREFILESIZE" val="406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|x\|_{1}= c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8"/>
  <p:tag name="PICTUREFILESIZE" val="201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{x'  : ~ u=\Phi x'\}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7"/>
  <p:tag name="PICTUREFILESIZE" val="463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{N \choose K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"/>
  <p:tag name="PICTUREFILESIZE" val="236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min_{x: \|x\|_1\le \lambda}\|u-\Phi x||^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8"/>
  <p:tag name="PICTUREFILESIZE" val="571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min_{x:\|x\|_0\le K}\|u-\Phi x||^2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1"/>
  <p:tag name="PICTUREFILESIZE" val="593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E\{x|u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2"/>
  <p:tag name="PICTUREFILESIZE" val="290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\|x\|_0 =  \#\{x_i\ne 0 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8"/>
  <p:tag name="PICTUREFILESIZE" val="454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{N \choose K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"/>
  <p:tag name="PICTUREFILESIZE" val="236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\|x\|_0 =  \#\{x_i\ne 0 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8"/>
  <p:tag name="PICTUREFILESIZE" val="454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min_{x: \|x\|_1\le \lambda}\|u-\Phi x||^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8"/>
  <p:tag name="PICTUREFILESIZE" val="57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1  template TPT2  env TPENV1  fore 0  back 16777215  eqnno 1"/>
  <p:tag name="FILENAME" val="TP_tmp"/>
  <p:tag name="ORIGWIDTH" val="58"/>
  <p:tag name="PICTUREFILESIZE" val="444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min_{x:\|x\|_0\le K}\|u-\Phi x||^2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1"/>
  <p:tag name="PICTUREFILESIZE" val="593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E\{x|u\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2"/>
  <p:tag name="PICTUREFILESIZE" val="290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widehat{x}_{\text{Clash}}=\arg\min_{x: \|x\|_1\le \lambda,\|x\|_0\le K}\|u-\Phi x||^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6"/>
  <p:tag name="PICTUREFILESIZE" val="1084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min_{x: \|x\|_1\le \lambda}f(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2"/>
  <p:tag name="PICTUREFILESIZE" val="482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f(x)=\|u-\Phi x||^2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8"/>
  <p:tag name="PICTUREFILESIZE" val="473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f(y)  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"/>
  <p:tag name="PICTUREFILESIZE" val="223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x \in \{\|x\|_1\le \lambda \}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8"/>
  <p:tag name="PICTUREFILESIZE" val="391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_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"/>
  <p:tag name="PICTUREFILESIZE" val="103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^*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"/>
  <p:tag name="PICTUREFILESIZE" val="127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min_{x: \|x\|_1\le \lambda}f(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2"/>
  <p:tag name="PICTUREFILESIZE" val="482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N~(M&lt; N)  template TPT2  env TPENV1  fore 0  back 16777215  eqnno 1"/>
  <p:tag name="FILENAME" val="TP_tmp"/>
  <p:tag name="ORIGWIDTH" val="161"/>
  <p:tag name="PICTUREFILESIZE" val="1228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f(x)=\|u-\Phi x||^2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8"/>
  <p:tag name="PICTUREFILESIZE" val="473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\begin{equation}\nonumber&#10;\begin{array}{cccccc}&#10;   (1)&amp; &amp; f(y) - f(x) - \left&lt;\nabla f(x), y-x\right&gt; &amp; = &amp; \|\Phi(y-x)\|^2  &amp;\forall x,y \in \R^N, \\&#10;   (2)&amp; &amp; f(y) - f(x) - \left&lt;\nabla f(x), y-x\right&gt; &amp; \le &amp; \frac{L}{2}\|y-x\|^2  &amp;L= 2\|\Phi\|, \forall x,y \in \R^N, \\&#10;\end{array}&#10;\end{equatio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6"/>
  <p:tag name="PICTUREFILESIZE" val="3326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f(y)  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"/>
  <p:tag name="PICTUREFILESIZE" val="223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x \in \{\|x\|_1\le \lambda \}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8"/>
  <p:tag name="PICTUREFILESIZE" val="391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"/>
  <p:tag name="PICTUREFILESIZE" val="81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^*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"/>
  <p:tag name="PICTUREFILESIZE" val="127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(1)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39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\min_{x: \|x\|_1\le \lambda}f(x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2"/>
  <p:tag name="PICTUREFILESIZE" val="482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f(x)=\|u-\Phi x||^2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78"/>
  <p:tag name="PICTUREFILESIZE" val="473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\begin{equation}\nonumber&#10;\begin{array}{cccccc}&#10;   (1)&amp; &amp; f(y) - f(x) - \left&lt;\nabla f(x), y-x\right&gt; &amp; = &amp; \|\Phi(y-x)\|^2  &amp;\forall x,y \in \R^N, \\&#10;   (2)&amp; &amp; f(y) - f(x) - \left&lt;\nabla f(x), y-x\right&gt; &amp; \le &amp; \frac{L}{2}\|y-x\|^2  &amp;L= 2\|\Phi\|, \forall x,y \in \R^N, \\&#10;\end{array}&#10;\end{equation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46"/>
  <p:tag name="PICTUREFILESIZE" val="3326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,epsfig,citesort,cite}&#10;\usepackage{graphicx}&#10;\usepackage{url}&#10;\usepackage{amssymb,amsthm}&#10;&#10;&#10;\begin{document}&#10;$x'=x+v \Rightarrow u,~\forall v \in \mathcal{N}(\Phi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1"/>
  <p:tag name="PICTUREFILESIZE" val="707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f(y)  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8"/>
  <p:tag name="PICTUREFILESIZE" val="223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x \in \{\|x\|_1\le \lambda \}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8"/>
  <p:tag name="PICTUREFILESIZE" val="391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_1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"/>
  <p:tag name="PICTUREFILESIZE" val="103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^*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"/>
  <p:tag name="PICTUREFILESIZE" val="127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(2)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69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$ (1) 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39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 U(x_2,x_1)= f(x_1) + \left&lt;\nabla f(x_1), x_2-x_1\right&gt; + \frac{L}{2}\|x_2-x_1\|^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3"/>
  <p:tag name="PICTUREFILESIZE" val="1185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_{i+1} = \text{St}_{\{\|x\|_1\le \lambda\}}\left(x_i - \frac{1}{L}\nabla f(x_i) \right)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9"/>
  <p:tag name="PICTUREFILESIZE" val="930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,amsmath}&#10;\definecolor{myblue}{rgb}{0.1,0,0.9}&#10;\definecolor{myred}{rgb}{0.75,0,0}&#10;\definecolor{mygreen}{rgb}{0,0.58,0}&#10;\def\real{\hbox{\sf I}\kern-0.130em \hbox{\sf R}}  % use 0.1667 with roman&#10;\usepackage{amsmath,epsfig,citesort,cite}&#10;\usepackage{graphicx}&#10;\usepackage{url}&#10;\usepackage{amssymb,amsthm}&#10;&#10;\begin{document}&#10;\begin{equation}\nonumber&#10;\arg\min_{\|x\|_1\le \lambda} U(x,y) &#10;= \arg\min_{\|x\|_1\le \lambda}\|x-(y-\frac{1}{L}\nabla f(y))\|&#10;\end{equation}&#10;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23"/>
  <p:tag name="PICTUREFILESIZE" val="1594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graphicx}&#10;%---&#10;\usepackage{amsmath,amsthm,amssymb,amscd,stmaryrd}&#10;\def\bestapprox{\sigma}&#10;\def\pdf{p}&#10;\def\cdf{F}&#10;\def\slevel{\rho}&#10;\def\mlevel{\delta}&#10;\newcommand\Gfun[2]{G_{#2}[#1]}&#10;\newcommand\Hfun[1]{H[#1]}&#10;\def\pdfos{P}&#10;\def\Expect{\mathbb{E}}&#10;\newcommand\abs[1]{|#1|}&#10;\def\x{\mathbf{x}}&#10;\def\n{\mathbf{n}}&#10;\def\y{\mathbf{y}}&#10;\def\bA{\mathbf{A}}&#10;\def\R{\mathbb{R}}&#10;\DeclareMathOperator*{\supp}{supp}&#10;\DeclareMathOperator*{\sgn}{sgn}&#10;\def\Null{{\mathcal{N}}}&#10;\def\z{\mathbf{z}}&#10;\def\Prob{\mathbb{P}}&#10;\def\Px {P}&#10;\def\sensing{\mathbf{\Phi}}&#10;\def\Ephi{\mathbb{E}_{\sensing}}&#10;\newcommand{\X}{X}&#10;\newtheorem{prop}{Proposition}&#10;\newtheorem{remark}{Remark}&#10;\newtheorem{lemma}{Lemma}&#10;\newtheorem{theorem}{Theorem}&#10;\newtheorem{example}{Example}&#10;\newtheorem{IEEEproof}{Proof}&#10;\newtheorem{corollary}{Corollary}&#10;\newtheorem{definition}{Definition}&#10;\DeclareMathOperator*{\argmax}{argmax}&#10;\DeclareMathOperator*{\argmin}{argmin}&#10;\begin{document}&#10;$x_2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"/>
  <p:tag name="PICTUREFILESIZE" val="12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10512</TotalTime>
  <Words>876</Words>
  <Application>Microsoft Macintosh PowerPoint</Application>
  <PresentationFormat>On-screen Show (4:3)</PresentationFormat>
  <Paragraphs>603</Paragraphs>
  <Slides>54</Slides>
  <Notes>51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Office Theme</vt:lpstr>
      <vt:lpstr>15_Blank Presentation</vt:lpstr>
      <vt:lpstr>3_Blank Presentation</vt:lpstr>
      <vt:lpstr>7_Blank Presentation</vt:lpstr>
      <vt:lpstr>Combinatorial Selection and  Least Absolute Shrinkage via  The CLASH Operator</vt:lpstr>
      <vt:lpstr>Linear Inverse Problems</vt:lpstr>
      <vt:lpstr>Linear Inverse Problems</vt:lpstr>
      <vt:lpstr>Approaches</vt:lpstr>
      <vt:lpstr>A Deterministic View Model-based CS</vt:lpstr>
      <vt:lpstr>PowerPoint Presentation</vt:lpstr>
      <vt:lpstr>Signal Priors</vt:lpstr>
      <vt:lpstr>PowerPoint Presentation</vt:lpstr>
      <vt:lpstr>PowerPoint Presentation</vt:lpstr>
      <vt:lpstr>Sparse Recovery Algorithms</vt:lpstr>
      <vt:lpstr>Sparse Recovery Algorithms</vt:lpstr>
      <vt:lpstr>PowerPoint Presentation</vt:lpstr>
      <vt:lpstr>A Tale of Two Algorithms</vt:lpstr>
      <vt:lpstr>A Tale of Two Algorithms</vt:lpstr>
      <vt:lpstr>A Tale of Two Algorithms</vt:lpstr>
      <vt:lpstr>A Tale of Two Algorithms</vt:lpstr>
      <vt:lpstr>A Tale of Two Algorithms</vt:lpstr>
      <vt:lpstr>A Tale of Two Algorithms</vt:lpstr>
      <vt:lpstr>A Tale of Two Algorithms</vt:lpstr>
      <vt:lpstr>A Tale of Two Algorithms</vt:lpstr>
      <vt:lpstr>Restricted Isometry Property</vt:lpstr>
      <vt:lpstr>A Model-based CS Algorithm</vt:lpstr>
      <vt:lpstr>Tree-Sparse</vt:lpstr>
      <vt:lpstr>Sparse</vt:lpstr>
      <vt:lpstr>Tree-Sparse</vt:lpstr>
      <vt:lpstr>Tree-Sparse Signal Recovery</vt:lpstr>
      <vt:lpstr>Tree-Sparse Signal Recovery</vt:lpstr>
      <vt:lpstr>Model CS in Context </vt:lpstr>
      <vt:lpstr>Model CS in Context </vt:lpstr>
      <vt:lpstr>Enter  CLASH</vt:lpstr>
      <vt:lpstr>Importance of Geometry</vt:lpstr>
      <vt:lpstr>Importance of Geometry</vt:lpstr>
      <vt:lpstr>CLASH Pseudocode</vt:lpstr>
      <vt:lpstr>CLASH Pseudocode</vt:lpstr>
      <vt:lpstr>Geometry of CLASH</vt:lpstr>
      <vt:lpstr>Geometry of CLASH</vt:lpstr>
      <vt:lpstr>Combinatorial Selection</vt:lpstr>
      <vt:lpstr>PMAP</vt:lpstr>
      <vt:lpstr>PMAP</vt:lpstr>
      <vt:lpstr>PMAP</vt:lpstr>
      <vt:lpstr>CLASH Approximation Guarantees</vt:lpstr>
      <vt:lpstr>Examples</vt:lpstr>
      <vt:lpstr>Examples</vt:lpstr>
      <vt:lpstr>Conclusions</vt:lpstr>
      <vt:lpstr>PowerPoint Presentation</vt:lpstr>
      <vt:lpstr>Signal Priors</vt:lpstr>
      <vt:lpstr>Compressible Signals</vt:lpstr>
      <vt:lpstr>Model-Compressible Signals</vt:lpstr>
      <vt:lpstr>Model-Compressible Signals</vt:lpstr>
      <vt:lpstr>Stable Recovery</vt:lpstr>
      <vt:lpstr>Tree-RIP, Tree-RAmP</vt:lpstr>
      <vt:lpstr>Other Useful Models</vt:lpstr>
      <vt:lpstr>Combinatorial Selection</vt:lpstr>
      <vt:lpstr>Performance of Recovery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Compressible Priors</dc:title>
  <dc:creator>Cevher</dc:creator>
  <cp:lastModifiedBy>Marwa El Halabi</cp:lastModifiedBy>
  <cp:revision>448</cp:revision>
  <dcterms:created xsi:type="dcterms:W3CDTF">2010-11-22T20:07:39Z</dcterms:created>
  <dcterms:modified xsi:type="dcterms:W3CDTF">2014-11-25T18:19:57Z</dcterms:modified>
</cp:coreProperties>
</file>