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8"/>
  </p:notesMasterIdLst>
  <p:sldIdLst>
    <p:sldId id="332" r:id="rId3"/>
    <p:sldId id="340" r:id="rId4"/>
    <p:sldId id="341" r:id="rId5"/>
    <p:sldId id="345" r:id="rId6"/>
    <p:sldId id="346" r:id="rId7"/>
    <p:sldId id="339" r:id="rId8"/>
    <p:sldId id="336" r:id="rId9"/>
    <p:sldId id="285" r:id="rId10"/>
    <p:sldId id="363" r:id="rId11"/>
    <p:sldId id="337" r:id="rId12"/>
    <p:sldId id="364" r:id="rId13"/>
    <p:sldId id="359" r:id="rId14"/>
    <p:sldId id="348" r:id="rId15"/>
    <p:sldId id="349" r:id="rId16"/>
    <p:sldId id="350" r:id="rId17"/>
    <p:sldId id="351" r:id="rId18"/>
    <p:sldId id="365" r:id="rId19"/>
    <p:sldId id="352" r:id="rId20"/>
    <p:sldId id="366" r:id="rId21"/>
    <p:sldId id="354" r:id="rId22"/>
    <p:sldId id="355" r:id="rId23"/>
    <p:sldId id="361" r:id="rId24"/>
    <p:sldId id="356" r:id="rId25"/>
    <p:sldId id="360" r:id="rId26"/>
    <p:sldId id="358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167" autoAdjust="0"/>
  </p:normalViewPr>
  <p:slideViewPr>
    <p:cSldViewPr>
      <p:cViewPr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8DEF-269C-4877-A56B-31BD891EF5E8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17052-C2FB-4490-9516-1A95A8D64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E2FB-362E-48B3-8351-3630123CD803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://upload.wikimedia.org/wikipedia/en/3/35/Idiap_logo.pn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68.xml"/><Relationship Id="rId21" Type="http://schemas.openxmlformats.org/officeDocument/2006/relationships/image" Target="../media/image47.jpeg"/><Relationship Id="rId7" Type="http://schemas.openxmlformats.org/officeDocument/2006/relationships/tags" Target="../tags/tag72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67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70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5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76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5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1.png"/><Relationship Id="rId18" Type="http://schemas.openxmlformats.org/officeDocument/2006/relationships/image" Target="../media/image8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" Type="http://schemas.openxmlformats.org/officeDocument/2006/relationships/tags" Target="../tags/tag85.xml"/><Relationship Id="rId16" Type="http://schemas.openxmlformats.org/officeDocument/2006/relationships/image" Target="../media/image48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39.png"/><Relationship Id="rId5" Type="http://schemas.openxmlformats.org/officeDocument/2006/relationships/tags" Target="../tags/tag88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tags" Target="../tags/tag87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39.png"/><Relationship Id="rId18" Type="http://schemas.openxmlformats.org/officeDocument/2006/relationships/image" Target="../media/image48.png"/><Relationship Id="rId3" Type="http://schemas.openxmlformats.org/officeDocument/2006/relationships/tags" Target="../tags/tag93.xml"/><Relationship Id="rId21" Type="http://schemas.openxmlformats.org/officeDocument/2006/relationships/image" Target="../media/image45.png"/><Relationship Id="rId7" Type="http://schemas.openxmlformats.org/officeDocument/2006/relationships/tags" Target="../tags/tag97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92.xml"/><Relationship Id="rId16" Type="http://schemas.openxmlformats.org/officeDocument/2006/relationships/image" Target="../media/image42.png"/><Relationship Id="rId20" Type="http://schemas.openxmlformats.org/officeDocument/2006/relationships/image" Target="../media/image49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95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6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tags" Target="../tags/tag102.xml"/><Relationship Id="rId21" Type="http://schemas.openxmlformats.org/officeDocument/2006/relationships/image" Target="../media/image50.png"/><Relationship Id="rId7" Type="http://schemas.openxmlformats.org/officeDocument/2006/relationships/tags" Target="../tags/tag106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42.png"/><Relationship Id="rId2" Type="http://schemas.openxmlformats.org/officeDocument/2006/relationships/tags" Target="../tags/tag101.xml"/><Relationship Id="rId16" Type="http://schemas.openxmlformats.org/officeDocument/2006/relationships/image" Target="../media/image41.png"/><Relationship Id="rId20" Type="http://schemas.openxmlformats.org/officeDocument/2006/relationships/image" Target="../media/image46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04.xml"/><Relationship Id="rId15" Type="http://schemas.openxmlformats.org/officeDocument/2006/relationships/image" Target="../media/image40.png"/><Relationship Id="rId23" Type="http://schemas.openxmlformats.org/officeDocument/2006/relationships/image" Target="../media/image51.png"/><Relationship Id="rId10" Type="http://schemas.openxmlformats.org/officeDocument/2006/relationships/tags" Target="../tags/tag109.xml"/><Relationship Id="rId19" Type="http://schemas.openxmlformats.org/officeDocument/2006/relationships/image" Target="../media/image48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39.png"/><Relationship Id="rId2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39.png"/><Relationship Id="rId18" Type="http://schemas.openxmlformats.org/officeDocument/2006/relationships/image" Target="../media/image48.png"/><Relationship Id="rId3" Type="http://schemas.openxmlformats.org/officeDocument/2006/relationships/tags" Target="../tags/tag112.xml"/><Relationship Id="rId21" Type="http://schemas.openxmlformats.org/officeDocument/2006/relationships/image" Target="../media/image45.png"/><Relationship Id="rId7" Type="http://schemas.openxmlformats.org/officeDocument/2006/relationships/tags" Target="../tags/tag116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111.xml"/><Relationship Id="rId16" Type="http://schemas.openxmlformats.org/officeDocument/2006/relationships/image" Target="../media/image42.png"/><Relationship Id="rId20" Type="http://schemas.openxmlformats.org/officeDocument/2006/relationships/image" Target="../media/image52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14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6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61.gif"/><Relationship Id="rId26" Type="http://schemas.openxmlformats.org/officeDocument/2006/relationships/image" Target="../media/image64.png"/><Relationship Id="rId3" Type="http://schemas.openxmlformats.org/officeDocument/2006/relationships/tags" Target="../tags/tag121.xml"/><Relationship Id="rId21" Type="http://schemas.openxmlformats.org/officeDocument/2006/relationships/image" Target="../media/image41.png"/><Relationship Id="rId7" Type="http://schemas.openxmlformats.org/officeDocument/2006/relationships/tags" Target="../tags/tag125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60.png"/><Relationship Id="rId25" Type="http://schemas.openxmlformats.org/officeDocument/2006/relationships/image" Target="../media/image63.png"/><Relationship Id="rId2" Type="http://schemas.openxmlformats.org/officeDocument/2006/relationships/tags" Target="../tags/tag120.xml"/><Relationship Id="rId16" Type="http://schemas.openxmlformats.org/officeDocument/2006/relationships/image" Target="../media/image59.png"/><Relationship Id="rId20" Type="http://schemas.openxmlformats.org/officeDocument/2006/relationships/image" Target="../media/image40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62.png"/><Relationship Id="rId5" Type="http://schemas.openxmlformats.org/officeDocument/2006/relationships/tags" Target="../tags/tag123.xml"/><Relationship Id="rId15" Type="http://schemas.openxmlformats.org/officeDocument/2006/relationships/image" Target="../media/image24.png"/><Relationship Id="rId23" Type="http://schemas.openxmlformats.org/officeDocument/2006/relationships/image" Target="../media/image43.png"/><Relationship Id="rId10" Type="http://schemas.openxmlformats.org/officeDocument/2006/relationships/tags" Target="../tags/tag128.xml"/><Relationship Id="rId19" Type="http://schemas.openxmlformats.org/officeDocument/2006/relationships/image" Target="../media/image39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58.png"/><Relationship Id="rId2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image" Target="../media/image60.png"/><Relationship Id="rId26" Type="http://schemas.openxmlformats.org/officeDocument/2006/relationships/image" Target="../media/image43.png"/><Relationship Id="rId3" Type="http://schemas.openxmlformats.org/officeDocument/2006/relationships/tags" Target="../tags/tag132.xml"/><Relationship Id="rId21" Type="http://schemas.openxmlformats.org/officeDocument/2006/relationships/image" Target="../media/image58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59.png"/><Relationship Id="rId25" Type="http://schemas.openxmlformats.org/officeDocument/2006/relationships/image" Target="../media/image42.png"/><Relationship Id="rId2" Type="http://schemas.openxmlformats.org/officeDocument/2006/relationships/tags" Target="../tags/tag131.xml"/><Relationship Id="rId16" Type="http://schemas.openxmlformats.org/officeDocument/2006/relationships/image" Target="../media/image24.png"/><Relationship Id="rId20" Type="http://schemas.openxmlformats.org/officeDocument/2006/relationships/image" Target="../media/image66.png"/><Relationship Id="rId29" Type="http://schemas.openxmlformats.org/officeDocument/2006/relationships/image" Target="../media/image64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image" Target="../media/image41.png"/><Relationship Id="rId5" Type="http://schemas.openxmlformats.org/officeDocument/2006/relationships/tags" Target="../tags/tag134.xml"/><Relationship Id="rId15" Type="http://schemas.openxmlformats.org/officeDocument/2006/relationships/notesSlide" Target="../notesSlides/notesSlide21.xml"/><Relationship Id="rId23" Type="http://schemas.openxmlformats.org/officeDocument/2006/relationships/image" Target="../media/image40.png"/><Relationship Id="rId28" Type="http://schemas.openxmlformats.org/officeDocument/2006/relationships/image" Target="../media/image63.png"/><Relationship Id="rId10" Type="http://schemas.openxmlformats.org/officeDocument/2006/relationships/tags" Target="../tags/tag139.xml"/><Relationship Id="rId19" Type="http://schemas.openxmlformats.org/officeDocument/2006/relationships/image" Target="../media/image65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39.png"/><Relationship Id="rId27" Type="http://schemas.openxmlformats.org/officeDocument/2006/relationships/image" Target="../media/image62.png"/><Relationship Id="rId30" Type="http://schemas.openxmlformats.org/officeDocument/2006/relationships/image" Target="../media/image6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ions.epfl.ch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tags" Target="../tags/tag11.xml"/><Relationship Id="rId21" Type="http://schemas.openxmlformats.org/officeDocument/2006/relationships/image" Target="../media/image14.png"/><Relationship Id="rId7" Type="http://schemas.openxmlformats.org/officeDocument/2006/relationships/tags" Target="../tags/tag15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0.png"/><Relationship Id="rId2" Type="http://schemas.openxmlformats.org/officeDocument/2006/relationships/tags" Target="../tags/tag10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15" Type="http://schemas.openxmlformats.org/officeDocument/2006/relationships/image" Target="../media/image19.png"/><Relationship Id="rId23" Type="http://schemas.openxmlformats.org/officeDocument/2006/relationships/image" Target="../media/image16.png"/><Relationship Id="rId10" Type="http://schemas.openxmlformats.org/officeDocument/2006/relationships/tags" Target="../tags/tag18.xml"/><Relationship Id="rId19" Type="http://schemas.openxmlformats.org/officeDocument/2006/relationships/image" Target="../media/image12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8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0.png"/><Relationship Id="rId26" Type="http://schemas.openxmlformats.org/officeDocument/2006/relationships/image" Target="../media/image22.png"/><Relationship Id="rId3" Type="http://schemas.openxmlformats.org/officeDocument/2006/relationships/tags" Target="../tags/tag21.xml"/><Relationship Id="rId21" Type="http://schemas.openxmlformats.org/officeDocument/2006/relationships/image" Target="../media/image13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9.png"/><Relationship Id="rId25" Type="http://schemas.openxmlformats.org/officeDocument/2006/relationships/image" Target="../media/image21.png"/><Relationship Id="rId2" Type="http://schemas.openxmlformats.org/officeDocument/2006/relationships/tags" Target="../tags/tag20.xml"/><Relationship Id="rId16" Type="http://schemas.openxmlformats.org/officeDocument/2006/relationships/image" Target="../media/image20.png"/><Relationship Id="rId20" Type="http://schemas.openxmlformats.org/officeDocument/2006/relationships/image" Target="../media/image12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16.png"/><Relationship Id="rId5" Type="http://schemas.openxmlformats.org/officeDocument/2006/relationships/tags" Target="../tags/tag23.xml"/><Relationship Id="rId15" Type="http://schemas.openxmlformats.org/officeDocument/2006/relationships/image" Target="../media/image18.png"/><Relationship Id="rId23" Type="http://schemas.openxmlformats.org/officeDocument/2006/relationships/image" Target="../media/image15.png"/><Relationship Id="rId10" Type="http://schemas.openxmlformats.org/officeDocument/2006/relationships/tags" Target="../tags/tag28.xml"/><Relationship Id="rId19" Type="http://schemas.openxmlformats.org/officeDocument/2006/relationships/image" Target="../media/image11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14.png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26.png"/><Relationship Id="rId26" Type="http://schemas.openxmlformats.org/officeDocument/2006/relationships/image" Target="../media/image16.png"/><Relationship Id="rId3" Type="http://schemas.openxmlformats.org/officeDocument/2006/relationships/tags" Target="../tags/tag33.xml"/><Relationship Id="rId21" Type="http://schemas.openxmlformats.org/officeDocument/2006/relationships/image" Target="../media/image11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25.png"/><Relationship Id="rId25" Type="http://schemas.openxmlformats.org/officeDocument/2006/relationships/image" Target="../media/image15.png"/><Relationship Id="rId2" Type="http://schemas.openxmlformats.org/officeDocument/2006/relationships/tags" Target="../tags/tag3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1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14.png"/><Relationship Id="rId5" Type="http://schemas.openxmlformats.org/officeDocument/2006/relationships/tags" Target="../tags/tag35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13.png"/><Relationship Id="rId28" Type="http://schemas.openxmlformats.org/officeDocument/2006/relationships/image" Target="../media/image30.png"/><Relationship Id="rId10" Type="http://schemas.openxmlformats.org/officeDocument/2006/relationships/tags" Target="../tags/tag40.xml"/><Relationship Id="rId19" Type="http://schemas.openxmlformats.org/officeDocument/2006/relationships/image" Target="../media/image27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12.png"/><Relationship Id="rId27" Type="http://schemas.openxmlformats.org/officeDocument/2006/relationships/image" Target="../media/image29.png"/><Relationship Id="rId30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25.png"/><Relationship Id="rId18" Type="http://schemas.openxmlformats.org/officeDocument/2006/relationships/image" Target="../media/image13.png"/><Relationship Id="rId3" Type="http://schemas.openxmlformats.org/officeDocument/2006/relationships/tags" Target="../tags/tag46.xml"/><Relationship Id="rId21" Type="http://schemas.openxmlformats.org/officeDocument/2006/relationships/image" Target="../media/image16.png"/><Relationship Id="rId7" Type="http://schemas.openxmlformats.org/officeDocument/2006/relationships/tags" Target="../tags/tag50.xml"/><Relationship Id="rId12" Type="http://schemas.openxmlformats.org/officeDocument/2006/relationships/image" Target="../media/image24.png"/><Relationship Id="rId17" Type="http://schemas.openxmlformats.org/officeDocument/2006/relationships/image" Target="../media/image12.png"/><Relationship Id="rId2" Type="http://schemas.openxmlformats.org/officeDocument/2006/relationships/tags" Target="../tags/tag45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48.xml"/><Relationship Id="rId15" Type="http://schemas.openxmlformats.org/officeDocument/2006/relationships/image" Target="../media/image28.png"/><Relationship Id="rId23" Type="http://schemas.openxmlformats.org/officeDocument/2006/relationships/image" Target="../media/image32.emf"/><Relationship Id="rId10" Type="http://schemas.openxmlformats.org/officeDocument/2006/relationships/tags" Target="../tags/tag53.xml"/><Relationship Id="rId19" Type="http://schemas.openxmlformats.org/officeDocument/2006/relationships/image" Target="../media/image14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27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56.xml"/><Relationship Id="rId7" Type="http://schemas.openxmlformats.org/officeDocument/2006/relationships/image" Target="../media/image34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58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1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5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820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>
                <a:solidFill>
                  <a:srgbClr val="0000FF"/>
                </a:solidFill>
              </a:rPr>
              <a:t>Approximate Message Passing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for Bilinear Models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15000" y="2667000"/>
            <a:ext cx="34290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Volkan Cevher</a:t>
            </a:r>
          </a:p>
          <a:p>
            <a:pPr algn="l">
              <a:spcBef>
                <a:spcPts val="0"/>
              </a:spcBef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Laboratory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Information </a:t>
            </a:r>
            <a:r>
              <a:rPr lang="en-US" sz="1800" i="1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Inference Systems – 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LIONS / EPFL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rgbClr val="0000FF"/>
                </a:solidFill>
              </a:rPr>
              <a:t>http://lions.epfl.ch 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endParaRPr lang="en-US" sz="1800" b="1" i="1" kern="0" dirty="0" smtClean="0">
              <a:solidFill>
                <a:srgbClr val="0000FF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ysClr val="windowText" lastClr="000000"/>
                </a:solidFill>
              </a:rPr>
              <a:t>&amp; </a:t>
            </a:r>
            <a:r>
              <a:rPr lang="en-US" sz="1800" b="1" i="1" kern="0" dirty="0" err="1" smtClean="0">
                <a:solidFill>
                  <a:sysClr val="windowText" lastClr="000000"/>
                </a:solidFill>
              </a:rPr>
              <a:t>Idiap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> Research Institute</a:t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i="1" kern="0" dirty="0" smtClean="0">
                <a:solidFill>
                  <a:sysClr val="windowText" lastClr="000000"/>
                </a:solidFill>
              </a:rPr>
              <a:t>joint work with 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2800" i="1" kern="0" dirty="0" err="1" smtClean="0">
                <a:solidFill>
                  <a:srgbClr val="0000FF"/>
                </a:solidFill>
              </a:rPr>
              <a:t>Mitra</a:t>
            </a:r>
            <a:r>
              <a:rPr lang="en-US" sz="2800" i="1" kern="0" dirty="0" smtClean="0">
                <a:solidFill>
                  <a:srgbClr val="0000FF"/>
                </a:solidFill>
              </a:rPr>
              <a:t> </a:t>
            </a:r>
            <a:r>
              <a:rPr lang="en-US" sz="2800" i="1" kern="0" dirty="0" err="1" smtClean="0">
                <a:solidFill>
                  <a:srgbClr val="0000FF"/>
                </a:solidFill>
              </a:rPr>
              <a:t>Fatemi</a:t>
            </a:r>
            <a:r>
              <a:rPr lang="en-US" sz="2800" b="1" i="1" kern="0" dirty="0" smtClean="0">
                <a:solidFill>
                  <a:srgbClr val="0000FF"/>
                </a:solidFill>
              </a:rPr>
              <a:t> </a:t>
            </a:r>
            <a:r>
              <a:rPr lang="en-US" sz="1800" b="1" i="1" kern="0" dirty="0" smtClean="0">
                <a:solidFill>
                  <a:schemeClr val="tx1"/>
                </a:solidFill>
              </a:rPr>
              <a:t>@</a:t>
            </a:r>
            <a:r>
              <a:rPr lang="en-US" sz="1800" b="1" i="1" kern="0" dirty="0" err="1" smtClean="0">
                <a:solidFill>
                  <a:schemeClr val="tx1"/>
                </a:solidFill>
              </a:rPr>
              <a:t>Idiap</a:t>
            </a:r>
            <a:endParaRPr lang="en-US" sz="1800" b="1" i="1" kern="0" dirty="0" smtClean="0">
              <a:solidFill>
                <a:sysClr val="windowText" lastClr="000000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i="1" kern="0" dirty="0" smtClean="0">
                <a:solidFill>
                  <a:srgbClr val="0000FF"/>
                </a:solidFill>
              </a:rPr>
              <a:t>Phil </a:t>
            </a:r>
            <a:r>
              <a:rPr lang="en-US" sz="2800" i="1" kern="0" dirty="0" err="1" smtClean="0">
                <a:solidFill>
                  <a:srgbClr val="0000FF"/>
                </a:solidFill>
              </a:rPr>
              <a:t>Schniter</a:t>
            </a:r>
            <a:r>
              <a:rPr lang="en-US" sz="2800" i="1" kern="0" dirty="0" smtClean="0">
                <a:solidFill>
                  <a:srgbClr val="0000FF"/>
                </a:solidFill>
              </a:rPr>
              <a:t> </a:t>
            </a:r>
            <a:r>
              <a:rPr lang="en-US" sz="2000" b="1" i="1" kern="0" dirty="0" smtClean="0">
                <a:solidFill>
                  <a:schemeClr val="tx1"/>
                </a:solidFill>
              </a:rPr>
              <a:t>@OSU</a:t>
            </a:r>
            <a:endParaRPr lang="en-US" sz="2800" b="1" i="1" kern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/>
            </a:r>
            <a:b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endParaRPr kumimoji="0" lang="en-US" sz="1800" b="0" i="1" u="none" strike="noStrike" kern="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5" name="Picture 4" descr="http://www.mimuw.edu.pl/~std/CNTM/erc-logo-small.jpg"/>
          <p:cNvPicPr>
            <a:picLocks noChangeAspect="1" noChangeArrowheads="1"/>
          </p:cNvPicPr>
          <p:nvPr/>
        </p:nvPicPr>
        <p:blipFill>
          <a:blip r:embed="rId3" cstate="print"/>
          <a:srcRect l="18116" t="9976" r="27536" b="15207"/>
          <a:stretch>
            <a:fillRect/>
          </a:stretch>
        </p:blipFill>
        <p:spPr bwMode="auto">
          <a:xfrm>
            <a:off x="3502152" y="6398514"/>
            <a:ext cx="384048" cy="384048"/>
          </a:xfrm>
          <a:prstGeom prst="rect">
            <a:avLst/>
          </a:prstGeom>
          <a:noFill/>
        </p:spPr>
      </p:pic>
      <p:pic>
        <p:nvPicPr>
          <p:cNvPr id="6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4" cstate="print"/>
          <a:srcRect b="40540"/>
          <a:stretch>
            <a:fillRect/>
          </a:stretch>
        </p:blipFill>
        <p:spPr bwMode="auto">
          <a:xfrm>
            <a:off x="7772400" y="6398514"/>
            <a:ext cx="1338916" cy="384048"/>
          </a:xfrm>
          <a:prstGeom prst="rect">
            <a:avLst/>
          </a:prstGeom>
          <a:noFill/>
        </p:spPr>
      </p:pic>
      <p:pic>
        <p:nvPicPr>
          <p:cNvPr id="7" name="Picture 2" descr="File:Idiap 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000" y="6398514"/>
            <a:ext cx="1433320" cy="384048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6/6e/DARPA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9313" y="6398514"/>
            <a:ext cx="750639" cy="384048"/>
          </a:xfrm>
          <a:prstGeom prst="rect">
            <a:avLst/>
          </a:prstGeom>
          <a:noFill/>
        </p:spPr>
      </p:pic>
      <p:pic>
        <p:nvPicPr>
          <p:cNvPr id="11" name="Picture 4" descr="http://www.csi.ucd.ie/staff/aquigley/home/images/marie-curie-action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9278" y="6398514"/>
            <a:ext cx="636957" cy="384048"/>
          </a:xfrm>
          <a:prstGeom prst="rect">
            <a:avLst/>
          </a:prstGeom>
          <a:noFill/>
        </p:spPr>
      </p:pic>
      <p:pic>
        <p:nvPicPr>
          <p:cNvPr id="12" name="Picture 15" descr="dsp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3030" y="6398514"/>
            <a:ext cx="599892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://www.klewel.com/conferences/fnsnf-may-2010/logo-fnsO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0213" y="6397752"/>
            <a:ext cx="1078787" cy="38404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849288"/>
            <a:ext cx="5631622" cy="30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483021" y="6062246"/>
            <a:ext cx="6041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Acknowledgements: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Sundeep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Rangan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J. T. Parker.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infer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Example: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Approach: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graphical models / message passing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900" kern="0" dirty="0" smtClean="0"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Key Ideas:</a:t>
            </a:r>
            <a:r>
              <a:rPr lang="en-US" sz="2400" kern="0" dirty="0" smtClean="0">
                <a:ea typeface="ＭＳ Ｐゴシック" pitchFamily="34" charset="-128"/>
              </a:rPr>
              <a:t>	</a:t>
            </a:r>
            <a:r>
              <a:rPr lang="en-US" sz="24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CLT /</a:t>
            </a:r>
            <a:r>
              <a:rPr lang="en-US" sz="2400" kern="0" dirty="0" smtClean="0">
                <a:ea typeface="ＭＳ Ｐゴシック" pitchFamily="34" charset="-128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Gaussian approximations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30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25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3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5" name="Picture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802879" y="3733800"/>
            <a:ext cx="6807721" cy="355092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098279" y="4343400"/>
            <a:ext cx="2641098" cy="3048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38200" y="6172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[Boutros and </a:t>
            </a:r>
            <a:r>
              <a:rPr lang="en-US" sz="1600" dirty="0" err="1" smtClean="0">
                <a:latin typeface="+mj-lt"/>
              </a:rPr>
              <a:t>Caire</a:t>
            </a:r>
            <a:r>
              <a:rPr lang="en-US" sz="1600" dirty="0" smtClean="0">
                <a:latin typeface="+mj-lt"/>
              </a:rPr>
              <a:t> 2002; </a:t>
            </a:r>
            <a:r>
              <a:rPr lang="en-US" sz="1600" dirty="0" err="1" smtClean="0">
                <a:latin typeface="+mj-lt"/>
              </a:rPr>
              <a:t>Montanari</a:t>
            </a:r>
            <a:r>
              <a:rPr lang="en-US" sz="1600" dirty="0" smtClean="0">
                <a:latin typeface="+mj-lt"/>
              </a:rPr>
              <a:t> and </a:t>
            </a:r>
            <a:r>
              <a:rPr lang="en-US" sz="1600" dirty="0" err="1" smtClean="0">
                <a:latin typeface="+mj-lt"/>
              </a:rPr>
              <a:t>Tse</a:t>
            </a:r>
            <a:r>
              <a:rPr lang="en-US" sz="1600" dirty="0" smtClean="0">
                <a:latin typeface="+mj-lt"/>
              </a:rPr>
              <a:t> 2006; </a:t>
            </a:r>
            <a:r>
              <a:rPr lang="en-US" sz="1600" dirty="0" err="1" smtClean="0">
                <a:latin typeface="+mj-lt"/>
              </a:rPr>
              <a:t>Guo</a:t>
            </a:r>
            <a:r>
              <a:rPr lang="en-US" sz="1600" dirty="0" smtClean="0">
                <a:latin typeface="+mj-lt"/>
              </a:rPr>
              <a:t> and Wang 2006; Tanaka and Okada 2006; </a:t>
            </a:r>
            <a:r>
              <a:rPr lang="en-US" sz="1600" dirty="0" err="1" smtClean="0">
                <a:latin typeface="+mj-lt"/>
              </a:rPr>
              <a:t>Donoho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Maleki</a:t>
            </a:r>
            <a:r>
              <a:rPr lang="en-US" sz="1600" dirty="0" smtClean="0">
                <a:latin typeface="+mj-lt"/>
              </a:rPr>
              <a:t>, and </a:t>
            </a:r>
            <a:r>
              <a:rPr lang="en-US" sz="1600" dirty="0" err="1" smtClean="0">
                <a:latin typeface="+mj-lt"/>
              </a:rPr>
              <a:t>Montanari</a:t>
            </a:r>
            <a:r>
              <a:rPr lang="en-US" sz="1600" dirty="0" smtClean="0">
                <a:latin typeface="+mj-lt"/>
              </a:rPr>
              <a:t> 2009; </a:t>
            </a:r>
            <a:r>
              <a:rPr lang="en-US" sz="1600" dirty="0" err="1" smtClean="0">
                <a:latin typeface="+mj-lt"/>
              </a:rPr>
              <a:t>Rangan</a:t>
            </a:r>
            <a:r>
              <a:rPr lang="en-US" sz="1600" dirty="0" smtClean="0">
                <a:latin typeface="+mj-lt"/>
              </a:rPr>
              <a:t> 2010</a:t>
            </a:r>
            <a:r>
              <a:rPr lang="en-US" sz="1600" dirty="0" smtClean="0">
                <a:latin typeface="+mj-lt"/>
                <a:ea typeface="ＭＳ Ｐゴシック" pitchFamily="34" charset="-128"/>
              </a:rPr>
              <a:t>]</a:t>
            </a: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257800" y="1981200"/>
            <a:ext cx="384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“MAP  estimation is so 1996.” – Joel T.</a:t>
            </a:r>
            <a:endParaRPr lang="en-US" dirty="0" smtClean="0"/>
          </a:p>
        </p:txBody>
      </p:sp>
      <p:pic>
        <p:nvPicPr>
          <p:cNvPr id="80897" name="Picture 1" descr="C:\Users\Cevher\Desktop\Volkan\ICML\ICML10 - Matlab\smirk-crop-sm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95800" y="1905000"/>
            <a:ext cx="603613" cy="58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infer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Example: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Approach: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graphical models / message passing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900" kern="0" dirty="0" smtClean="0"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Key Ideas:</a:t>
            </a:r>
            <a:r>
              <a:rPr lang="en-US" sz="2400" kern="0" dirty="0" smtClean="0">
                <a:ea typeface="ＭＳ Ｐゴシック" pitchFamily="34" charset="-128"/>
              </a:rPr>
              <a:t>	</a:t>
            </a:r>
            <a:r>
              <a:rPr lang="en-US" sz="24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CLT /</a:t>
            </a:r>
            <a:r>
              <a:rPr lang="en-US" sz="2400" kern="0" dirty="0" smtClean="0">
                <a:ea typeface="ＭＳ Ｐゴシック" pitchFamily="34" charset="-128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Gaussian approximations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5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6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5" name="Picture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802879" y="3733800"/>
            <a:ext cx="6807721" cy="355092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098279" y="4343400"/>
            <a:ext cx="2641098" cy="3048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38200" y="6172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[Boutros and </a:t>
            </a:r>
            <a:r>
              <a:rPr lang="en-US" sz="1600" dirty="0" err="1" smtClean="0">
                <a:latin typeface="+mj-lt"/>
              </a:rPr>
              <a:t>Caire</a:t>
            </a:r>
            <a:r>
              <a:rPr lang="en-US" sz="1600" dirty="0" smtClean="0">
                <a:latin typeface="+mj-lt"/>
              </a:rPr>
              <a:t> 2002; </a:t>
            </a:r>
            <a:r>
              <a:rPr lang="en-US" sz="1600" dirty="0" err="1" smtClean="0">
                <a:latin typeface="+mj-lt"/>
              </a:rPr>
              <a:t>Montanari</a:t>
            </a:r>
            <a:r>
              <a:rPr lang="en-US" sz="1600" dirty="0" smtClean="0">
                <a:latin typeface="+mj-lt"/>
              </a:rPr>
              <a:t> and </a:t>
            </a:r>
            <a:r>
              <a:rPr lang="en-US" sz="1600" dirty="0" err="1" smtClean="0">
                <a:latin typeface="+mj-lt"/>
              </a:rPr>
              <a:t>Tse</a:t>
            </a:r>
            <a:r>
              <a:rPr lang="en-US" sz="1600" dirty="0" smtClean="0">
                <a:latin typeface="+mj-lt"/>
              </a:rPr>
              <a:t> 2006; </a:t>
            </a:r>
            <a:r>
              <a:rPr lang="en-US" sz="1600" dirty="0" err="1" smtClean="0">
                <a:latin typeface="+mj-lt"/>
              </a:rPr>
              <a:t>Guo</a:t>
            </a:r>
            <a:r>
              <a:rPr lang="en-US" sz="1600" dirty="0" smtClean="0">
                <a:latin typeface="+mj-lt"/>
              </a:rPr>
              <a:t> and Wang 2006; Tanaka and Okada 2006; </a:t>
            </a:r>
            <a:r>
              <a:rPr lang="en-US" sz="1600" dirty="0" err="1" smtClean="0">
                <a:latin typeface="+mj-lt"/>
              </a:rPr>
              <a:t>Donoho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Maleki</a:t>
            </a:r>
            <a:r>
              <a:rPr lang="en-US" sz="1600" dirty="0" smtClean="0">
                <a:latin typeface="+mj-lt"/>
              </a:rPr>
              <a:t>, and </a:t>
            </a:r>
            <a:r>
              <a:rPr lang="en-US" sz="1600" dirty="0" err="1" smtClean="0">
                <a:latin typeface="+mj-lt"/>
              </a:rPr>
              <a:t>Montanari</a:t>
            </a:r>
            <a:r>
              <a:rPr lang="en-US" sz="1600" dirty="0" smtClean="0">
                <a:latin typeface="+mj-lt"/>
              </a:rPr>
              <a:t> 2009; </a:t>
            </a:r>
            <a:r>
              <a:rPr lang="en-US" sz="1600" dirty="0" err="1" smtClean="0">
                <a:latin typeface="+mj-lt"/>
              </a:rPr>
              <a:t>Rangan</a:t>
            </a:r>
            <a:r>
              <a:rPr lang="en-US" sz="1600" dirty="0" smtClean="0">
                <a:latin typeface="+mj-lt"/>
              </a:rPr>
              <a:t> 2010</a:t>
            </a:r>
            <a:r>
              <a:rPr lang="en-US" sz="1600" dirty="0" smtClean="0">
                <a:latin typeface="+mj-lt"/>
                <a:ea typeface="ＭＳ Ｐゴシック" pitchFamily="34" charset="-128"/>
              </a:rPr>
              <a:t>]</a:t>
            </a: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	infer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Approach:		</a:t>
            </a: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 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graphical models are modular!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5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6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2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3962400"/>
            <a:ext cx="1639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49148" y="3962400"/>
            <a:ext cx="51186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 bwMode="auto">
          <a:xfrm>
            <a:off x="2895600" y="5181600"/>
            <a:ext cx="7620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38400" y="43434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ea typeface="ＭＳ Ｐゴシック" pitchFamily="34" charset="-128"/>
              </a:rPr>
              <a:t>structured </a:t>
            </a:r>
            <a:r>
              <a:rPr lang="en-US" sz="1600" dirty="0" err="1" smtClean="0">
                <a:latin typeface="+mj-lt"/>
                <a:ea typeface="ＭＳ Ｐゴシック" pitchFamily="34" charset="-128"/>
              </a:rPr>
              <a:t>sparsity</a:t>
            </a:r>
            <a:endParaRPr lang="en-US" sz="1600" dirty="0" smtClean="0">
              <a:latin typeface="+mj-lt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ea typeface="ＭＳ Ｐゴシック" pitchFamily="34" charset="-128"/>
              </a:rPr>
              <a:t>unknown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	infer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Approximate message passing:	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(sum-product)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5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6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" y="3962400"/>
            <a:ext cx="1639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914400" y="4343400"/>
            <a:ext cx="609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2" name="Picture 4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374100" y="4343400"/>
            <a:ext cx="6692724" cy="2092122"/>
          </a:xfrm>
          <a:prstGeom prst="rect">
            <a:avLst/>
          </a:prstGeom>
          <a:noFill/>
          <a:ln/>
          <a:effectLst/>
        </p:spPr>
      </p:pic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6" name="Picture 4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767012" y="2316480"/>
            <a:ext cx="2376988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	infer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Approximate message passing:	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(sum-product)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5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6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5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5800" y="3962400"/>
            <a:ext cx="1639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914400" y="4343400"/>
            <a:ext cx="609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374578" y="4343400"/>
            <a:ext cx="6691766" cy="2091822"/>
          </a:xfrm>
          <a:prstGeom prst="rect">
            <a:avLst/>
          </a:prstGeom>
          <a:noFill/>
          <a:ln/>
          <a:effectLst/>
        </p:spPr>
      </p:pic>
      <p:sp>
        <p:nvSpPr>
          <p:cNvPr id="31" name="Rectangle 30"/>
          <p:cNvSpPr/>
          <p:nvPr/>
        </p:nvSpPr>
        <p:spPr>
          <a:xfrm>
            <a:off x="2438400" y="651944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Central limit theorem (blessing-of-dimensionality)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767012" y="2316480"/>
            <a:ext cx="2376988" cy="274320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8077200" y="5715000"/>
            <a:ext cx="7879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	infer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Approximate message passing:	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(sum-product)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5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6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5800" y="3962400"/>
            <a:ext cx="16399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914400" y="4343400"/>
            <a:ext cx="609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374817" y="4343400"/>
            <a:ext cx="6691287" cy="2066579"/>
          </a:xfrm>
          <a:prstGeom prst="rect">
            <a:avLst/>
          </a:prstGeom>
          <a:noFill/>
          <a:ln/>
          <a:effectLst/>
        </p:spPr>
      </p:pic>
      <p:sp>
        <p:nvSpPr>
          <p:cNvPr id="31" name="Rectangle 30"/>
          <p:cNvSpPr/>
          <p:nvPr/>
        </p:nvSpPr>
        <p:spPr>
          <a:xfrm>
            <a:off x="3352800" y="6519446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</a:rPr>
              <a:t>Taylor series approximation 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767012" y="2316480"/>
            <a:ext cx="2376988" cy="2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22120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AMP Performance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05000"/>
            <a:ext cx="382353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87342" y="1535668"/>
            <a:ext cx="382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Phase transition (Laplace prior)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1524000"/>
            <a:ext cx="29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Convergence (BG prior)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0" y="5181600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Gaussian matrix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00" y="49530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AMP</a:t>
            </a: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state evolution theory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fully distributed</a:t>
            </a:r>
          </a:p>
          <a:p>
            <a:pPr>
              <a:spcBef>
                <a:spcPct val="0"/>
              </a:spcBef>
            </a:pPr>
            <a:endParaRPr lang="en-US" sz="600" b="1" dirty="0" smtClean="0">
              <a:latin typeface="+mj-lt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7865" y="6347936"/>
            <a:ext cx="4491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 dirty="0" err="1" smtClean="0">
                <a:latin typeface="+mj-lt"/>
                <a:ea typeface="ＭＳ Ｐゴシック" pitchFamily="34" charset="-128"/>
              </a:rPr>
              <a:t>Rangan’s</a:t>
            </a:r>
            <a:r>
              <a:rPr lang="en-US" sz="1400" b="1" dirty="0" smtClean="0">
                <a:latin typeface="+mj-lt"/>
                <a:ea typeface="ＭＳ Ｐゴシック" pitchFamily="34" charset="-128"/>
              </a:rPr>
              <a:t> GAMP codes are available http://gampmatlab.sourceforge.net</a:t>
            </a:r>
            <a:br>
              <a:rPr lang="en-US" sz="1400" b="1" dirty="0" smtClean="0">
                <a:latin typeface="+mj-lt"/>
                <a:ea typeface="ＭＳ Ｐゴシック" pitchFamily="34" charset="-128"/>
              </a:rPr>
            </a:br>
            <a:endParaRPr lang="en-US" sz="14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914400"/>
            <a:ext cx="8479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[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Donoho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Maleki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2009;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Bayati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2011;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Rangan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Schniter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2010]</a:t>
            </a:r>
            <a:endParaRPr lang="en-US" sz="14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AMP Performance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82353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87342" y="1535668"/>
            <a:ext cx="382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Phase transition (Laplace prior)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1524000"/>
            <a:ext cx="29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Convergence (BG prior)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96000" y="5181600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Gaussian matrix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00" y="49530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AMP</a:t>
            </a: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state evolution theory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fully distributed</a:t>
            </a:r>
          </a:p>
          <a:p>
            <a:pPr>
              <a:spcBef>
                <a:spcPct val="0"/>
              </a:spcBef>
            </a:pPr>
            <a:endParaRPr lang="en-US" sz="600" b="1" dirty="0" smtClean="0">
              <a:latin typeface="+mj-lt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7865" y="6172200"/>
            <a:ext cx="4491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sz="1400" b="1" dirty="0" smtClean="0">
              <a:latin typeface="+mj-lt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1400" b="1" dirty="0" smtClean="0">
                <a:latin typeface="+mj-lt"/>
                <a:ea typeface="ＭＳ Ｐゴシック" pitchFamily="34" charset="-128"/>
              </a:rPr>
              <a:t>http://gampmatlab.sourceforge.net</a:t>
            </a:r>
            <a:br>
              <a:rPr lang="en-US" sz="1400" b="1" dirty="0" smtClean="0">
                <a:latin typeface="+mj-lt"/>
                <a:ea typeface="ＭＳ Ｐゴシック" pitchFamily="34" charset="-128"/>
              </a:rPr>
            </a:br>
            <a:r>
              <a:rPr lang="en-US" sz="1400" b="1" dirty="0" smtClean="0">
                <a:latin typeface="+mj-lt"/>
                <a:ea typeface="ＭＳ Ｐゴシック" pitchFamily="34" charset="-128"/>
              </a:rPr>
              <a:t>http://lions.epfl.ch/ALPS/download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22120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04800" y="914400"/>
            <a:ext cx="8479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[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Donoho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Maleki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2009;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Bayati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2011;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Rangan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Schniter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2010]</a:t>
            </a:r>
            <a:endParaRPr lang="en-US" sz="14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AMP Performance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82353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87342" y="1535668"/>
            <a:ext cx="382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Phase transition (Laplace prior)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1524000"/>
            <a:ext cx="29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Convergence (BG prior)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8805" y="5181600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sparse matrix</a:t>
            </a:r>
            <a:br>
              <a:rPr lang="en-US" b="1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(model mismatch)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53000"/>
            <a:ext cx="61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AMP</a:t>
            </a: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state evolution theory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fully distributed</a:t>
            </a:r>
          </a:p>
          <a:p>
            <a:pPr>
              <a:spcBef>
                <a:spcPct val="0"/>
              </a:spcBef>
            </a:pPr>
            <a:endParaRPr lang="en-US" sz="6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7865" y="6410980"/>
            <a:ext cx="4491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 dirty="0" smtClean="0">
                <a:latin typeface="+mj-lt"/>
                <a:ea typeface="ＭＳ Ｐゴシック" pitchFamily="34" charset="-128"/>
              </a:rPr>
              <a:t>http</a:t>
            </a:r>
            <a:r>
              <a:rPr lang="en-US" sz="1400" b="1" dirty="0" smtClean="0">
                <a:latin typeface="+mj-lt"/>
                <a:ea typeface="ＭＳ Ｐゴシック" pitchFamily="34" charset="-128"/>
              </a:rPr>
              <a:t>://gampmatlab.sourceforge.net</a:t>
            </a:r>
            <a:br>
              <a:rPr lang="en-US" sz="1400" b="1" dirty="0" smtClean="0">
                <a:latin typeface="+mj-lt"/>
                <a:ea typeface="ＭＳ Ｐゴシック" pitchFamily="34" charset="-128"/>
              </a:rPr>
            </a:br>
            <a:r>
              <a:rPr lang="en-US" sz="1400" b="1" dirty="0" smtClean="0">
                <a:latin typeface="+mj-lt"/>
                <a:ea typeface="ＭＳ Ｐゴシック" pitchFamily="34" charset="-128"/>
              </a:rPr>
              <a:t>http://lions.epfl.ch/ALPS/download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760" y="1722120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4800" y="914400"/>
            <a:ext cx="8479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[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Donoho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Maleki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2009;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Bayati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2011;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Rangan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Schniter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2010]</a:t>
            </a:r>
            <a:endParaRPr lang="en-US" sz="14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AMP Performance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3823536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87342" y="1535668"/>
            <a:ext cx="382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Phase transition (Laplace prior)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10200" y="1524000"/>
            <a:ext cx="29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Convergence (BG prior)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8805" y="5181600"/>
            <a:ext cx="1960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sparse matrix</a:t>
            </a:r>
            <a:br>
              <a:rPr lang="en-US" b="1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(model mismatch)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953000"/>
            <a:ext cx="61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AMP</a:t>
            </a: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state evolution theory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	&lt;&gt;	</a:t>
            </a:r>
            <a:r>
              <a:rPr lang="en-US" dirty="0" smtClean="0">
                <a:latin typeface="+mj-lt"/>
                <a:ea typeface="ＭＳ Ｐゴシック" pitchFamily="34" charset="-128"/>
              </a:rPr>
              <a:t>fully distributed</a:t>
            </a:r>
          </a:p>
          <a:p>
            <a:pPr>
              <a:spcBef>
                <a:spcPct val="0"/>
              </a:spcBef>
            </a:pPr>
            <a:endParaRPr lang="en-US" sz="6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7865" y="6410980"/>
            <a:ext cx="4491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 dirty="0" smtClean="0">
                <a:latin typeface="+mj-lt"/>
                <a:ea typeface="ＭＳ Ｐゴシック" pitchFamily="34" charset="-128"/>
              </a:rPr>
              <a:t>http</a:t>
            </a:r>
            <a:r>
              <a:rPr lang="en-US" sz="1400" b="1" dirty="0" smtClean="0">
                <a:latin typeface="+mj-lt"/>
                <a:ea typeface="ＭＳ Ｐゴシック" pitchFamily="34" charset="-128"/>
              </a:rPr>
              <a:t>://gampmatlab.sourceforge.net</a:t>
            </a:r>
            <a:br>
              <a:rPr lang="en-US" sz="1400" b="1" dirty="0" smtClean="0">
                <a:latin typeface="+mj-lt"/>
                <a:ea typeface="ＭＳ Ｐゴシック" pitchFamily="34" charset="-128"/>
              </a:rPr>
            </a:br>
            <a:r>
              <a:rPr lang="en-US" sz="1400" b="1" dirty="0" smtClean="0">
                <a:latin typeface="+mj-lt"/>
                <a:ea typeface="ＭＳ Ｐゴシック" pitchFamily="34" charset="-128"/>
              </a:rPr>
              <a:t>http://lions.epfl.ch/ALPS/download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760" y="1722120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334000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Need to switch to normal BP when the matrix is sparse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914400"/>
            <a:ext cx="8479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[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Donoho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Maleki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,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2009;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Bayati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2011;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Montanari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Rangan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2010; </a:t>
            </a:r>
            <a:r>
              <a:rPr lang="en-US" sz="1400" dirty="0" err="1" smtClean="0">
                <a:latin typeface="Times New Roman" pitchFamily="18" charset="0"/>
                <a:ea typeface="ＭＳ Ｐゴシック" pitchFamily="34" charset="-128"/>
              </a:rPr>
              <a:t>Schniter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</a:rPr>
              <a:t> 2010]</a:t>
            </a:r>
            <a:endParaRPr lang="en-US" sz="14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Compressive sensing</a:t>
            </a:r>
            <a:r>
              <a:rPr lang="en-US" sz="2000" dirty="0" smtClean="0">
                <a:ea typeface="ＭＳ Ｐゴシック" pitchFamily="34" charset="-128"/>
              </a:rPr>
              <a:t>		non-adaptive measurements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Sparse Bayesian learning</a:t>
            </a:r>
            <a:r>
              <a:rPr lang="en-US" sz="2000" dirty="0" smtClean="0">
                <a:ea typeface="ＭＳ Ｐゴシック" pitchFamily="34" charset="-128"/>
              </a:rPr>
              <a:t>		dictionary of features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Information theory</a:t>
            </a:r>
            <a:r>
              <a:rPr lang="en-US" sz="2000" dirty="0" smtClean="0">
                <a:ea typeface="ＭＳ Ｐゴシック" pitchFamily="34" charset="-128"/>
              </a:rPr>
              <a:t>		coding frame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Theoretical computer science 	</a:t>
            </a:r>
            <a:r>
              <a:rPr lang="en-US" sz="2000" dirty="0" smtClean="0">
                <a:ea typeface="ＭＳ Ｐゴシック" pitchFamily="34" charset="-128"/>
              </a:rPr>
              <a:t>sketching matrix / expander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524000" y="1066800"/>
            <a:ext cx="5867400" cy="4038600"/>
            <a:chOff x="1524000" y="1066800"/>
            <a:chExt cx="5867400" cy="4038600"/>
          </a:xfrm>
        </p:grpSpPr>
        <p:pic>
          <p:nvPicPr>
            <p:cNvPr id="78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08800" y="11176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28800" y="10668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49800" y="10668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62200" y="24003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 descr="phir"/>
            <p:cNvPicPr>
              <a:picLocks noChangeAspect="1" noChangeArrowheads="1"/>
            </p:cNvPicPr>
            <p:nvPr/>
          </p:nvPicPr>
          <p:blipFill>
            <a:blip r:embed="rId14" cstate="print"/>
            <a:srcRect l="13036" t="4639" r="8690" b="9869"/>
            <a:stretch>
              <a:fillRect/>
            </a:stretch>
          </p:blipFill>
          <p:spPr bwMode="auto">
            <a:xfrm>
              <a:off x="3048000" y="15240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" name="Group 49"/>
            <p:cNvGrpSpPr/>
            <p:nvPr/>
          </p:nvGrpSpPr>
          <p:grpSpPr>
            <a:xfrm>
              <a:off x="1828800" y="1524000"/>
              <a:ext cx="182880" cy="1828800"/>
              <a:chOff x="1600200" y="1676400"/>
              <a:chExt cx="182880" cy="1828800"/>
            </a:xfrm>
          </p:grpSpPr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0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84" name="Picture 4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53200" y="48768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24000" y="35814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81400" y="35814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" name="Group 28"/>
            <p:cNvGrpSpPr>
              <a:grpSpLocks/>
            </p:cNvGrpSpPr>
            <p:nvPr/>
          </p:nvGrpSpPr>
          <p:grpSpPr bwMode="auto">
            <a:xfrm>
              <a:off x="6944360" y="1523995"/>
              <a:ext cx="182880" cy="3200398"/>
              <a:chOff x="952" y="2498"/>
              <a:chExt cx="96" cy="1454"/>
            </a:xfrm>
          </p:grpSpPr>
          <p:sp>
            <p:nvSpPr>
              <p:cNvPr id="88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39713"/>
            <a:ext cx="7848600" cy="3951287"/>
          </a:xfrm>
        </p:spPr>
        <p:txBody>
          <a:bodyPr/>
          <a:lstStyle/>
          <a:p>
            <a:r>
              <a:rPr lang="en-US" b="1" dirty="0" smtClean="0"/>
              <a:t>Bilinear AMP</a:t>
            </a:r>
            <a:endParaRPr lang="en-US" sz="2800" i="1" dirty="0" smtClean="0">
              <a:solidFill>
                <a:srgbClr val="0000FF"/>
              </a:solidFill>
            </a:endParaRPr>
          </a:p>
        </p:txBody>
      </p:sp>
      <p:pic>
        <p:nvPicPr>
          <p:cNvPr id="9218" name="Picture 2" descr="http://2.bp.blogspot.com/_3AcVFUn_gRI/TJPkLTbbaTI/AAAAAAAAF6g/nz7aTs6sDiI/s400/Mars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3114675"/>
            <a:ext cx="30956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infer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5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5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		    </a:t>
            </a:r>
            <a:r>
              <a:rPr lang="en-US" sz="2400" kern="0" dirty="0" smtClean="0">
                <a:ea typeface="ＭＳ Ｐゴシック" pitchFamily="34" charset="-128"/>
              </a:rPr>
              <a:t>graphical model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Bilinear AMP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114800" y="1508760"/>
            <a:ext cx="3222413" cy="274279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114800" y="1051560"/>
            <a:ext cx="1951333" cy="27432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149333" y="1935480"/>
            <a:ext cx="3497209" cy="274320"/>
          </a:xfrm>
          <a:prstGeom prst="rect">
            <a:avLst/>
          </a:prstGeom>
          <a:noFill/>
          <a:ln/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86025" y="4323633"/>
            <a:ext cx="3533775" cy="253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http://gis.ecprov.gov.za/SIMUWebsite/title_data/new2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71691" y="76200"/>
            <a:ext cx="1196109" cy="1066800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2286000" y="2286000"/>
            <a:ext cx="5715000" cy="1447796"/>
            <a:chOff x="2286000" y="2286000"/>
            <a:chExt cx="5715000" cy="1447796"/>
          </a:xfrm>
        </p:grpSpPr>
        <p:grpSp>
          <p:nvGrpSpPr>
            <p:cNvPr id="36" name="Group 50"/>
            <p:cNvGrpSpPr/>
            <p:nvPr/>
          </p:nvGrpSpPr>
          <p:grpSpPr bwMode="auto">
            <a:xfrm>
              <a:off x="2438398" y="2453638"/>
              <a:ext cx="5377451" cy="1280158"/>
              <a:chOff x="2438399" y="2453638"/>
              <a:chExt cx="5377451" cy="1280158"/>
            </a:xfrm>
          </p:grpSpPr>
          <p:grpSp>
            <p:nvGrpSpPr>
              <p:cNvPr id="49" name="Group 29"/>
              <p:cNvGrpSpPr/>
              <p:nvPr/>
            </p:nvGrpSpPr>
            <p:grpSpPr bwMode="auto">
              <a:xfrm>
                <a:off x="2438399" y="2453638"/>
                <a:ext cx="5377451" cy="548640"/>
                <a:chOff x="609600" y="2590800"/>
                <a:chExt cx="6721815" cy="685800"/>
              </a:xfrm>
            </p:grpSpPr>
            <p:grpSp>
              <p:nvGrpSpPr>
                <p:cNvPr id="57" name="Group 24"/>
                <p:cNvGrpSpPr/>
                <p:nvPr/>
              </p:nvGrpSpPr>
              <p:grpSpPr bwMode="auto">
                <a:xfrm>
                  <a:off x="838200" y="2590800"/>
                  <a:ext cx="6248400" cy="685800"/>
                  <a:chOff x="838200" y="2590800"/>
                  <a:chExt cx="6248400" cy="685800"/>
                </a:xfrm>
              </p:grpSpPr>
              <p:grpSp>
                <p:nvGrpSpPr>
                  <p:cNvPr id="60" name="Group 22"/>
                  <p:cNvGrpSpPr/>
                  <p:nvPr/>
                </p:nvGrpSpPr>
                <p:grpSpPr bwMode="auto">
                  <a:xfrm>
                    <a:off x="838200" y="2590800"/>
                    <a:ext cx="5410200" cy="685800"/>
                    <a:chOff x="838200" y="2286000"/>
                    <a:chExt cx="5410200" cy="685800"/>
                  </a:xfrm>
                </p:grpSpPr>
                <p:cxnSp>
                  <p:nvCxnSpPr>
                    <p:cNvPr id="62" name="Straight Arrow Connector 61"/>
                    <p:cNvCxnSpPr/>
                    <p:nvPr/>
                  </p:nvCxnSpPr>
                  <p:spPr bwMode="auto">
                    <a:xfrm>
                      <a:off x="838200" y="2628106"/>
                      <a:ext cx="838200" cy="158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grpSp>
                  <p:nvGrpSpPr>
                    <p:cNvPr id="63" name="Group 12"/>
                    <p:cNvGrpSpPr/>
                    <p:nvPr/>
                  </p:nvGrpSpPr>
                  <p:grpSpPr bwMode="auto">
                    <a:xfrm>
                      <a:off x="1676400" y="2286000"/>
                      <a:ext cx="1600200" cy="685800"/>
                      <a:chOff x="1676400" y="1524000"/>
                      <a:chExt cx="1600200" cy="685800"/>
                    </a:xfrm>
                  </p:grpSpPr>
                  <p:sp>
                    <p:nvSpPr>
                      <p:cNvPr id="69" name="Rectangle 68"/>
                      <p:cNvSpPr/>
                      <p:nvPr/>
                    </p:nvSpPr>
                    <p:spPr bwMode="auto">
                      <a:xfrm>
                        <a:off x="1676400" y="1524000"/>
                        <a:ext cx="1600200" cy="685800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8" charset="0"/>
                        </a:endParaRPr>
                      </a:p>
                    </p:txBody>
                  </p:sp>
                  <p:pic>
                    <p:nvPicPr>
                      <p:cNvPr id="70" name="Picture 69" descr="TP_tmp.png"/>
                      <p:cNvPicPr>
                        <a:picLocks noChangeAspect="1"/>
                      </p:cNvPicPr>
                      <p:nvPr>
                        <p:custDataLst>
                          <p:tags r:id="rId11"/>
                        </p:custDataLst>
                      </p:nvPr>
                    </p:nvPicPr>
                    <p:blipFill>
                      <a:blip r:embed="rId19" cstate="print"/>
                      <a:stretch>
                        <a:fillRect/>
                      </a:stretch>
                    </p:blipFill>
                    <p:spPr bwMode="auto">
                      <a:xfrm>
                        <a:off x="1841753" y="1714500"/>
                        <a:ext cx="1269494" cy="304800"/>
                      </a:xfrm>
                      <a:prstGeom prst="rect">
                        <a:avLst/>
                      </a:prstGeom>
                    </p:spPr>
                  </p:pic>
                </p:grpSp>
                <p:cxnSp>
                  <p:nvCxnSpPr>
                    <p:cNvPr id="64" name="Straight Arrow Connector 63"/>
                    <p:cNvCxnSpPr/>
                    <p:nvPr/>
                  </p:nvCxnSpPr>
                  <p:spPr bwMode="auto">
                    <a:xfrm>
                      <a:off x="3276600" y="2628106"/>
                      <a:ext cx="1371600" cy="158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grpSp>
                  <p:nvGrpSpPr>
                    <p:cNvPr id="65" name="Group 13"/>
                    <p:cNvGrpSpPr/>
                    <p:nvPr/>
                  </p:nvGrpSpPr>
                  <p:grpSpPr bwMode="auto">
                    <a:xfrm>
                      <a:off x="4648200" y="2286000"/>
                      <a:ext cx="1600200" cy="685800"/>
                      <a:chOff x="3733800" y="1524000"/>
                      <a:chExt cx="1600200" cy="685800"/>
                    </a:xfrm>
                  </p:grpSpPr>
                  <p:sp>
                    <p:nvSpPr>
                      <p:cNvPr id="67" name="Rectangle 66"/>
                      <p:cNvSpPr/>
                      <p:nvPr/>
                    </p:nvSpPr>
                    <p:spPr bwMode="auto">
                      <a:xfrm>
                        <a:off x="3733800" y="1524000"/>
                        <a:ext cx="1600200" cy="685800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8" charset="0"/>
                        </a:endParaRPr>
                      </a:p>
                    </p:txBody>
                  </p:sp>
                  <p:pic>
                    <p:nvPicPr>
                      <p:cNvPr id="68" name="Picture 67" descr="TP_tmp.png"/>
                      <p:cNvPicPr>
                        <a:picLocks noChangeAspect="1"/>
                      </p:cNvPicPr>
                      <p:nvPr>
                        <p:custDataLst>
                          <p:tags r:id="rId10"/>
                        </p:custDataLst>
                      </p:nvPr>
                    </p:nvPicPr>
                    <p:blipFill>
                      <a:blip r:embed="rId20" cstate="print"/>
                      <a:stretch>
                        <a:fillRect/>
                      </a:stretch>
                    </p:blipFill>
                    <p:spPr bwMode="auto">
                      <a:xfrm>
                        <a:off x="3937247" y="1714499"/>
                        <a:ext cx="1193306" cy="304803"/>
                      </a:xfrm>
                      <a:prstGeom prst="rect">
                        <a:avLst/>
                      </a:prstGeom>
                      <a:noFill/>
                      <a:ln/>
                      <a:effectLst/>
                    </p:spPr>
                  </p:pic>
                </p:grpSp>
                <p:pic>
                  <p:nvPicPr>
                    <p:cNvPr id="66" name="Picture 65" descr="TP_tmp.png"/>
                    <p:cNvPicPr>
                      <a:picLocks noChangeAspect="1"/>
                    </p:cNvPicPr>
                    <p:nvPr>
                      <p:custDataLst>
                        <p:tags r:id="rId9"/>
                      </p:custDataLst>
                    </p:nvPr>
                  </p:nvPicPr>
                  <p:blipFill>
                    <a:blip r:embed="rId21" cstate="print"/>
                    <a:stretch>
                      <a:fillRect/>
                    </a:stretch>
                  </p:blipFill>
                  <p:spPr bwMode="auto">
                    <a:xfrm>
                      <a:off x="3429229" y="2286000"/>
                      <a:ext cx="1066343" cy="27432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61" name="Straight Arrow Connector 60"/>
                  <p:cNvCxnSpPr/>
                  <p:nvPr/>
                </p:nvCxnSpPr>
                <p:spPr bwMode="auto">
                  <a:xfrm>
                    <a:off x="6248400" y="2932906"/>
                    <a:ext cx="83820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pic>
              <p:nvPicPr>
                <p:cNvPr id="58" name="Picture 57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2" cstate="print"/>
                <a:stretch>
                  <a:fillRect/>
                </a:stretch>
              </p:blipFill>
              <p:spPr bwMode="auto">
                <a:xfrm>
                  <a:off x="609600" y="2819400"/>
                  <a:ext cx="162169" cy="2286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3" cstate="print"/>
                <a:stretch>
                  <a:fillRect/>
                </a:stretch>
              </p:blipFill>
              <p:spPr bwMode="auto">
                <a:xfrm>
                  <a:off x="7136813" y="2819400"/>
                  <a:ext cx="194602" cy="22768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2634251" y="3458843"/>
                <a:ext cx="670560" cy="127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52" name="Group 49"/>
              <p:cNvGrpSpPr/>
              <p:nvPr/>
            </p:nvGrpSpPr>
            <p:grpSpPr bwMode="auto">
              <a:xfrm>
                <a:off x="3304811" y="3185156"/>
                <a:ext cx="1280160" cy="548640"/>
                <a:chOff x="3304811" y="3185158"/>
                <a:chExt cx="1280160" cy="548640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3304811" y="3185158"/>
                  <a:ext cx="1280160" cy="54864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8" charset="0"/>
                  </a:endParaRPr>
                </a:p>
              </p:txBody>
            </p:sp>
            <p:pic>
              <p:nvPicPr>
                <p:cNvPr id="56" name="Picture 55" descr="TP_tmp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4" cstate="print"/>
                <a:stretch>
                  <a:fillRect/>
                </a:stretch>
              </p:blipFill>
              <p:spPr bwMode="auto">
                <a:xfrm>
                  <a:off x="3487658" y="3337557"/>
                  <a:ext cx="914463" cy="243856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cxnSp>
            <p:nvCxnSpPr>
              <p:cNvPr id="53" name="Shape 52"/>
              <p:cNvCxnSpPr/>
              <p:nvPr/>
            </p:nvCxnSpPr>
            <p:spPr bwMode="auto">
              <a:xfrm flipV="1">
                <a:off x="4584971" y="2728593"/>
                <a:ext cx="146304" cy="731520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54" name="Picture 53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2451308" y="3368038"/>
                <a:ext cx="129860" cy="129860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286000" y="2286000"/>
              <a:ext cx="5715000" cy="838200"/>
              <a:chOff x="2286000" y="2286000"/>
              <a:chExt cx="5715000" cy="83820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2286000" y="2286000"/>
                <a:ext cx="5715000" cy="8382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pic>
            <p:nvPicPr>
              <p:cNvPr id="47" name="Picture 46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7848600" y="2895600"/>
                <a:ext cx="76200" cy="2026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/>
            </a:r>
            <a:b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infer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5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5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Algorithm:		 </a:t>
            </a:r>
            <a:r>
              <a:rPr lang="en-US" sz="2400" kern="0" dirty="0" smtClean="0">
                <a:solidFill>
                  <a:srgbClr val="FF0000"/>
                </a:solidFill>
                <a:ea typeface="ＭＳ Ｐゴシック" pitchFamily="34" charset="-128"/>
              </a:rPr>
              <a:t>(G)</a:t>
            </a:r>
            <a:r>
              <a:rPr lang="en-US" sz="2400" kern="0" dirty="0" smtClean="0">
                <a:ea typeface="ＭＳ Ｐゴシック" pitchFamily="34" charset="-128"/>
              </a:rPr>
              <a:t>AMP with matrix uncertainty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Bilinear AMP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114800" y="1051560"/>
            <a:ext cx="1951333" cy="27432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149333" y="1935480"/>
            <a:ext cx="3497209" cy="274320"/>
          </a:xfrm>
          <a:prstGeom prst="rect">
            <a:avLst/>
          </a:prstGeom>
          <a:noFill/>
          <a:ln/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6025" y="4323633"/>
            <a:ext cx="3533775" cy="253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050972" y="4648200"/>
            <a:ext cx="3016828" cy="198120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6200" y="4876800"/>
            <a:ext cx="2469400" cy="1371600"/>
          </a:xfrm>
          <a:prstGeom prst="rect">
            <a:avLst/>
          </a:prstGeom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114800" y="1508760"/>
            <a:ext cx="3222413" cy="274279"/>
          </a:xfrm>
          <a:prstGeom prst="rect">
            <a:avLst/>
          </a:prstGeom>
          <a:noFill/>
          <a:ln/>
          <a:effectLst/>
        </p:spPr>
      </p:pic>
      <p:grpSp>
        <p:nvGrpSpPr>
          <p:cNvPr id="52" name="Group 51"/>
          <p:cNvGrpSpPr/>
          <p:nvPr/>
        </p:nvGrpSpPr>
        <p:grpSpPr>
          <a:xfrm>
            <a:off x="2286000" y="2286000"/>
            <a:ext cx="5715000" cy="1447796"/>
            <a:chOff x="2286000" y="2286000"/>
            <a:chExt cx="5715000" cy="1447796"/>
          </a:xfrm>
        </p:grpSpPr>
        <p:grpSp>
          <p:nvGrpSpPr>
            <p:cNvPr id="51" name="Group 50"/>
            <p:cNvGrpSpPr/>
            <p:nvPr/>
          </p:nvGrpSpPr>
          <p:grpSpPr bwMode="auto">
            <a:xfrm>
              <a:off x="2438398" y="2453638"/>
              <a:ext cx="5377451" cy="1280158"/>
              <a:chOff x="2438399" y="2453638"/>
              <a:chExt cx="5377451" cy="1280158"/>
            </a:xfrm>
          </p:grpSpPr>
          <p:grpSp>
            <p:nvGrpSpPr>
              <p:cNvPr id="3" name="Group 29"/>
              <p:cNvGrpSpPr/>
              <p:nvPr/>
            </p:nvGrpSpPr>
            <p:grpSpPr bwMode="auto">
              <a:xfrm>
                <a:off x="2438399" y="2453638"/>
                <a:ext cx="5377451" cy="548640"/>
                <a:chOff x="609600" y="2590800"/>
                <a:chExt cx="6721815" cy="685800"/>
              </a:xfrm>
            </p:grpSpPr>
            <p:grpSp>
              <p:nvGrpSpPr>
                <p:cNvPr id="4" name="Group 24"/>
                <p:cNvGrpSpPr/>
                <p:nvPr/>
              </p:nvGrpSpPr>
              <p:grpSpPr bwMode="auto">
                <a:xfrm>
                  <a:off x="838200" y="2590800"/>
                  <a:ext cx="6248400" cy="685800"/>
                  <a:chOff x="838200" y="2590800"/>
                  <a:chExt cx="6248400" cy="685800"/>
                </a:xfrm>
              </p:grpSpPr>
              <p:grpSp>
                <p:nvGrpSpPr>
                  <p:cNvPr id="5" name="Group 22"/>
                  <p:cNvGrpSpPr/>
                  <p:nvPr/>
                </p:nvGrpSpPr>
                <p:grpSpPr bwMode="auto">
                  <a:xfrm>
                    <a:off x="838200" y="2590800"/>
                    <a:ext cx="5410200" cy="685800"/>
                    <a:chOff x="838200" y="2286000"/>
                    <a:chExt cx="5410200" cy="685800"/>
                  </a:xfrm>
                </p:grpSpPr>
                <p:cxnSp>
                  <p:nvCxnSpPr>
                    <p:cNvPr id="121" name="Straight Arrow Connector 120"/>
                    <p:cNvCxnSpPr/>
                    <p:nvPr/>
                  </p:nvCxnSpPr>
                  <p:spPr bwMode="auto">
                    <a:xfrm>
                      <a:off x="838200" y="2628106"/>
                      <a:ext cx="838200" cy="158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grpSp>
                  <p:nvGrpSpPr>
                    <p:cNvPr id="6" name="Group 12"/>
                    <p:cNvGrpSpPr/>
                    <p:nvPr/>
                  </p:nvGrpSpPr>
                  <p:grpSpPr bwMode="auto">
                    <a:xfrm>
                      <a:off x="1676400" y="2286000"/>
                      <a:ext cx="1600200" cy="685800"/>
                      <a:chOff x="1676400" y="1524000"/>
                      <a:chExt cx="1600200" cy="685800"/>
                    </a:xfrm>
                  </p:grpSpPr>
                  <p:sp>
                    <p:nvSpPr>
                      <p:cNvPr id="122" name="Rectangle 121"/>
                      <p:cNvSpPr/>
                      <p:nvPr/>
                    </p:nvSpPr>
                    <p:spPr bwMode="auto">
                      <a:xfrm>
                        <a:off x="1676400" y="1524000"/>
                        <a:ext cx="1600200" cy="685800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8" charset="0"/>
                        </a:endParaRPr>
                      </a:p>
                    </p:txBody>
                  </p:sp>
                  <p:pic>
                    <p:nvPicPr>
                      <p:cNvPr id="124" name="Picture 123" descr="TP_tmp.png"/>
                      <p:cNvPicPr>
                        <a:picLocks noChangeAspect="1"/>
                      </p:cNvPicPr>
                      <p:nvPr>
                        <p:custDataLst>
                          <p:tags r:id="rId13"/>
                        </p:custDataLst>
                      </p:nvPr>
                    </p:nvPicPr>
                    <p:blipFill>
                      <a:blip r:embed="rId22" cstate="print"/>
                      <a:stretch>
                        <a:fillRect/>
                      </a:stretch>
                    </p:blipFill>
                    <p:spPr bwMode="auto">
                      <a:xfrm>
                        <a:off x="1841753" y="1714500"/>
                        <a:ext cx="1269494" cy="304800"/>
                      </a:xfrm>
                      <a:prstGeom prst="rect">
                        <a:avLst/>
                      </a:prstGeom>
                    </p:spPr>
                  </p:pic>
                </p:grpSp>
                <p:cxnSp>
                  <p:nvCxnSpPr>
                    <p:cNvPr id="125" name="Straight Arrow Connector 124"/>
                    <p:cNvCxnSpPr/>
                    <p:nvPr/>
                  </p:nvCxnSpPr>
                  <p:spPr bwMode="auto">
                    <a:xfrm>
                      <a:off x="3276600" y="2628106"/>
                      <a:ext cx="1371600" cy="1588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grpSp>
                  <p:nvGrpSpPr>
                    <p:cNvPr id="7" name="Group 13"/>
                    <p:cNvGrpSpPr/>
                    <p:nvPr/>
                  </p:nvGrpSpPr>
                  <p:grpSpPr bwMode="auto">
                    <a:xfrm>
                      <a:off x="4648200" y="2286000"/>
                      <a:ext cx="1600200" cy="685800"/>
                      <a:chOff x="3733800" y="1524000"/>
                      <a:chExt cx="1600200" cy="685800"/>
                    </a:xfrm>
                  </p:grpSpPr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3733800" y="1524000"/>
                        <a:ext cx="1600200" cy="685800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8" charset="0"/>
                        </a:endParaRPr>
                      </a:p>
                    </p:txBody>
                  </p:sp>
                  <p:pic>
                    <p:nvPicPr>
                      <p:cNvPr id="12" name="Picture 11" descr="TP_tmp.png"/>
                      <p:cNvPicPr>
                        <a:picLocks noChangeAspect="1"/>
                      </p:cNvPicPr>
                      <p:nvPr>
                        <p:custDataLst>
                          <p:tags r:id="rId12"/>
                        </p:custDataLst>
                      </p:nvPr>
                    </p:nvPicPr>
                    <p:blipFill>
                      <a:blip r:embed="rId23" cstate="print"/>
                      <a:stretch>
                        <a:fillRect/>
                      </a:stretch>
                    </p:blipFill>
                    <p:spPr bwMode="auto">
                      <a:xfrm>
                        <a:off x="3937247" y="1714499"/>
                        <a:ext cx="1193306" cy="304803"/>
                      </a:xfrm>
                      <a:prstGeom prst="rect">
                        <a:avLst/>
                      </a:prstGeom>
                      <a:noFill/>
                      <a:ln/>
                      <a:effectLst/>
                    </p:spPr>
                  </p:pic>
                </p:grpSp>
                <p:pic>
                  <p:nvPicPr>
                    <p:cNvPr id="16" name="Picture 15" descr="TP_tmp.png"/>
                    <p:cNvPicPr>
                      <a:picLocks noChangeAspect="1"/>
                    </p:cNvPicPr>
                    <p:nvPr>
                      <p:custDataLst>
                        <p:tags r:id="rId11"/>
                      </p:custDataLst>
                    </p:nvPr>
                  </p:nvPicPr>
                  <p:blipFill>
                    <a:blip r:embed="rId24" cstate="print"/>
                    <a:stretch>
                      <a:fillRect/>
                    </a:stretch>
                  </p:blipFill>
                  <p:spPr bwMode="auto">
                    <a:xfrm>
                      <a:off x="3429229" y="2286000"/>
                      <a:ext cx="1066343" cy="274320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24" name="Straight Arrow Connector 23"/>
                  <p:cNvCxnSpPr/>
                  <p:nvPr/>
                </p:nvCxnSpPr>
                <p:spPr bwMode="auto">
                  <a:xfrm>
                    <a:off x="6248400" y="2932906"/>
                    <a:ext cx="83820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pic>
              <p:nvPicPr>
                <p:cNvPr id="27" name="Picture 26" descr="TP_tmp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5" cstate="print"/>
                <a:stretch>
                  <a:fillRect/>
                </a:stretch>
              </p:blipFill>
              <p:spPr bwMode="auto">
                <a:xfrm>
                  <a:off x="609600" y="2819400"/>
                  <a:ext cx="162169" cy="228600"/>
                </a:xfrm>
                <a:prstGeom prst="rect">
                  <a:avLst/>
                </a:prstGeom>
              </p:spPr>
            </p:pic>
            <p:pic>
              <p:nvPicPr>
                <p:cNvPr id="29" name="Picture 28" descr="TP_tmp.png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6" cstate="print"/>
                <a:stretch>
                  <a:fillRect/>
                </a:stretch>
              </p:blipFill>
              <p:spPr bwMode="auto">
                <a:xfrm>
                  <a:off x="7136813" y="2819400"/>
                  <a:ext cx="194602" cy="22768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2634251" y="3458843"/>
                <a:ext cx="670560" cy="127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50" name="Group 49"/>
              <p:cNvGrpSpPr/>
              <p:nvPr/>
            </p:nvGrpSpPr>
            <p:grpSpPr bwMode="auto">
              <a:xfrm>
                <a:off x="3304811" y="3185156"/>
                <a:ext cx="1280160" cy="548640"/>
                <a:chOff x="3304811" y="3185158"/>
                <a:chExt cx="1280160" cy="548640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304811" y="3185158"/>
                  <a:ext cx="1280160" cy="54864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8" charset="0"/>
                  </a:endParaRPr>
                </a:p>
              </p:txBody>
            </p:sp>
            <p:pic>
              <p:nvPicPr>
                <p:cNvPr id="46" name="Picture 45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7" cstate="print"/>
                <a:stretch>
                  <a:fillRect/>
                </a:stretch>
              </p:blipFill>
              <p:spPr bwMode="auto">
                <a:xfrm>
                  <a:off x="3487658" y="3337557"/>
                  <a:ext cx="914463" cy="243856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cxnSp>
            <p:nvCxnSpPr>
              <p:cNvPr id="44" name="Shape 43"/>
              <p:cNvCxnSpPr/>
              <p:nvPr/>
            </p:nvCxnSpPr>
            <p:spPr bwMode="auto">
              <a:xfrm flipV="1">
                <a:off x="4584971" y="2728593"/>
                <a:ext cx="146304" cy="731520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37" name="Picture 3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2451308" y="3368038"/>
                <a:ext cx="129860" cy="129860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286000" y="2286000"/>
              <a:ext cx="5715000" cy="838200"/>
              <a:chOff x="2286000" y="2286000"/>
              <a:chExt cx="5715000" cy="8382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2286000" y="2286000"/>
                <a:ext cx="5715000" cy="8382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8" charset="0"/>
                </a:endParaRPr>
              </a:p>
            </p:txBody>
          </p:sp>
          <p:pic>
            <p:nvPicPr>
              <p:cNvPr id="41" name="Picture 40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7848600" y="2895600"/>
                <a:ext cx="76200" cy="202692"/>
              </a:xfrm>
              <a:prstGeom prst="rect">
                <a:avLst/>
              </a:prstGeom>
            </p:spPr>
          </p:pic>
        </p:grpSp>
      </p:grpSp>
      <p:pic>
        <p:nvPicPr>
          <p:cNvPr id="42" name="Picture 2" descr="http://gis.ecprov.gov.za/SIMUWebsite/title_data/new2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71691" y="76200"/>
            <a:ext cx="1196109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Calibration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Dictionary error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207045" y="17526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Signal error</a:t>
            </a:r>
            <a:endParaRPr lang="en-US" b="1" dirty="0"/>
          </a:p>
        </p:txBody>
      </p:sp>
      <p:pic>
        <p:nvPicPr>
          <p:cNvPr id="122886" name="Picture 6" descr="C:\Users\Cevher\AppData\Local\Temp\Rar$DR04.803\systemCalibration\dic.png"/>
          <p:cNvPicPr>
            <a:picLocks noChangeAspect="1" noChangeArrowheads="1"/>
          </p:cNvPicPr>
          <p:nvPr/>
        </p:nvPicPr>
        <p:blipFill>
          <a:blip r:embed="rId3" cstate="print"/>
          <a:srcRect l="3164" t="8380" r="6287"/>
          <a:stretch>
            <a:fillRect/>
          </a:stretch>
        </p:blipFill>
        <p:spPr bwMode="auto">
          <a:xfrm>
            <a:off x="76200" y="2133600"/>
            <a:ext cx="4216150" cy="3200400"/>
          </a:xfrm>
          <a:prstGeom prst="rect">
            <a:avLst/>
          </a:prstGeom>
          <a:noFill/>
        </p:spPr>
      </p:pic>
      <p:pic>
        <p:nvPicPr>
          <p:cNvPr id="122887" name="Picture 7" descr="C:\Users\Cevher\AppData\Local\Temp\Rar$DR04.803\systemCalibration\sig.png"/>
          <p:cNvPicPr>
            <a:picLocks noChangeAspect="1" noChangeArrowheads="1"/>
          </p:cNvPicPr>
          <p:nvPr/>
        </p:nvPicPr>
        <p:blipFill>
          <a:blip r:embed="rId4" cstate="print"/>
          <a:srcRect l="3164" t="8380" r="6287" b="56"/>
          <a:stretch>
            <a:fillRect/>
          </a:stretch>
        </p:blipFill>
        <p:spPr bwMode="auto">
          <a:xfrm>
            <a:off x="4724400" y="2133600"/>
            <a:ext cx="4218709" cy="3200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779566" y="48768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58200" y="4888468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Calibration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Dictionary error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207045" y="17526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Signal error</a:t>
            </a:r>
            <a:endParaRPr lang="en-US" b="1" dirty="0"/>
          </a:p>
        </p:txBody>
      </p:sp>
      <p:pic>
        <p:nvPicPr>
          <p:cNvPr id="122886" name="Picture 6" descr="C:\Users\Cevher\AppData\Local\Temp\Rar$DR04.803\systemCalibration\dic.png"/>
          <p:cNvPicPr>
            <a:picLocks noChangeAspect="1" noChangeArrowheads="1"/>
          </p:cNvPicPr>
          <p:nvPr/>
        </p:nvPicPr>
        <p:blipFill>
          <a:blip r:embed="rId3" cstate="print"/>
          <a:srcRect l="3164" t="8380" r="6287"/>
          <a:stretch>
            <a:fillRect/>
          </a:stretch>
        </p:blipFill>
        <p:spPr bwMode="auto">
          <a:xfrm>
            <a:off x="76200" y="2133600"/>
            <a:ext cx="4216150" cy="3200400"/>
          </a:xfrm>
          <a:prstGeom prst="rect">
            <a:avLst/>
          </a:prstGeom>
          <a:noFill/>
        </p:spPr>
      </p:pic>
      <p:pic>
        <p:nvPicPr>
          <p:cNvPr id="122887" name="Picture 7" descr="C:\Users\Cevher\AppData\Local\Temp\Rar$DR04.803\systemCalibration\sig.png"/>
          <p:cNvPicPr>
            <a:picLocks noChangeAspect="1" noChangeArrowheads="1"/>
          </p:cNvPicPr>
          <p:nvPr/>
        </p:nvPicPr>
        <p:blipFill>
          <a:blip r:embed="rId4" cstate="print"/>
          <a:srcRect l="3164" t="8380" r="6287" b="56"/>
          <a:stretch>
            <a:fillRect/>
          </a:stretch>
        </p:blipFill>
        <p:spPr bwMode="auto">
          <a:xfrm>
            <a:off x="4724400" y="2133600"/>
            <a:ext cx="4218709" cy="3200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 rot="10800000" flipV="1">
            <a:off x="4038600" y="1524000"/>
            <a:ext cx="7620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1219994" y="5409406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800600" y="1143000"/>
            <a:ext cx="348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starting noise level -14.7dB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868194" y="5409406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828800" y="5638800"/>
            <a:ext cx="436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phase transition for sparse recovery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0" y="6019800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k/N=  0.2632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 flipH="1">
            <a:off x="4739640" y="2590800"/>
            <a:ext cx="3657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52400" y="2590800"/>
            <a:ext cx="3657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3779566" y="48768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458200" y="4888468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81600"/>
          </a:xfrm>
        </p:spPr>
        <p:txBody>
          <a:bodyPr/>
          <a:lstStyle/>
          <a:p>
            <a:pPr>
              <a:tabLst>
                <a:tab pos="3479800" algn="l"/>
              </a:tabLst>
            </a:pPr>
            <a:r>
              <a:rPr lang="en-US" dirty="0" smtClean="0"/>
              <a:t>(G)AMP	&lt;&gt;		modular / scalable</a:t>
            </a:r>
          </a:p>
          <a:p>
            <a:pPr>
              <a:buNone/>
              <a:tabLst>
                <a:tab pos="3479800" algn="l"/>
              </a:tabLst>
            </a:pPr>
            <a:r>
              <a:rPr lang="en-US" dirty="0" smtClean="0"/>
              <a:t>					asymptotic analysis</a:t>
            </a:r>
          </a:p>
          <a:p>
            <a:pPr>
              <a:buNone/>
              <a:tabLst>
                <a:tab pos="3479800" algn="l"/>
              </a:tabLst>
            </a:pPr>
            <a:endParaRPr lang="en-US" sz="600" dirty="0" smtClean="0"/>
          </a:p>
          <a:p>
            <a:pPr>
              <a:tabLst>
                <a:tab pos="3479800" algn="l"/>
              </a:tabLst>
            </a:pPr>
            <a:r>
              <a:rPr lang="en-US" dirty="0" smtClean="0"/>
              <a:t>Extension to bilinear models</a:t>
            </a:r>
            <a:br>
              <a:rPr lang="en-US" dirty="0" smtClean="0"/>
            </a:br>
            <a:endParaRPr lang="en-US" sz="1000" dirty="0" smtClean="0"/>
          </a:p>
          <a:p>
            <a:pPr lvl="1">
              <a:tabLst>
                <a:tab pos="3479800" algn="l"/>
              </a:tabLst>
            </a:pPr>
            <a:r>
              <a:rPr lang="en-US" dirty="0" smtClean="0"/>
              <a:t>by products:	“robust” compressive sensing</a:t>
            </a:r>
          </a:p>
          <a:p>
            <a:pPr lvl="1">
              <a:tabLst>
                <a:tab pos="3479800" algn="l"/>
              </a:tabLst>
            </a:pPr>
            <a:endParaRPr lang="en-US" sz="600" dirty="0" smtClean="0"/>
          </a:p>
          <a:p>
            <a:pPr lvl="1">
              <a:buNone/>
              <a:tabLst>
                <a:tab pos="3479800" algn="l"/>
              </a:tabLst>
            </a:pPr>
            <a:r>
              <a:rPr lang="en-US" dirty="0" smtClean="0"/>
              <a:t>		structured sparse dictionary learning</a:t>
            </a:r>
          </a:p>
          <a:p>
            <a:pPr lvl="1">
              <a:buNone/>
              <a:tabLst>
                <a:tab pos="3479800" algn="l"/>
              </a:tabLst>
            </a:pPr>
            <a:r>
              <a:rPr lang="en-US" sz="600" dirty="0" smtClean="0"/>
              <a:t>					</a:t>
            </a:r>
          </a:p>
          <a:p>
            <a:pPr lvl="1">
              <a:buNone/>
              <a:tabLst>
                <a:tab pos="3479800" algn="l"/>
              </a:tabLst>
            </a:pPr>
            <a:r>
              <a:rPr lang="en-US" dirty="0" smtClean="0"/>
              <a:t>		double-</a:t>
            </a:r>
            <a:r>
              <a:rPr lang="en-US" dirty="0" err="1" smtClean="0"/>
              <a:t>sparsity</a:t>
            </a:r>
            <a:r>
              <a:rPr lang="en-US" dirty="0" smtClean="0"/>
              <a:t> dictionary learning</a:t>
            </a:r>
          </a:p>
          <a:p>
            <a:pPr>
              <a:tabLst>
                <a:tab pos="3479800" algn="l"/>
              </a:tabLst>
            </a:pPr>
            <a:r>
              <a:rPr lang="en-US" dirty="0" smtClean="0"/>
              <a:t>More to do	comparison with other algorithms</a:t>
            </a:r>
          </a:p>
          <a:p>
            <a:pPr lvl="1">
              <a:buNone/>
              <a:tabLst>
                <a:tab pos="3479800" algn="l"/>
              </a:tabLst>
            </a:pPr>
            <a:endParaRPr lang="en-US" sz="600" dirty="0" smtClean="0"/>
          </a:p>
          <a:p>
            <a:pPr>
              <a:tabLst>
                <a:tab pos="3479800" algn="l"/>
              </a:tabLst>
            </a:pPr>
            <a:r>
              <a:rPr lang="en-US" dirty="0" smtClean="0"/>
              <a:t>Weakness	</a:t>
            </a:r>
            <a:r>
              <a:rPr lang="en-US" dirty="0" smtClean="0"/>
              <a:t>CLT: </a:t>
            </a:r>
            <a:r>
              <a:rPr lang="en-US" dirty="0" smtClean="0"/>
              <a:t>dense vs. sparse matrix</a:t>
            </a:r>
            <a:endParaRPr lang="en-US" dirty="0" smtClean="0"/>
          </a:p>
          <a:p>
            <a:pPr>
              <a:tabLst>
                <a:tab pos="3479800" algn="l"/>
              </a:tabLst>
            </a:pPr>
            <a:endParaRPr lang="en-US" sz="600" dirty="0" smtClean="0"/>
          </a:p>
          <a:p>
            <a:pPr>
              <a:tabLst>
                <a:tab pos="3479800" algn="l"/>
              </a:tabLst>
            </a:pPr>
            <a:r>
              <a:rPr lang="en-US" dirty="0" smtClean="0"/>
              <a:t>Our codes will be available soon 	</a:t>
            </a:r>
            <a:r>
              <a:rPr lang="en-US" i="1" dirty="0" smtClean="0">
                <a:hlinkClick r:id="rId2"/>
              </a:rPr>
              <a:t>http://lions.epfl.ch</a:t>
            </a:r>
            <a:endParaRPr lang="en-US" i="1" dirty="0" smtClean="0"/>
          </a:p>
          <a:p>
            <a:pPr>
              <a:tabLst>
                <a:tab pos="3479800" algn="l"/>
              </a:tabLst>
            </a:pPr>
            <a:endParaRPr lang="en-US" sz="1800" i="1" dirty="0" smtClean="0"/>
          </a:p>
          <a:p>
            <a:pPr>
              <a:tabLst>
                <a:tab pos="3479800" algn="l"/>
              </a:tabLst>
            </a:pPr>
            <a:r>
              <a:rPr lang="en-US" dirty="0" err="1" smtClean="0"/>
              <a:t>Postdoc</a:t>
            </a:r>
            <a:r>
              <a:rPr lang="en-US" dirty="0" smtClean="0"/>
              <a:t> position 	@ LIONS / EPFL</a:t>
            </a:r>
          </a:p>
          <a:p>
            <a:pPr>
              <a:buNone/>
              <a:tabLst>
                <a:tab pos="3479800" algn="l"/>
              </a:tabLst>
            </a:pPr>
            <a:r>
              <a:rPr lang="en-US" sz="2000" dirty="0" smtClean="0"/>
              <a:t>		contact: volkan.cevher@epfl.ch</a:t>
            </a:r>
          </a:p>
          <a:p>
            <a:pPr>
              <a:tabLst>
                <a:tab pos="3479800" algn="l"/>
              </a:tabLst>
            </a:pPr>
            <a:endParaRPr lang="en-US" dirty="0" smtClean="0"/>
          </a:p>
          <a:p>
            <a:pPr>
              <a:tabLst>
                <a:tab pos="3479800" algn="l"/>
              </a:tabLst>
            </a:pPr>
            <a:endParaRPr lang="en-US" dirty="0"/>
          </a:p>
        </p:txBody>
      </p:sp>
      <p:pic>
        <p:nvPicPr>
          <p:cNvPr id="5" name="Picture 4" descr="http://www.mimuw.edu.pl/~std/CNTM/erc-logo-small.jpg"/>
          <p:cNvPicPr>
            <a:picLocks noChangeAspect="1" noChangeArrowheads="1"/>
          </p:cNvPicPr>
          <p:nvPr/>
        </p:nvPicPr>
        <p:blipFill>
          <a:blip r:embed="rId3" cstate="print"/>
          <a:srcRect l="18116" t="9976" r="27536" b="15207"/>
          <a:stretch>
            <a:fillRect/>
          </a:stretch>
        </p:blipFill>
        <p:spPr bwMode="auto">
          <a:xfrm>
            <a:off x="8229600" y="57912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Challenge: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76400" y="6172200"/>
            <a:ext cx="4114739" cy="373325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05600" y="4840287"/>
            <a:ext cx="2362200" cy="1941513"/>
            <a:chOff x="5543550" y="1125538"/>
            <a:chExt cx="2924175" cy="2627312"/>
          </a:xfrm>
        </p:grpSpPr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73938" y="4383087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4725987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8" name="Picture 5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387005" y="5564814"/>
            <a:ext cx="3379389" cy="378706"/>
          </a:xfrm>
          <a:prstGeom prst="rect">
            <a:avLst/>
          </a:prstGeom>
          <a:noFill/>
          <a:ln/>
          <a:effectLst/>
        </p:spPr>
      </p:pic>
      <p:grpSp>
        <p:nvGrpSpPr>
          <p:cNvPr id="52" name="Group 51"/>
          <p:cNvGrpSpPr/>
          <p:nvPr/>
        </p:nvGrpSpPr>
        <p:grpSpPr>
          <a:xfrm>
            <a:off x="1524000" y="1066800"/>
            <a:ext cx="5867400" cy="4038600"/>
            <a:chOff x="1524000" y="1066800"/>
            <a:chExt cx="5867400" cy="4038600"/>
          </a:xfrm>
        </p:grpSpPr>
        <p:pic>
          <p:nvPicPr>
            <p:cNvPr id="53" name="Picture 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08800" y="11176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28800" y="10668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749800" y="10668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362200" y="24003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8" descr="phir"/>
            <p:cNvPicPr>
              <a:picLocks noChangeAspect="1" noChangeArrowheads="1"/>
            </p:cNvPicPr>
            <p:nvPr/>
          </p:nvPicPr>
          <p:blipFill>
            <a:blip r:embed="rId20" cstate="print"/>
            <a:srcRect l="13036" t="4639" r="8690" b="9869"/>
            <a:stretch>
              <a:fillRect/>
            </a:stretch>
          </p:blipFill>
          <p:spPr bwMode="auto">
            <a:xfrm>
              <a:off x="3048000" y="15240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" name="Group 49"/>
            <p:cNvGrpSpPr/>
            <p:nvPr/>
          </p:nvGrpSpPr>
          <p:grpSpPr>
            <a:xfrm>
              <a:off x="1828800" y="1524000"/>
              <a:ext cx="182880" cy="1828800"/>
              <a:chOff x="1600200" y="1676400"/>
              <a:chExt cx="182880" cy="1828800"/>
            </a:xfrm>
          </p:grpSpPr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9" name="Picture 4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553200" y="48768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524000" y="35814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81400" y="35814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" name="Group 28"/>
            <p:cNvGrpSpPr>
              <a:grpSpLocks/>
            </p:cNvGrpSpPr>
            <p:nvPr/>
          </p:nvGrpSpPr>
          <p:grpSpPr bwMode="auto">
            <a:xfrm>
              <a:off x="6944360" y="1523995"/>
              <a:ext cx="182880" cy="3200398"/>
              <a:chOff x="952" y="2498"/>
              <a:chExt cx="96" cy="1454"/>
            </a:xfrm>
          </p:grpSpPr>
          <p:sp>
            <p:nvSpPr>
              <p:cNvPr id="73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b="1" dirty="0" smtClean="0">
                <a:ea typeface="ＭＳ Ｐゴシック" pitchFamily="34" charset="-128"/>
              </a:rPr>
              <a:t>Key prior: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34" charset="-128"/>
              </a:rPr>
              <a:t>sparsity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 in a known basis</a:t>
            </a:r>
          </a:p>
          <a:p>
            <a:endParaRPr lang="en-US" sz="6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union-of-subspaces </a:t>
            </a:r>
          </a:p>
          <a:p>
            <a:pPr lvl="1"/>
            <a:endParaRPr lang="en-US" sz="500" dirty="0" smtClean="0">
              <a:ea typeface="ＭＳ Ｐゴシック" pitchFamily="34" charset="-128"/>
            </a:endParaRPr>
          </a:p>
        </p:txBody>
      </p:sp>
      <p:pic>
        <p:nvPicPr>
          <p:cNvPr id="1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86413" y="4343400"/>
            <a:ext cx="1581387" cy="24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" name="Straight Arrow Connector 32"/>
          <p:cNvCxnSpPr>
            <a:cxnSpLocks noChangeShapeType="1"/>
          </p:cNvCxnSpPr>
          <p:nvPr/>
        </p:nvCxnSpPr>
        <p:spPr bwMode="auto">
          <a:xfrm rot="5400000">
            <a:off x="8026400" y="4706683"/>
            <a:ext cx="292100" cy="9736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13" name="Group 11"/>
          <p:cNvGrpSpPr>
            <a:grpSpLocks/>
          </p:cNvGrpSpPr>
          <p:nvPr/>
        </p:nvGrpSpPr>
        <p:grpSpPr bwMode="auto">
          <a:xfrm>
            <a:off x="6858001" y="4805465"/>
            <a:ext cx="2103120" cy="1869437"/>
            <a:chOff x="5543561" y="1125536"/>
            <a:chExt cx="2924180" cy="2627306"/>
          </a:xfrm>
        </p:grpSpPr>
        <p:sp>
          <p:nvSpPr>
            <p:cNvPr id="114" name="AutoShape 5"/>
            <p:cNvSpPr>
              <a:spLocks noChangeArrowheads="1"/>
            </p:cNvSpPr>
            <p:nvPr/>
          </p:nvSpPr>
          <p:spPr bwMode="auto">
            <a:xfrm>
              <a:off x="5702310" y="1685921"/>
              <a:ext cx="1847853" cy="1906583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 flipH="1">
              <a:off x="5702310" y="1687509"/>
              <a:ext cx="925515" cy="9540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5702310" y="2641593"/>
              <a:ext cx="925515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 flipH="1">
              <a:off x="6627825" y="2640006"/>
              <a:ext cx="922339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9"/>
            <p:cNvSpPr>
              <a:spLocks noChangeShapeType="1"/>
            </p:cNvSpPr>
            <p:nvPr/>
          </p:nvSpPr>
          <p:spPr bwMode="auto">
            <a:xfrm>
              <a:off x="6627825" y="1685921"/>
              <a:ext cx="922339" cy="954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Line 10"/>
            <p:cNvSpPr>
              <a:spLocks noChangeShapeType="1"/>
            </p:cNvSpPr>
            <p:nvPr/>
          </p:nvSpPr>
          <p:spPr bwMode="auto">
            <a:xfrm flipH="1">
              <a:off x="6319848" y="1687509"/>
              <a:ext cx="307975" cy="127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Line 11"/>
            <p:cNvSpPr>
              <a:spLocks noChangeShapeType="1"/>
            </p:cNvSpPr>
            <p:nvPr/>
          </p:nvSpPr>
          <p:spPr bwMode="auto">
            <a:xfrm flipH="1" flipV="1">
              <a:off x="5702310" y="2641593"/>
              <a:ext cx="617540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12"/>
            <p:cNvSpPr>
              <a:spLocks noChangeShapeType="1"/>
            </p:cNvSpPr>
            <p:nvPr/>
          </p:nvSpPr>
          <p:spPr bwMode="auto">
            <a:xfrm flipV="1">
              <a:off x="6319848" y="2640006"/>
              <a:ext cx="1230314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Line 13"/>
            <p:cNvSpPr>
              <a:spLocks noChangeShapeType="1"/>
            </p:cNvSpPr>
            <p:nvPr/>
          </p:nvSpPr>
          <p:spPr bwMode="auto">
            <a:xfrm>
              <a:off x="6319848" y="2959092"/>
              <a:ext cx="307975" cy="634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 rot="19098806">
              <a:off x="6681800" y="1125536"/>
              <a:ext cx="1468440" cy="2386006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15"/>
            <p:cNvSpPr>
              <a:spLocks noChangeShapeType="1"/>
            </p:cNvSpPr>
            <p:nvPr/>
          </p:nvSpPr>
          <p:spPr bwMode="auto">
            <a:xfrm flipV="1">
              <a:off x="6634175" y="1136648"/>
              <a:ext cx="0" cy="1487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16"/>
            <p:cNvSpPr>
              <a:spLocks noChangeShapeType="1"/>
            </p:cNvSpPr>
            <p:nvPr/>
          </p:nvSpPr>
          <p:spPr bwMode="auto">
            <a:xfrm flipH="1">
              <a:off x="5543561" y="2625720"/>
              <a:ext cx="1090615" cy="1127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Line 17"/>
            <p:cNvSpPr>
              <a:spLocks noChangeShapeType="1"/>
            </p:cNvSpPr>
            <p:nvPr/>
          </p:nvSpPr>
          <p:spPr bwMode="auto">
            <a:xfrm flipV="1">
              <a:off x="6634176" y="2624133"/>
              <a:ext cx="1833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>
              <a:off x="7488246" y="2571744"/>
              <a:ext cx="98425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8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7458" y="2859082"/>
              <a:ext cx="230188" cy="18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31" name="Group 40"/>
          <p:cNvGrpSpPr/>
          <p:nvPr/>
        </p:nvGrpSpPr>
        <p:grpSpPr>
          <a:xfrm>
            <a:off x="1524000" y="1066800"/>
            <a:ext cx="5867400" cy="4038600"/>
            <a:chOff x="1295400" y="1219200"/>
            <a:chExt cx="5867400" cy="4038600"/>
          </a:xfrm>
        </p:grpSpPr>
        <p:pic>
          <p:nvPicPr>
            <p:cNvPr id="132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0200" y="12700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00200" y="12192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21200" y="12192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133600" y="25527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6" name="Picture 8" descr="phir"/>
            <p:cNvPicPr>
              <a:picLocks noChangeAspect="1" noChangeArrowheads="1"/>
            </p:cNvPicPr>
            <p:nvPr/>
          </p:nvPicPr>
          <p:blipFill>
            <a:blip r:embed="rId21" cstate="print"/>
            <a:srcRect l="13036" t="4639" r="8690" b="9869"/>
            <a:stretch>
              <a:fillRect/>
            </a:stretch>
          </p:blipFill>
          <p:spPr bwMode="auto">
            <a:xfrm>
              <a:off x="2819400" y="16764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7" name="Group 49"/>
            <p:cNvGrpSpPr/>
            <p:nvPr/>
          </p:nvGrpSpPr>
          <p:grpSpPr>
            <a:xfrm>
              <a:off x="1600200" y="1676400"/>
              <a:ext cx="182880" cy="1828800"/>
              <a:chOff x="1600200" y="1676400"/>
              <a:chExt cx="182880" cy="1828800"/>
            </a:xfrm>
          </p:grpSpPr>
          <p:sp>
            <p:nvSpPr>
              <p:cNvPr id="161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3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5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7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8" name="Group 51"/>
            <p:cNvGrpSpPr/>
            <p:nvPr/>
          </p:nvGrpSpPr>
          <p:grpSpPr>
            <a:xfrm>
              <a:off x="6705600" y="1676400"/>
              <a:ext cx="182880" cy="3200400"/>
              <a:chOff x="6705600" y="1676400"/>
              <a:chExt cx="182880" cy="3200400"/>
            </a:xfrm>
          </p:grpSpPr>
          <p:sp>
            <p:nvSpPr>
              <p:cNvPr id="142" name="Rectangle 19"/>
              <p:cNvSpPr>
                <a:spLocks noChangeArrowheads="1"/>
              </p:cNvSpPr>
              <p:nvPr/>
            </p:nvSpPr>
            <p:spPr bwMode="auto">
              <a:xfrm>
                <a:off x="6705600" y="2876550"/>
                <a:ext cx="182880" cy="200025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3" name="Rectangle 20"/>
              <p:cNvSpPr>
                <a:spLocks noChangeArrowheads="1"/>
              </p:cNvSpPr>
              <p:nvPr/>
            </p:nvSpPr>
            <p:spPr bwMode="auto">
              <a:xfrm>
                <a:off x="6705600" y="4074617"/>
                <a:ext cx="182880" cy="200025"/>
              </a:xfrm>
              <a:prstGeom prst="rect">
                <a:avLst/>
              </a:prstGeom>
              <a:solidFill>
                <a:srgbClr val="0000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Rectangle 21"/>
              <p:cNvSpPr>
                <a:spLocks noChangeArrowheads="1"/>
              </p:cNvSpPr>
              <p:nvPr/>
            </p:nvSpPr>
            <p:spPr bwMode="auto">
              <a:xfrm>
                <a:off x="6705600" y="2276475"/>
                <a:ext cx="182880" cy="200025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5" name="Rectangle 22"/>
              <p:cNvSpPr>
                <a:spLocks noChangeArrowheads="1"/>
              </p:cNvSpPr>
              <p:nvPr/>
            </p:nvSpPr>
            <p:spPr bwMode="auto">
              <a:xfrm>
                <a:off x="6705600" y="1676400"/>
                <a:ext cx="182880" cy="3200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6705600" y="18764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>
                <a:off x="6705600" y="20764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8" name="Line 25"/>
              <p:cNvSpPr>
                <a:spLocks noChangeShapeType="1"/>
              </p:cNvSpPr>
              <p:nvPr/>
            </p:nvSpPr>
            <p:spPr bwMode="auto">
              <a:xfrm>
                <a:off x="6705600" y="22764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9" name="Line 26"/>
              <p:cNvSpPr>
                <a:spLocks noChangeShapeType="1"/>
              </p:cNvSpPr>
              <p:nvPr/>
            </p:nvSpPr>
            <p:spPr bwMode="auto">
              <a:xfrm>
                <a:off x="6705600" y="24765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Line 27"/>
              <p:cNvSpPr>
                <a:spLocks noChangeShapeType="1"/>
              </p:cNvSpPr>
              <p:nvPr/>
            </p:nvSpPr>
            <p:spPr bwMode="auto">
              <a:xfrm>
                <a:off x="6705600" y="26765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1" name="Line 28"/>
              <p:cNvSpPr>
                <a:spLocks noChangeShapeType="1"/>
              </p:cNvSpPr>
              <p:nvPr/>
            </p:nvSpPr>
            <p:spPr bwMode="auto">
              <a:xfrm>
                <a:off x="6705600" y="28765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2" name="Line 29"/>
              <p:cNvSpPr>
                <a:spLocks noChangeShapeType="1"/>
              </p:cNvSpPr>
              <p:nvPr/>
            </p:nvSpPr>
            <p:spPr bwMode="auto">
              <a:xfrm>
                <a:off x="6705600" y="30765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Line 30"/>
              <p:cNvSpPr>
                <a:spLocks noChangeShapeType="1"/>
              </p:cNvSpPr>
              <p:nvPr/>
            </p:nvSpPr>
            <p:spPr bwMode="auto">
              <a:xfrm>
                <a:off x="6705600" y="32766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4" name="Line 31"/>
              <p:cNvSpPr>
                <a:spLocks noChangeShapeType="1"/>
              </p:cNvSpPr>
              <p:nvPr/>
            </p:nvSpPr>
            <p:spPr bwMode="auto">
              <a:xfrm>
                <a:off x="6705600" y="34766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5" name="Line 32"/>
              <p:cNvSpPr>
                <a:spLocks noChangeShapeType="1"/>
              </p:cNvSpPr>
              <p:nvPr/>
            </p:nvSpPr>
            <p:spPr bwMode="auto">
              <a:xfrm>
                <a:off x="6705600" y="36766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6" name="Line 33"/>
              <p:cNvSpPr>
                <a:spLocks noChangeShapeType="1"/>
              </p:cNvSpPr>
              <p:nvPr/>
            </p:nvSpPr>
            <p:spPr bwMode="auto">
              <a:xfrm>
                <a:off x="6705600" y="38766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7" name="Line 34"/>
              <p:cNvSpPr>
                <a:spLocks noChangeShapeType="1"/>
              </p:cNvSpPr>
              <p:nvPr/>
            </p:nvSpPr>
            <p:spPr bwMode="auto">
              <a:xfrm>
                <a:off x="6705600" y="40767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8" name="Line 35"/>
              <p:cNvSpPr>
                <a:spLocks noChangeShapeType="1"/>
              </p:cNvSpPr>
              <p:nvPr/>
            </p:nvSpPr>
            <p:spPr bwMode="auto">
              <a:xfrm>
                <a:off x="6705600" y="4268391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Line 36"/>
              <p:cNvSpPr>
                <a:spLocks noChangeShapeType="1"/>
              </p:cNvSpPr>
              <p:nvPr/>
            </p:nvSpPr>
            <p:spPr bwMode="auto">
              <a:xfrm>
                <a:off x="6705600" y="44767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0" name="Line 37"/>
              <p:cNvSpPr>
                <a:spLocks noChangeShapeType="1"/>
              </p:cNvSpPr>
              <p:nvPr/>
            </p:nvSpPr>
            <p:spPr bwMode="auto">
              <a:xfrm>
                <a:off x="6705600" y="46767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39" name="Picture 43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324600" y="50292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45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295400" y="37338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48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352800" y="37338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2" name="Picture 17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1529" y="5334000"/>
            <a:ext cx="1192471" cy="182880"/>
          </a:xfrm>
          <a:prstGeom prst="rect">
            <a:avLst/>
          </a:prstGeom>
          <a:noFill/>
          <a:ln/>
          <a:effectLst/>
        </p:spPr>
      </p:pic>
      <p:sp>
        <p:nvSpPr>
          <p:cNvPr id="174" name="Freeform 173"/>
          <p:cNvSpPr/>
          <p:nvPr/>
        </p:nvSpPr>
        <p:spPr bwMode="auto">
          <a:xfrm>
            <a:off x="8338782" y="5554639"/>
            <a:ext cx="218364" cy="272955"/>
          </a:xfrm>
          <a:custGeom>
            <a:avLst/>
            <a:gdLst>
              <a:gd name="connsiteX0" fmla="*/ 218364 w 218364"/>
              <a:gd name="connsiteY0" fmla="*/ 0 h 272955"/>
              <a:gd name="connsiteX1" fmla="*/ 150125 w 218364"/>
              <a:gd name="connsiteY1" fmla="*/ 177421 h 272955"/>
              <a:gd name="connsiteX2" fmla="*/ 0 w 218364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4" h="272955">
                <a:moveTo>
                  <a:pt x="218364" y="0"/>
                </a:moveTo>
                <a:cubicBezTo>
                  <a:pt x="202441" y="65964"/>
                  <a:pt x="186519" y="131929"/>
                  <a:pt x="150125" y="177421"/>
                </a:cubicBezTo>
                <a:cubicBezTo>
                  <a:pt x="113731" y="222913"/>
                  <a:pt x="56865" y="247934"/>
                  <a:pt x="0" y="27295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15127" y="1981200"/>
            <a:ext cx="1282723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support:</a:t>
            </a:r>
          </a:p>
        </p:txBody>
      </p:sp>
      <p:pic>
        <p:nvPicPr>
          <p:cNvPr id="63" name="Picture 6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7216136" y="2519461"/>
            <a:ext cx="1927864" cy="306694"/>
          </a:xfrm>
          <a:prstGeom prst="rect">
            <a:avLst/>
          </a:prstGeom>
        </p:spPr>
      </p:pic>
      <p:pic>
        <p:nvPicPr>
          <p:cNvPr id="65" name="Picture 6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7704526" y="2958264"/>
            <a:ext cx="951082" cy="3069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“Calibrate”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are given 							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Calibrate the sensing </a:t>
            </a:r>
            <a:br>
              <a:rPr lang="en-US" dirty="0" smtClean="0"/>
            </a:br>
            <a:r>
              <a:rPr lang="en-US" dirty="0" smtClean="0"/>
              <a:t>matrix via the basic </a:t>
            </a:r>
            <a:br>
              <a:rPr lang="en-US" dirty="0" smtClean="0"/>
            </a:br>
            <a:r>
              <a:rPr lang="en-US" dirty="0" smtClean="0"/>
              <a:t>bilinear model</a:t>
            </a:r>
          </a:p>
          <a:p>
            <a:endParaRPr lang="en-US" dirty="0" smtClean="0"/>
          </a:p>
          <a:p>
            <a:endParaRPr lang="en-US" sz="3200" dirty="0" smtClean="0"/>
          </a:p>
          <a:p>
            <a:pPr lvl="1">
              <a:buNone/>
            </a:pPr>
            <a:r>
              <a:rPr lang="en-US" dirty="0" smtClean="0"/>
              <a:t>perturbed sensing matrix     &lt;&gt;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sparse signals		     &lt;&gt;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model perturbations	     &lt;&gt;	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990600" y="3718560"/>
            <a:ext cx="2276555" cy="320040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914400" y="1833757"/>
            <a:ext cx="2773554" cy="299843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191000" y="3657600"/>
            <a:ext cx="1125061" cy="225552"/>
          </a:xfrm>
          <a:prstGeom prst="rect">
            <a:avLst/>
          </a:prstGeom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8645307" y="1335657"/>
            <a:ext cx="281393" cy="221008"/>
          </a:xfrm>
          <a:prstGeom prst="rect">
            <a:avLst/>
          </a:prstGeom>
          <a:noFill/>
          <a:ln/>
          <a:effectLst/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619244" y="1295400"/>
            <a:ext cx="262070" cy="241539"/>
          </a:xfrm>
          <a:prstGeom prst="rect">
            <a:avLst/>
          </a:prstGeom>
          <a:noFill/>
          <a:ln/>
          <a:effectLst/>
        </p:spPr>
      </p:pic>
      <p:pic>
        <p:nvPicPr>
          <p:cNvPr id="85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74456" y="1295400"/>
            <a:ext cx="281796" cy="2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82396" y="2352136"/>
            <a:ext cx="301925" cy="1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" descr="phir"/>
          <p:cNvPicPr>
            <a:picLocks noChangeAspect="1" noChangeArrowheads="1"/>
          </p:cNvPicPr>
          <p:nvPr/>
        </p:nvPicPr>
        <p:blipFill>
          <a:blip r:embed="rId23" cstate="print"/>
          <a:srcRect l="13036" t="4639" r="8690" b="9869"/>
          <a:stretch>
            <a:fillRect/>
          </a:stretch>
        </p:blipFill>
        <p:spPr bwMode="auto">
          <a:xfrm>
            <a:off x="5625860" y="1657709"/>
            <a:ext cx="2833888" cy="14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9"/>
          <p:cNvGrpSpPr/>
          <p:nvPr/>
        </p:nvGrpSpPr>
        <p:grpSpPr>
          <a:xfrm>
            <a:off x="4659702" y="1657709"/>
            <a:ext cx="144924" cy="1449238"/>
            <a:chOff x="1600200" y="1676400"/>
            <a:chExt cx="182880" cy="1828800"/>
          </a:xfrm>
        </p:grpSpPr>
        <p:sp>
          <p:nvSpPr>
            <p:cNvPr id="112" name="Rectangle 10"/>
            <p:cNvSpPr>
              <a:spLocks noChangeArrowheads="1"/>
            </p:cNvSpPr>
            <p:nvPr/>
          </p:nvSpPr>
          <p:spPr bwMode="auto">
            <a:xfrm>
              <a:off x="1600200" y="3276600"/>
              <a:ext cx="182880" cy="2286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11"/>
            <p:cNvSpPr>
              <a:spLocks noChangeArrowheads="1"/>
            </p:cNvSpPr>
            <p:nvPr/>
          </p:nvSpPr>
          <p:spPr bwMode="auto">
            <a:xfrm>
              <a:off x="1600200" y="3048000"/>
              <a:ext cx="18288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1600200" y="2819400"/>
              <a:ext cx="182880" cy="22860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13"/>
            <p:cNvSpPr>
              <a:spLocks noChangeArrowheads="1"/>
            </p:cNvSpPr>
            <p:nvPr/>
          </p:nvSpPr>
          <p:spPr bwMode="auto">
            <a:xfrm>
              <a:off x="1600200" y="2590800"/>
              <a:ext cx="182880" cy="2286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14"/>
            <p:cNvSpPr>
              <a:spLocks noChangeArrowheads="1"/>
            </p:cNvSpPr>
            <p:nvPr/>
          </p:nvSpPr>
          <p:spPr bwMode="auto">
            <a:xfrm>
              <a:off x="1600200" y="2362200"/>
              <a:ext cx="182880" cy="22860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1600200" y="2133600"/>
              <a:ext cx="18288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auto">
            <a:xfrm>
              <a:off x="1600200" y="1905000"/>
              <a:ext cx="182880" cy="22860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1600200" y="1676400"/>
              <a:ext cx="182880" cy="22860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8705491" y="1657709"/>
            <a:ext cx="144924" cy="2536166"/>
            <a:chOff x="6705600" y="1676400"/>
            <a:chExt cx="182880" cy="3200400"/>
          </a:xfrm>
        </p:grpSpPr>
        <p:sp>
          <p:nvSpPr>
            <p:cNvPr id="93" name="Rectangle 19"/>
            <p:cNvSpPr>
              <a:spLocks noChangeArrowheads="1"/>
            </p:cNvSpPr>
            <p:nvPr/>
          </p:nvSpPr>
          <p:spPr bwMode="auto">
            <a:xfrm>
              <a:off x="6705600" y="2876550"/>
              <a:ext cx="182880" cy="20002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>
              <a:off x="6705600" y="4074617"/>
              <a:ext cx="182880" cy="200025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6705600" y="2276475"/>
              <a:ext cx="182880" cy="200025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6705600" y="1676400"/>
              <a:ext cx="182880" cy="3200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6705600" y="18764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6705600" y="20764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Line 25"/>
            <p:cNvSpPr>
              <a:spLocks noChangeShapeType="1"/>
            </p:cNvSpPr>
            <p:nvPr/>
          </p:nvSpPr>
          <p:spPr bwMode="auto">
            <a:xfrm>
              <a:off x="6705600" y="22764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6705600" y="24765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>
              <a:off x="6705600" y="26765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>
              <a:off x="6705600" y="28765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Line 29"/>
            <p:cNvSpPr>
              <a:spLocks noChangeShapeType="1"/>
            </p:cNvSpPr>
            <p:nvPr/>
          </p:nvSpPr>
          <p:spPr bwMode="auto">
            <a:xfrm>
              <a:off x="6705600" y="30765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>
              <a:off x="6705600" y="32766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Line 31"/>
            <p:cNvSpPr>
              <a:spLocks noChangeShapeType="1"/>
            </p:cNvSpPr>
            <p:nvPr/>
          </p:nvSpPr>
          <p:spPr bwMode="auto">
            <a:xfrm>
              <a:off x="6705600" y="34766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Line 32"/>
            <p:cNvSpPr>
              <a:spLocks noChangeShapeType="1"/>
            </p:cNvSpPr>
            <p:nvPr/>
          </p:nvSpPr>
          <p:spPr bwMode="auto">
            <a:xfrm>
              <a:off x="6705600" y="36766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Line 33"/>
            <p:cNvSpPr>
              <a:spLocks noChangeShapeType="1"/>
            </p:cNvSpPr>
            <p:nvPr/>
          </p:nvSpPr>
          <p:spPr bwMode="auto">
            <a:xfrm>
              <a:off x="6705600" y="38766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Line 34"/>
            <p:cNvSpPr>
              <a:spLocks noChangeShapeType="1"/>
            </p:cNvSpPr>
            <p:nvPr/>
          </p:nvSpPr>
          <p:spPr bwMode="auto">
            <a:xfrm>
              <a:off x="6705600" y="40767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>
              <a:off x="6705600" y="4268391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Line 36"/>
            <p:cNvSpPr>
              <a:spLocks noChangeShapeType="1"/>
            </p:cNvSpPr>
            <p:nvPr/>
          </p:nvSpPr>
          <p:spPr bwMode="auto">
            <a:xfrm>
              <a:off x="6705600" y="44767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6705600" y="46767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90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03566" y="4314645"/>
            <a:ext cx="664234" cy="1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18162" y="3288102"/>
            <a:ext cx="699459" cy="1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48555" y="3288102"/>
            <a:ext cx="1944897" cy="2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62627" y="4507992"/>
            <a:ext cx="1459538" cy="292608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62627" y="5218176"/>
            <a:ext cx="2933180" cy="320041"/>
          </a:xfrm>
          <a:prstGeom prst="rect">
            <a:avLst/>
          </a:prstGeom>
          <a:noFill/>
          <a:ln/>
          <a:effectLst/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62627" y="5955792"/>
            <a:ext cx="1547143" cy="292608"/>
          </a:xfrm>
          <a:prstGeom prst="rect">
            <a:avLst/>
          </a:prstGeom>
          <a:noFill/>
          <a:ln/>
          <a:effectLst/>
        </p:spPr>
      </p:pic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57" t="8016" r="11429" b="10079"/>
          <a:stretch>
            <a:fillRect/>
          </a:stretch>
        </p:blipFill>
        <p:spPr bwMode="auto">
          <a:xfrm>
            <a:off x="5638800" y="16764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hilly" dir="t"/>
          </a:scene3d>
          <a:sp3d prstMaterial="flat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“Calibrate”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are given 							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Calibrate the sensing </a:t>
            </a:r>
            <a:br>
              <a:rPr lang="en-US" dirty="0" smtClean="0"/>
            </a:br>
            <a:r>
              <a:rPr lang="en-US" dirty="0" smtClean="0"/>
              <a:t>matrix via the basic </a:t>
            </a:r>
            <a:br>
              <a:rPr lang="en-US" dirty="0" smtClean="0"/>
            </a:br>
            <a:r>
              <a:rPr lang="en-US" dirty="0" smtClean="0"/>
              <a:t>bilinear model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 of general bilinear models </a:t>
            </a:r>
          </a:p>
          <a:p>
            <a:pPr>
              <a:buNone/>
            </a:pPr>
            <a:r>
              <a:rPr lang="en-US" sz="400" dirty="0" smtClean="0"/>
              <a:t> </a:t>
            </a:r>
          </a:p>
          <a:p>
            <a:pPr lvl="1"/>
            <a:r>
              <a:rPr lang="en-US" dirty="0" smtClean="0"/>
              <a:t>Dictionary learning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Bayesian experimental design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Collaborative filtering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Matrix factorization / completion	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90600" y="3718560"/>
            <a:ext cx="2276555" cy="320040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914400" y="1833757"/>
            <a:ext cx="2773554" cy="299843"/>
          </a:xfrm>
          <a:prstGeom prst="rect">
            <a:avLst/>
          </a:prstGeom>
          <a:noFill/>
          <a:ln/>
          <a:effectLst/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645307" y="1335657"/>
            <a:ext cx="281393" cy="221008"/>
          </a:xfrm>
          <a:prstGeom prst="rect">
            <a:avLst/>
          </a:prstGeom>
          <a:noFill/>
          <a:ln/>
          <a:effectLst/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619244" y="1295400"/>
            <a:ext cx="262070" cy="241539"/>
          </a:xfrm>
          <a:prstGeom prst="rect">
            <a:avLst/>
          </a:prstGeom>
          <a:noFill/>
          <a:ln/>
          <a:effectLst/>
        </p:spPr>
      </p:pic>
      <p:pic>
        <p:nvPicPr>
          <p:cNvPr id="85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74456" y="1295400"/>
            <a:ext cx="281796" cy="2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82396" y="2352136"/>
            <a:ext cx="301925" cy="1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" descr="phir"/>
          <p:cNvPicPr>
            <a:picLocks noChangeAspect="1" noChangeArrowheads="1"/>
          </p:cNvPicPr>
          <p:nvPr/>
        </p:nvPicPr>
        <p:blipFill>
          <a:blip r:embed="rId18" cstate="print"/>
          <a:srcRect l="13036" t="4639" r="8690" b="9869"/>
          <a:stretch>
            <a:fillRect/>
          </a:stretch>
        </p:blipFill>
        <p:spPr bwMode="auto">
          <a:xfrm>
            <a:off x="5625860" y="1657709"/>
            <a:ext cx="2833888" cy="14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" name="Group 49"/>
          <p:cNvGrpSpPr/>
          <p:nvPr/>
        </p:nvGrpSpPr>
        <p:grpSpPr>
          <a:xfrm>
            <a:off x="4659702" y="1657709"/>
            <a:ext cx="144924" cy="1449238"/>
            <a:chOff x="1600200" y="1676400"/>
            <a:chExt cx="182880" cy="1828800"/>
          </a:xfrm>
        </p:grpSpPr>
        <p:sp>
          <p:nvSpPr>
            <p:cNvPr id="112" name="Rectangle 10"/>
            <p:cNvSpPr>
              <a:spLocks noChangeArrowheads="1"/>
            </p:cNvSpPr>
            <p:nvPr/>
          </p:nvSpPr>
          <p:spPr bwMode="auto">
            <a:xfrm>
              <a:off x="1600200" y="3276600"/>
              <a:ext cx="182880" cy="2286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Rectangle 11"/>
            <p:cNvSpPr>
              <a:spLocks noChangeArrowheads="1"/>
            </p:cNvSpPr>
            <p:nvPr/>
          </p:nvSpPr>
          <p:spPr bwMode="auto">
            <a:xfrm>
              <a:off x="1600200" y="3048000"/>
              <a:ext cx="18288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Rectangle 12"/>
            <p:cNvSpPr>
              <a:spLocks noChangeArrowheads="1"/>
            </p:cNvSpPr>
            <p:nvPr/>
          </p:nvSpPr>
          <p:spPr bwMode="auto">
            <a:xfrm>
              <a:off x="1600200" y="2819400"/>
              <a:ext cx="182880" cy="22860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Rectangle 13"/>
            <p:cNvSpPr>
              <a:spLocks noChangeArrowheads="1"/>
            </p:cNvSpPr>
            <p:nvPr/>
          </p:nvSpPr>
          <p:spPr bwMode="auto">
            <a:xfrm>
              <a:off x="1600200" y="2590800"/>
              <a:ext cx="182880" cy="2286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14"/>
            <p:cNvSpPr>
              <a:spLocks noChangeArrowheads="1"/>
            </p:cNvSpPr>
            <p:nvPr/>
          </p:nvSpPr>
          <p:spPr bwMode="auto">
            <a:xfrm>
              <a:off x="1600200" y="2362200"/>
              <a:ext cx="182880" cy="22860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1600200" y="2133600"/>
              <a:ext cx="18288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auto">
            <a:xfrm>
              <a:off x="1600200" y="1905000"/>
              <a:ext cx="182880" cy="22860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1600200" y="1676400"/>
              <a:ext cx="182880" cy="22860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51"/>
          <p:cNvGrpSpPr/>
          <p:nvPr/>
        </p:nvGrpSpPr>
        <p:grpSpPr>
          <a:xfrm>
            <a:off x="8705491" y="1657709"/>
            <a:ext cx="144924" cy="2536166"/>
            <a:chOff x="6705600" y="1676400"/>
            <a:chExt cx="182880" cy="3200400"/>
          </a:xfrm>
        </p:grpSpPr>
        <p:sp>
          <p:nvSpPr>
            <p:cNvPr id="93" name="Rectangle 19"/>
            <p:cNvSpPr>
              <a:spLocks noChangeArrowheads="1"/>
            </p:cNvSpPr>
            <p:nvPr/>
          </p:nvSpPr>
          <p:spPr bwMode="auto">
            <a:xfrm>
              <a:off x="6705600" y="2876550"/>
              <a:ext cx="182880" cy="200025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>
              <a:off x="6705600" y="4074617"/>
              <a:ext cx="182880" cy="200025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6705600" y="2276475"/>
              <a:ext cx="182880" cy="200025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6705600" y="1676400"/>
              <a:ext cx="182880" cy="3200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Line 23"/>
            <p:cNvSpPr>
              <a:spLocks noChangeShapeType="1"/>
            </p:cNvSpPr>
            <p:nvPr/>
          </p:nvSpPr>
          <p:spPr bwMode="auto">
            <a:xfrm>
              <a:off x="6705600" y="18764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Line 24"/>
            <p:cNvSpPr>
              <a:spLocks noChangeShapeType="1"/>
            </p:cNvSpPr>
            <p:nvPr/>
          </p:nvSpPr>
          <p:spPr bwMode="auto">
            <a:xfrm>
              <a:off x="6705600" y="20764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Line 25"/>
            <p:cNvSpPr>
              <a:spLocks noChangeShapeType="1"/>
            </p:cNvSpPr>
            <p:nvPr/>
          </p:nvSpPr>
          <p:spPr bwMode="auto">
            <a:xfrm>
              <a:off x="6705600" y="22764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6705600" y="24765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>
              <a:off x="6705600" y="26765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>
              <a:off x="6705600" y="28765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Line 29"/>
            <p:cNvSpPr>
              <a:spLocks noChangeShapeType="1"/>
            </p:cNvSpPr>
            <p:nvPr/>
          </p:nvSpPr>
          <p:spPr bwMode="auto">
            <a:xfrm>
              <a:off x="6705600" y="30765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>
              <a:off x="6705600" y="32766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Line 31"/>
            <p:cNvSpPr>
              <a:spLocks noChangeShapeType="1"/>
            </p:cNvSpPr>
            <p:nvPr/>
          </p:nvSpPr>
          <p:spPr bwMode="auto">
            <a:xfrm>
              <a:off x="6705600" y="347662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Line 32"/>
            <p:cNvSpPr>
              <a:spLocks noChangeShapeType="1"/>
            </p:cNvSpPr>
            <p:nvPr/>
          </p:nvSpPr>
          <p:spPr bwMode="auto">
            <a:xfrm>
              <a:off x="6705600" y="36766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Line 33"/>
            <p:cNvSpPr>
              <a:spLocks noChangeShapeType="1"/>
            </p:cNvSpPr>
            <p:nvPr/>
          </p:nvSpPr>
          <p:spPr bwMode="auto">
            <a:xfrm>
              <a:off x="6705600" y="38766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Line 34"/>
            <p:cNvSpPr>
              <a:spLocks noChangeShapeType="1"/>
            </p:cNvSpPr>
            <p:nvPr/>
          </p:nvSpPr>
          <p:spPr bwMode="auto">
            <a:xfrm>
              <a:off x="6705600" y="407670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Line 35"/>
            <p:cNvSpPr>
              <a:spLocks noChangeShapeType="1"/>
            </p:cNvSpPr>
            <p:nvPr/>
          </p:nvSpPr>
          <p:spPr bwMode="auto">
            <a:xfrm>
              <a:off x="6705600" y="4268391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Line 36"/>
            <p:cNvSpPr>
              <a:spLocks noChangeShapeType="1"/>
            </p:cNvSpPr>
            <p:nvPr/>
          </p:nvSpPr>
          <p:spPr bwMode="auto">
            <a:xfrm>
              <a:off x="6705600" y="4476750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6705600" y="4676775"/>
              <a:ext cx="18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90" name="Picture 4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03566" y="4314645"/>
            <a:ext cx="664234" cy="1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4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18162" y="3288102"/>
            <a:ext cx="699459" cy="1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48555" y="3288102"/>
            <a:ext cx="1944897" cy="2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12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191000" y="3657600"/>
            <a:ext cx="1125061" cy="225552"/>
          </a:xfrm>
          <a:prstGeom prst="rect">
            <a:avLst/>
          </a:prstGeom>
        </p:spPr>
      </p:pic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57" t="8016" r="11429" b="10079"/>
          <a:stretch>
            <a:fillRect/>
          </a:stretch>
        </p:blipFill>
        <p:spPr bwMode="auto">
          <a:xfrm>
            <a:off x="5638800" y="16764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hilly" dir="t"/>
          </a:scene3d>
          <a:sp3d prstMaterial="flat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199" y="1676400"/>
          <a:ext cx="9067801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457"/>
                <a:gridCol w="2393344"/>
                <a:gridCol w="2683668"/>
                <a:gridCol w="26503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Combinatorial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norm /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TV regularization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non-convex (</a:t>
                      </a:r>
                      <a:r>
                        <a:rPr lang="en-US" baseline="0" dirty="0" err="1" smtClean="0"/>
                        <a:t>sparsity</a:t>
                      </a:r>
                      <a:r>
                        <a:rPr lang="en-US" baseline="0" dirty="0" smtClean="0"/>
                        <a:t>)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Distributions</a:t>
                      </a:r>
                      <a:r>
                        <a:rPr lang="en-US" baseline="0" dirty="0" smtClean="0"/>
                        <a:t> on the space of unknowns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few slides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</a:p>
                    <a:p>
                      <a:r>
                        <a:rPr lang="en-US" sz="1400" dirty="0" smtClean="0"/>
                        <a:t>based</a:t>
                      </a:r>
                      <a:r>
                        <a:rPr lang="en-US" sz="1400" baseline="0" dirty="0" smtClean="0"/>
                        <a:t> on </a:t>
                      </a:r>
                      <a:r>
                        <a:rPr lang="en-US" sz="1400" dirty="0" smtClean="0"/>
                        <a:t>alternating  minimization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Nesterov</a:t>
                      </a:r>
                      <a:r>
                        <a:rPr lang="en-US" sz="1400" baseline="0" dirty="0" smtClean="0"/>
                        <a:t> acceleration,</a:t>
                      </a:r>
                    </a:p>
                    <a:p>
                      <a:r>
                        <a:rPr lang="en-US" sz="1400" baseline="0" dirty="0" smtClean="0"/>
                        <a:t>Augmented </a:t>
                      </a:r>
                      <a:r>
                        <a:rPr lang="en-US" sz="1400" baseline="0" dirty="0" err="1" smtClean="0"/>
                        <a:t>Lagrangian</a:t>
                      </a:r>
                      <a:r>
                        <a:rPr lang="en-US" sz="1400" baseline="0" dirty="0" smtClean="0"/>
                        <a:t>,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err="1" smtClean="0"/>
                        <a:t>Bregman</a:t>
                      </a:r>
                      <a:r>
                        <a:rPr lang="en-US" sz="1400" baseline="0" dirty="0" smtClean="0"/>
                        <a:t> distance, DR splitting,…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Hard </a:t>
                      </a:r>
                      <a:r>
                        <a:rPr lang="en-US" sz="1400" dirty="0" err="1" smtClean="0"/>
                        <a:t>thresholding</a:t>
                      </a:r>
                      <a:r>
                        <a:rPr lang="en-US" sz="1400" dirty="0" smtClean="0"/>
                        <a:t> (IHT, </a:t>
                      </a:r>
                      <a:r>
                        <a:rPr lang="en-US" sz="1400" dirty="0" err="1" smtClean="0"/>
                        <a:t>CoSaMP</a:t>
                      </a:r>
                      <a:r>
                        <a:rPr lang="en-US" sz="1400" dirty="0" smtClean="0"/>
                        <a:t>, SP, ALPS, OMP)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+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SVD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Variational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Bayes</a:t>
                      </a:r>
                      <a:r>
                        <a:rPr lang="en-US" sz="1400" baseline="0" dirty="0" smtClean="0"/>
                        <a:t>,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Gibbs sampling, MCMC,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Approximate message passing (AMP)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Mairal</a:t>
                      </a:r>
                      <a:r>
                        <a:rPr lang="en-US" sz="1400" baseline="0" dirty="0" smtClean="0"/>
                        <a:t> et al. 2008; Zhang &amp; Chan 2009, 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Aharon</a:t>
                      </a:r>
                      <a:r>
                        <a:rPr lang="en-US" sz="1400" dirty="0" smtClean="0"/>
                        <a:t> et al. 2006 (KSVD);</a:t>
                      </a:r>
                      <a:r>
                        <a:rPr lang="en-US" sz="1400" baseline="0" dirty="0" smtClean="0"/>
                        <a:t> Rubinstein et al. 2009, 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Zhou</a:t>
                      </a:r>
                      <a:r>
                        <a:rPr lang="en-US" sz="1400" baseline="0" dirty="0" smtClean="0"/>
                        <a:t> et al. 2009; 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Donoho</a:t>
                      </a:r>
                      <a:r>
                        <a:rPr lang="en-US" sz="1400" baseline="0" dirty="0" smtClean="0"/>
                        <a:t> et al. 2009, 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	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943600" y="1757361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70660" name="Picture 4" descr="http://www.core.org.cn/NR/rdonlyres/Electrical-Engineering-and-Computer-Science/6-436JFall-2005/7545A4F2-BE0C-463B-BF35-B8AE7AD111AB/0/chp_ace_car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1757362"/>
            <a:ext cx="609600" cy="457200"/>
          </a:xfrm>
          <a:prstGeom prst="rect">
            <a:avLst/>
          </a:prstGeom>
          <a:noFill/>
        </p:spPr>
      </p:pic>
      <p:pic>
        <p:nvPicPr>
          <p:cNvPr id="70658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1325" y="1757362"/>
            <a:ext cx="645575" cy="457200"/>
          </a:xfrm>
          <a:prstGeom prst="rect">
            <a:avLst/>
          </a:prstGeom>
          <a:noFill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00200" y="3048000"/>
            <a:ext cx="1920243" cy="182880"/>
          </a:xfrm>
          <a:prstGeom prst="rect">
            <a:avLst/>
          </a:prstGeom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82739" y="3048000"/>
            <a:ext cx="1813261" cy="1984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39713"/>
            <a:ext cx="7848600" cy="3951287"/>
          </a:xfrm>
        </p:spPr>
        <p:txBody>
          <a:bodyPr/>
          <a:lstStyle/>
          <a:p>
            <a:r>
              <a:rPr lang="en-US" b="1" dirty="0" smtClean="0"/>
              <a:t>Probabilistic View</a:t>
            </a:r>
            <a:br>
              <a:rPr lang="en-US" b="1" dirty="0" smtClean="0"/>
            </a:br>
            <a:r>
              <a:rPr lang="en-US" sz="2800" b="1" i="1" dirty="0" smtClean="0">
                <a:solidFill>
                  <a:srgbClr val="0000FF"/>
                </a:solidFill>
              </a:rPr>
              <a:t>An Introduction to </a:t>
            </a:r>
            <a:br>
              <a:rPr lang="en-US" sz="2800" b="1" i="1" dirty="0" smtClean="0">
                <a:solidFill>
                  <a:srgbClr val="0000FF"/>
                </a:solidFill>
              </a:rPr>
            </a:br>
            <a:r>
              <a:rPr lang="en-US" sz="2800" b="1" i="1" dirty="0" smtClean="0">
                <a:solidFill>
                  <a:srgbClr val="0000FF"/>
                </a:solidFill>
              </a:rPr>
              <a:t>Approximate Message Passing </a:t>
            </a:r>
            <a:br>
              <a:rPr lang="en-US" sz="2800" b="1" i="1" dirty="0" smtClean="0">
                <a:solidFill>
                  <a:srgbClr val="0000FF"/>
                </a:solidFill>
              </a:rPr>
            </a:br>
            <a:r>
              <a:rPr lang="en-US" sz="2800" b="1" i="1" dirty="0" smtClean="0">
                <a:solidFill>
                  <a:srgbClr val="0000FF"/>
                </a:solidFill>
              </a:rPr>
              <a:t>(AMP)</a:t>
            </a:r>
            <a:endParaRPr lang="en-US" sz="2800" i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 descr="http://www.core.org.cn/NR/rdonlyres/Electrical-Engineering-and-Computer-Science/6-436JFall-2005/7545A4F2-BE0C-463B-BF35-B8AE7AD111AB/0/chp_ace_c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385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28600" y="944563"/>
            <a:ext cx="8915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Goal: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given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		infer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Model: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ea typeface="ＭＳ Ｐゴシック" pitchFamily="34" charset="-128"/>
              </a:rPr>
              <a:t>Example: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Approach:</a:t>
            </a:r>
            <a:r>
              <a:rPr lang="en-US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400" kern="0" dirty="0" smtClean="0">
                <a:ea typeface="ＭＳ Ｐゴシック" pitchFamily="34" charset="-128"/>
              </a:rPr>
              <a:t>graphical models / message passing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900" kern="0" dirty="0" smtClean="0"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ea typeface="ＭＳ Ｐゴシック" pitchFamily="34" charset="-128"/>
              </a:rPr>
              <a:t>Key Ideas:</a:t>
            </a:r>
            <a:r>
              <a:rPr lang="en-US" sz="2400" kern="0" dirty="0" smtClean="0">
                <a:ea typeface="ＭＳ Ｐゴシック" pitchFamily="34" charset="-128"/>
              </a:rPr>
              <a:t>	</a:t>
            </a:r>
            <a:r>
              <a:rPr lang="en-US" sz="24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CLT /</a:t>
            </a:r>
            <a:r>
              <a:rPr lang="en-US" sz="2400" kern="0" dirty="0" smtClean="0">
                <a:ea typeface="ＭＳ Ｐゴシック" pitchFamily="34" charset="-128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ea typeface="ＭＳ Ｐゴシック" pitchFamily="34" charset="-128"/>
              </a:rPr>
              <a:t>Gaussian approximations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Probabilistic Sparse Recovery: the AMP Way</a:t>
            </a:r>
            <a:endParaRPr lang="en-US" sz="3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29113" y="1016000"/>
            <a:ext cx="2463798" cy="406823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29"/>
          <p:cNvGrpSpPr/>
          <p:nvPr/>
        </p:nvGrpSpPr>
        <p:grpSpPr>
          <a:xfrm>
            <a:off x="1050585" y="2667000"/>
            <a:ext cx="6721815" cy="685800"/>
            <a:chOff x="609600" y="2590800"/>
            <a:chExt cx="6721815" cy="685800"/>
          </a:xfrm>
        </p:grpSpPr>
        <p:grpSp>
          <p:nvGrpSpPr>
            <p:cNvPr id="3" name="Group 24"/>
            <p:cNvGrpSpPr/>
            <p:nvPr/>
          </p:nvGrpSpPr>
          <p:grpSpPr>
            <a:xfrm>
              <a:off x="838200" y="2590800"/>
              <a:ext cx="6248400" cy="685800"/>
              <a:chOff x="838200" y="2590800"/>
              <a:chExt cx="6248400" cy="68580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838200" y="2590800"/>
                <a:ext cx="5410200" cy="685800"/>
                <a:chOff x="838200" y="2286000"/>
                <a:chExt cx="5410200" cy="6858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>
                  <a:off x="838200" y="2628106"/>
                  <a:ext cx="8382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5" name="Group 12"/>
                <p:cNvGrpSpPr/>
                <p:nvPr/>
              </p:nvGrpSpPr>
              <p:grpSpPr>
                <a:xfrm>
                  <a:off x="1676400" y="2286000"/>
                  <a:ext cx="1600200" cy="685800"/>
                  <a:chOff x="1676400" y="1524000"/>
                  <a:chExt cx="1600200" cy="685800"/>
                </a:xfrm>
              </p:grpSpPr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16764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4" name="Picture 123" descr="TP_tmp.png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841753" y="1714500"/>
                    <a:ext cx="1269494" cy="3048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3276600" y="2628106"/>
                  <a:ext cx="13716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6" name="Group 13"/>
                <p:cNvGrpSpPr/>
                <p:nvPr/>
              </p:nvGrpSpPr>
              <p:grpSpPr>
                <a:xfrm>
                  <a:off x="4648200" y="2286000"/>
                  <a:ext cx="1600200" cy="685800"/>
                  <a:chOff x="3733800" y="1524000"/>
                  <a:chExt cx="1600200" cy="685800"/>
                </a:xfrm>
              </p:grpSpPr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3733800" y="1524000"/>
                    <a:ext cx="1600200" cy="6858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erdana" pitchFamily="-8" charset="0"/>
                    </a:endParaRPr>
                  </a:p>
                </p:txBody>
              </p:sp>
              <p:pic>
                <p:nvPicPr>
                  <p:cNvPr id="12" name="Picture 11" descr="TP_tmp.png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4" cstate="print"/>
                  <a:stretch>
                    <a:fillRect/>
                  </a:stretch>
                </p:blipFill>
                <p:spPr bwMode="auto">
                  <a:xfrm>
                    <a:off x="3937247" y="1714499"/>
                    <a:ext cx="1193306" cy="30480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16" name="Picture 15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3429229" y="2286000"/>
                  <a:ext cx="1066343" cy="274320"/>
                </a:xfrm>
                <a:prstGeom prst="rect">
                  <a:avLst/>
                </a:prstGeom>
              </p:spPr>
            </p:pic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248400" y="2932906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09600" y="2819400"/>
              <a:ext cx="162169" cy="228600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136813" y="2819400"/>
              <a:ext cx="194602" cy="2276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5" name="Picture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802879" y="3733800"/>
            <a:ext cx="6807721" cy="355092"/>
          </a:xfrm>
          <a:prstGeom prst="rect">
            <a:avLst/>
          </a:prstGeom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098279" y="4343400"/>
            <a:ext cx="2641098" cy="3048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38200" y="6172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[Boutros and </a:t>
            </a:r>
            <a:r>
              <a:rPr lang="en-US" sz="1600" dirty="0" err="1" smtClean="0">
                <a:latin typeface="+mj-lt"/>
              </a:rPr>
              <a:t>Caire</a:t>
            </a:r>
            <a:r>
              <a:rPr lang="en-US" sz="1600" dirty="0" smtClean="0">
                <a:latin typeface="+mj-lt"/>
              </a:rPr>
              <a:t> 2002; </a:t>
            </a:r>
            <a:r>
              <a:rPr lang="en-US" sz="1600" dirty="0" err="1" smtClean="0">
                <a:latin typeface="+mj-lt"/>
              </a:rPr>
              <a:t>Montanari</a:t>
            </a:r>
            <a:r>
              <a:rPr lang="en-US" sz="1600" dirty="0" smtClean="0">
                <a:latin typeface="+mj-lt"/>
              </a:rPr>
              <a:t> and </a:t>
            </a:r>
            <a:r>
              <a:rPr lang="en-US" sz="1600" dirty="0" err="1" smtClean="0">
                <a:latin typeface="+mj-lt"/>
              </a:rPr>
              <a:t>Tse</a:t>
            </a:r>
            <a:r>
              <a:rPr lang="en-US" sz="1600" dirty="0" smtClean="0">
                <a:latin typeface="+mj-lt"/>
              </a:rPr>
              <a:t> 2006; </a:t>
            </a:r>
            <a:r>
              <a:rPr lang="en-US" sz="1600" dirty="0" err="1" smtClean="0">
                <a:latin typeface="+mj-lt"/>
              </a:rPr>
              <a:t>Guo</a:t>
            </a:r>
            <a:r>
              <a:rPr lang="en-US" sz="1600" dirty="0" smtClean="0">
                <a:latin typeface="+mj-lt"/>
              </a:rPr>
              <a:t> and Wang 2006; Tanaka and Okada 2006; </a:t>
            </a:r>
            <a:r>
              <a:rPr lang="en-US" sz="1600" dirty="0" err="1" smtClean="0">
                <a:latin typeface="+mj-lt"/>
              </a:rPr>
              <a:t>Donoho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Maleki</a:t>
            </a:r>
            <a:r>
              <a:rPr lang="en-US" sz="1600" dirty="0" smtClean="0">
                <a:latin typeface="+mj-lt"/>
              </a:rPr>
              <a:t>, and </a:t>
            </a:r>
            <a:r>
              <a:rPr lang="en-US" sz="1600" dirty="0" err="1" smtClean="0">
                <a:latin typeface="+mj-lt"/>
              </a:rPr>
              <a:t>Montanari</a:t>
            </a:r>
            <a:r>
              <a:rPr lang="en-US" sz="1600" dirty="0" smtClean="0">
                <a:latin typeface="+mj-lt"/>
              </a:rPr>
              <a:t> 2009; </a:t>
            </a:r>
            <a:r>
              <a:rPr lang="en-US" sz="1600" dirty="0" err="1" smtClean="0">
                <a:latin typeface="+mj-lt"/>
              </a:rPr>
              <a:t>Rangan</a:t>
            </a:r>
            <a:r>
              <a:rPr lang="en-US" sz="1600" dirty="0" smtClean="0">
                <a:latin typeface="+mj-lt"/>
              </a:rPr>
              <a:t> 2010</a:t>
            </a:r>
            <a:r>
              <a:rPr lang="en-US" sz="1600" dirty="0" smtClean="0">
                <a:latin typeface="+mj-lt"/>
                <a:ea typeface="ＭＳ Ｐゴシック" pitchFamily="34" charset="-128"/>
              </a:rPr>
              <a:t>]</a:t>
            </a: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281188" y="1600200"/>
            <a:ext cx="2653012" cy="3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,color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begin{split}&#10;m_{i\rightarrow j} (x_j) &amp;= E_{x_r: r\ne j}\{p_{Y|Z}(y_i|z_i)|x_j,y_i\}\\&#10;&amp;= E_{x_r: r\ne j}\left\{p_{Y|Z}\left(y_i\left|[\Phi]_{ij}x_j + \sum_{r\ne j}[\Phi]_{ir}x_r \right.\right) \Large| x_j,y_i\right\}\\&#10;&amp;\color{red}{\mathbf{\approx E_{V}\left\{p_{Y|Z}\left(y_i\left|[\Phi]_{ij}x_j + V \right.\right) \Large| x_j,y_i\right\}}}\\&#10;&amp;\approx d_1[\Phi]_{ij}x_j + d_2 [\Phi]_{ij}x_j^2&#10;\end{split}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2"/>
  <p:tag name="PICTUREFILESIZE" val="589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| z)=\mathcal{N}(y;z,\mu^w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759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V\sim {\mathcal N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3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Null space of $\Phi$: $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675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,color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begin{split}&#10;m_{i\rightarrow j} (x_j) &amp;= E_{x_r: r\ne j}\{p_{Y|Z}(y_i|z_i)|x_j,y_i\}\\&#10;&amp;= E_{x_r: r\ne j}\left\{p_{Y|Z}\left(y_i\left|[\Phi]_{ij}x_j + \sum_{r\ne j}[\Phi]_{ir}x_r \right.\right) \Large| x_j,y_i\right\}\\&#10;&amp;{{\approx E_{V}\left\{p_{Y|Z}\left(y_i\left|[\Phi]_{ij}x_j + V \right.\right) \Large| x_j,y_i\right\}}}\\&#10;&amp;\color{red}{\mathbf{\approx d_1[\Phi]_{ij}x_j + d_2 [\Phi]_{ij}x_j^2}}&#10;\end{split}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2"/>
  <p:tag name="PICTUREFILESIZE" val="589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| z)=\mathcal{N}(y;z,\mu^w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759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_l|{\bf Y}\}$ and var$\{x_{jl}|{\bf Y}\}$ $\forall l,j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9"/>
  <p:tag name="PICTUREFILESIZE" val="78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bf Y = \Phi X + 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2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{\bf \Phi}|{\bf Y}\}$ and var$\{[{\bf \Phi}]_{i,j}|{\bf Y}\}$ $\forall i,j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82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"/>
  <p:tag name="PICTUREFILESIZE" val="5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7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\Phi|A}(\phi_i|a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2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bf Y = \Phi X + 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27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{\bf \Phi}|{\bf Y}\}$ and var$\{[{\bf \Phi}]_{i,j}|{\bf Y}\}$ $\forall i,j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82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narray}\nonumber&#10;\mu_i^p(t)&amp;=&amp;\sum_{j=1}^n{\big(|\hat{a}_{ij}|^2+\mu_{ij}^a\big)\mu_{j}^x(t)+\mu_{ij}^a|\hat{x}_j(t)|^2}\\&#10;\nonumber\hat{z}_i(t)&amp;=&amp;\sum_{j=1}^n{\hat{a}_{ij}\hat{x}_j(t)}\\&#10;\nonumber\hat{p}_i(t)&amp;=&amp;\hat{z}_i(t)-\hat{s}_i(t-1)\sum_{j=1}^n{|\hat{a}_{ij}|^2\mu_j^x(t)}\\&#10;\nonumber\hat{s}_i(t)&amp;=&amp;g_{out}\big(\hat{p}_i(t),y_i,\mu_i^p(t)\big)\\&#10;\nonumber\mu_i^s(t)&amp;=&amp;-g'_{out}\big(\hat{p}_i(t),y_i,\mu_i^p(t)\big)&#10;\end{eqnarray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7257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narray}&#10;\nonumber\mu_j^r(t)&amp;=&amp;\Big(\sum_{i=1}^m{|\hat{a}_{ij}|^2\mu_i^s(t)}\Big)^{-1}\\&#10;\nonumber\hat{r}_j(t)&amp;=&amp;\hat{x}_j(t)+\mu_j^r(t)\sum_{i=1}^m{\hat{a}^*_{ij}\hat{s}_i(t)}\\&#10;\nonumber\hat{x}_j(t+1)&amp;=&amp;g_{in}\big(\hat{r}_j(t),q_j,\mu_j^r(t)\big)\\&#10;\nonumber\mu_j^x(t+1)&amp;=&amp;\mu_j^r(t)g'_{in}\big(\hat{r}_j(t),q_j,\mu_j^r(t)\big)&#10;\end{eqnarray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1"/>
  <p:tag name="PICTUREFILESIZE" val="528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_l|{\bf Y}\}$ and var$\{x_{jl}|{\bf Y}\}$ $\forall l,j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9"/>
  <p:tag name="PICTUREFILESIZE" val="788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"/>
  <p:tag name="PICTUREFILESIZE" val="56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72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\Phi|A}(\phi_i|a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2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in_{x': y= \Phi x'}\|x'\|_1$&#10;&#10;}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4"/>
  <p:tag name="PICTUREFILESIZE" val="50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Omega= \{i: x_i\ne 0 \}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45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abs{\Omega} \le K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6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bf Y = \Phi X + 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2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\bf Y } = \left[y_1,\ldots,y_L \right]\in R^{M \times L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1"/>
  <p:tag name="PICTUREFILESIZE" val="59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l=1,\ldots,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20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l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_l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9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\bf \Phi } \in R^{M \times N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38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\bf X } = \left[x_1,\ldots,x_L \right]\in R^{N \times L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59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\bf W } \in R^{M \times L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"/>
  <p:tag name="PICTUREFILESIZE" val="38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bf Y = \Phi X + 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4"/>
  <p:tag name="PICTUREFILESIZE" val="327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\bf Y } = \left[y_1,\ldots,y_L \right]\in R^{M \times L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1"/>
  <p:tag name="PICTUREFILESIZE" val="59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l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_l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9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l=1,\ldots,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20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\Phi,X}\|Y-\Phi X||^2 + \lambda \|X\|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6"/>
  <p:tag name="PICTUREFILESIZE" val="66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\Phi,X:\|X\|_0\le K}\|Y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9"/>
  <p:tag name="PICTUREFILESIZE" val="69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| q=[\lambda,\hat{\theta},\mu^\theta])&#10;  = \lambda \mathcal{N}(x;\hat{\theta},\mu^\theta)&#10;  + (1-\lambda) \delta(x), ~~\lambda\in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8"/>
  <p:tag name="PICTUREFILESIZE" val="162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| z)=\mathcal{N}(y;z,\mu^w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75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| q=[\lambda,\hat{\theta},\mu^\theta])&#10;  = \lambda \mathcal{N}(x;\hat{\theta},\mu^\theta)&#10;  + (1-\lambda) \delta(x), ~~\lambda\in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8"/>
  <p:tag name="PICTUREFILESIZE" val="162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| z)=\mathcal{N}(y;z,\mu^w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75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| q=[\lambda,\hat{\theta},\mu^\theta])&#10;  = \lambda \mathcal{N}(x;\hat{\theta},\mu^\theta)&#10;  + (1-\lambda) \delta(x), ~~\lambda\in[0,1]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8"/>
  <p:tag name="PICTUREFILESIZE" val="162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| z)=\mathcal{N}(y;z,\mu^w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75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'=x+v \Rightarrow y,~\forall v \in 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1"/>
  <p:tag name="PICTUREFILESIZE" val="72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{\Phi}x + w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y\}$ and var$\{x|y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96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begin{split}&#10;m_{i\rightarrow j} (x_j) &amp;= E_{x_r: r\ne j}\{p_{Y|Z}(y_i|z_i)|x_j,y_i\}\\&#10;&amp;= E_{x_r: r\ne j}\left\{p_{Y|Z}\left(y_i\left|[\Phi]_{ij}x_j + \sum_{r\ne j}[\Phi]_{ir}x_r \right.\right) \Large| x_j,y_i\right\}\\&#10;&amp;\approx E_{V}\left\{p_{Y|Z}\left(y_i\left|[\Phi]_{ij}x_j + V \right.\right) \Large| x_j,y_i\right\}\\&#10;&amp;\approx d_1[\Phi]_{ij}x_j + d_2 [\Phi]_{ij}x_j^2&#10;\end{split}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2"/>
  <p:tag name="PICTUREFILESIZE" val="6026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| z)=\mathcal{N}(y;z,\mu^w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759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q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0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z= \Phi 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"/>
  <p:tag name="PICTUREFILESIZE" val="21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Y|Z}(y_i|z_i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"/>
  <p:tag name="PICTUREFILESIZE" val="44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p_{X|Q}(x_j|q_j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8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636</Words>
  <Application>Microsoft Office PowerPoint</Application>
  <PresentationFormat>On-screen Show (4:3)</PresentationFormat>
  <Paragraphs>300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15_Blank Presentation</vt:lpstr>
      <vt:lpstr>Approximate Message Passing  for Bilinear Models</vt:lpstr>
      <vt:lpstr>Linear Dimensionality Reduction</vt:lpstr>
      <vt:lpstr>Linear Dimensionality Reduction</vt:lpstr>
      <vt:lpstr>Linear Dimensionality Reduction</vt:lpstr>
      <vt:lpstr>Learning to “Calibrate”</vt:lpstr>
      <vt:lpstr>Learning to “Calibrate”</vt:lpstr>
      <vt:lpstr>Example Approaches</vt:lpstr>
      <vt:lpstr>Probabilistic View An Introduction to  Approximate Message Passing  (AMP)</vt:lpstr>
      <vt:lpstr>Probabilistic Sparse Recovery: the AMP Way</vt:lpstr>
      <vt:lpstr>Probabilistic Sparse Recovery: the AMP Way</vt:lpstr>
      <vt:lpstr>Probabilistic Sparse Recovery: the AMP Way</vt:lpstr>
      <vt:lpstr>Probabilistic Sparse Recovery: the AMP Way</vt:lpstr>
      <vt:lpstr>Probabilistic Sparse Recovery: the AMP Way</vt:lpstr>
      <vt:lpstr>Probabilistic Sparse Recovery: the AMP Way</vt:lpstr>
      <vt:lpstr>Probabilistic Sparse Recovery: the AMP Way</vt:lpstr>
      <vt:lpstr>AMP Performance</vt:lpstr>
      <vt:lpstr>AMP Performance</vt:lpstr>
      <vt:lpstr>AMP Performance</vt:lpstr>
      <vt:lpstr>AMP Performance</vt:lpstr>
      <vt:lpstr>Bilinear AMP</vt:lpstr>
      <vt:lpstr>Bilinear AMP</vt:lpstr>
      <vt:lpstr>Bilinear AMP</vt:lpstr>
      <vt:lpstr>Synthetic Calibration Example</vt:lpstr>
      <vt:lpstr>Synthetic Calibration Example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Compressible Priors</dc:title>
  <dc:creator>Cevher</dc:creator>
  <cp:lastModifiedBy>Cevher</cp:lastModifiedBy>
  <cp:revision>247</cp:revision>
  <dcterms:created xsi:type="dcterms:W3CDTF">2010-11-22T20:07:39Z</dcterms:created>
  <dcterms:modified xsi:type="dcterms:W3CDTF">2011-06-30T09:02:41Z</dcterms:modified>
</cp:coreProperties>
</file>