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3" r:id="rId1"/>
    <p:sldMasterId id="2147483777" r:id="rId2"/>
  </p:sldMasterIdLst>
  <p:notesMasterIdLst>
    <p:notesMasterId r:id="rId25"/>
  </p:notesMasterIdLst>
  <p:sldIdLst>
    <p:sldId id="256" r:id="rId3"/>
    <p:sldId id="335" r:id="rId4"/>
    <p:sldId id="307" r:id="rId5"/>
    <p:sldId id="308" r:id="rId6"/>
    <p:sldId id="266" r:id="rId7"/>
    <p:sldId id="338" r:id="rId8"/>
    <p:sldId id="313" r:id="rId9"/>
    <p:sldId id="314" r:id="rId10"/>
    <p:sldId id="316" r:id="rId11"/>
    <p:sldId id="317" r:id="rId12"/>
    <p:sldId id="319" r:id="rId13"/>
    <p:sldId id="366" r:id="rId14"/>
    <p:sldId id="318" r:id="rId15"/>
    <p:sldId id="367" r:id="rId16"/>
    <p:sldId id="341" r:id="rId17"/>
    <p:sldId id="346" r:id="rId18"/>
    <p:sldId id="322" r:id="rId19"/>
    <p:sldId id="381" r:id="rId20"/>
    <p:sldId id="382" r:id="rId21"/>
    <p:sldId id="326" r:id="rId22"/>
    <p:sldId id="380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ina Jafarpour" initials="S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29CA"/>
    <a:srgbClr val="044612"/>
    <a:srgbClr val="BF0F3A"/>
    <a:srgbClr val="0EDF39"/>
    <a:srgbClr val="79DF38"/>
    <a:srgbClr val="8BFF41"/>
    <a:srgbClr val="8AF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inimized">
    <p:restoredLeft sz="15620"/>
    <p:restoredTop sz="81930" autoAdjust="0"/>
  </p:normalViewPr>
  <p:slideViewPr>
    <p:cSldViewPr snapToObjects="1">
      <p:cViewPr>
        <p:scale>
          <a:sx n="100" d="100"/>
          <a:sy n="100" d="100"/>
        </p:scale>
        <p:origin x="-1592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9BA6E-6E6F-1C43-8964-17942178FD34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3D0E-9CD5-5E4A-AB1E-A3848D023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60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082" indent="0" algn="ctr">
              <a:buNone/>
            </a:lvl2pPr>
            <a:lvl3pPr marL="914165" indent="0" algn="ctr">
              <a:buNone/>
            </a:lvl3pPr>
            <a:lvl4pPr marL="1371250" indent="0" algn="ctr">
              <a:buNone/>
            </a:lvl4pPr>
            <a:lvl5pPr marL="1828332" indent="0" algn="ctr">
              <a:buNone/>
            </a:lvl5pPr>
            <a:lvl6pPr marL="2285415" indent="0" algn="ctr">
              <a:buNone/>
            </a:lvl6pPr>
            <a:lvl7pPr marL="2742500" indent="0" algn="ctr">
              <a:buNone/>
            </a:lvl7pPr>
            <a:lvl8pPr marL="3199580" indent="0" algn="ctr">
              <a:buNone/>
            </a:lvl8pPr>
            <a:lvl9pPr marL="365666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2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5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51A0-4F26-454F-A2A7-F0C889FD3918}" type="datetimeFigureOut">
              <a:rPr lang="en-US"/>
              <a:pPr>
                <a:defRPr/>
              </a:pPr>
              <a:t>2/9/11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CF70-2C9E-4AB0-904B-6D3C83263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60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5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7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8" y="2341480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16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16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9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5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80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lIns="91416" tIns="45709" rIns="91416" bIns="91416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16" tIns="45709" rIns="91416" bIns="4570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1"/>
            <a:ext cx="2476500" cy="476250"/>
          </a:xfrm>
          <a:prstGeom prst="rect">
            <a:avLst/>
          </a:prstGeom>
        </p:spPr>
        <p:txBody>
          <a:bodyPr lIns="91416" tIns="45709" rIns="91416" bIns="45709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41907F-71DF-A246-B310-3B33FE933C07}" type="datetimeFigureOut">
              <a:rPr lang="en-US" smtClean="0"/>
              <a:pPr/>
              <a:t>2/9/11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16" tIns="45709" rIns="91416" bIns="45709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C45A18-0326-E445-A467-2E1209FDF5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50" indent="-27425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00" indent="-228541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750" indent="-228541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00" indent="-228541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0" indent="-228541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499" indent="-228541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748" indent="-228541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3999" indent="-228541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249" indent="-228541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F2CAA3-A816-476D-8BA7-04A133C80112}" type="datetimeFigureOut">
              <a:rPr lang="en-US"/>
              <a:pPr>
                <a:defRPr/>
              </a:pPr>
              <a:t>2/9/11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82E8F-AE37-448F-997D-2620AF310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pdf"/><Relationship Id="rId12" Type="http://schemas.openxmlformats.org/officeDocument/2006/relationships/image" Target="../media/image115.png"/><Relationship Id="rId13" Type="http://schemas.openxmlformats.org/officeDocument/2006/relationships/image" Target="../media/image116.pdf"/><Relationship Id="rId14" Type="http://schemas.openxmlformats.org/officeDocument/2006/relationships/image" Target="../media/image117.png"/><Relationship Id="rId15" Type="http://schemas.openxmlformats.org/officeDocument/2006/relationships/image" Target="../media/image118.pdf"/><Relationship Id="rId16" Type="http://schemas.openxmlformats.org/officeDocument/2006/relationships/image" Target="../media/image119.png"/><Relationship Id="rId17" Type="http://schemas.openxmlformats.org/officeDocument/2006/relationships/image" Target="../media/image104.pdf"/><Relationship Id="rId18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6.pdf"/><Relationship Id="rId4" Type="http://schemas.openxmlformats.org/officeDocument/2006/relationships/image" Target="../media/image107.png"/><Relationship Id="rId5" Type="http://schemas.openxmlformats.org/officeDocument/2006/relationships/image" Target="../media/image108.pdf"/><Relationship Id="rId6" Type="http://schemas.openxmlformats.org/officeDocument/2006/relationships/image" Target="../media/image109.png"/><Relationship Id="rId7" Type="http://schemas.openxmlformats.org/officeDocument/2006/relationships/image" Target="../media/image110.pdf"/><Relationship Id="rId8" Type="http://schemas.openxmlformats.org/officeDocument/2006/relationships/image" Target="../media/image111.png"/><Relationship Id="rId9" Type="http://schemas.openxmlformats.org/officeDocument/2006/relationships/image" Target="../media/image112.pdf"/><Relationship Id="rId10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df"/><Relationship Id="rId5" Type="http://schemas.openxmlformats.org/officeDocument/2006/relationships/image" Target="../media/image123.png"/><Relationship Id="rId6" Type="http://schemas.openxmlformats.org/officeDocument/2006/relationships/image" Target="../media/image124.pdf"/><Relationship Id="rId7" Type="http://schemas.openxmlformats.org/officeDocument/2006/relationships/image" Target="../media/image125.png"/><Relationship Id="rId8" Type="http://schemas.openxmlformats.org/officeDocument/2006/relationships/image" Target="../media/image106.pdf"/><Relationship Id="rId9" Type="http://schemas.openxmlformats.org/officeDocument/2006/relationships/image" Target="../media/image107.png"/><Relationship Id="rId10" Type="http://schemas.openxmlformats.org/officeDocument/2006/relationships/image" Target="../media/image108.pdf"/><Relationship Id="rId1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d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png"/><Relationship Id="rId20" Type="http://schemas.openxmlformats.org/officeDocument/2006/relationships/image" Target="../media/image144.pdf"/><Relationship Id="rId21" Type="http://schemas.openxmlformats.org/officeDocument/2006/relationships/image" Target="../media/image145.png"/><Relationship Id="rId22" Type="http://schemas.openxmlformats.org/officeDocument/2006/relationships/image" Target="../media/image146.pdf"/><Relationship Id="rId23" Type="http://schemas.openxmlformats.org/officeDocument/2006/relationships/image" Target="../media/image147.png"/><Relationship Id="rId24" Type="http://schemas.openxmlformats.org/officeDocument/2006/relationships/image" Target="../media/image148.pdf"/><Relationship Id="rId25" Type="http://schemas.openxmlformats.org/officeDocument/2006/relationships/image" Target="../media/image149.png"/><Relationship Id="rId26" Type="http://schemas.openxmlformats.org/officeDocument/2006/relationships/image" Target="../media/image150.pdf"/><Relationship Id="rId27" Type="http://schemas.openxmlformats.org/officeDocument/2006/relationships/image" Target="../media/image151.png"/><Relationship Id="rId28" Type="http://schemas.openxmlformats.org/officeDocument/2006/relationships/image" Target="../media/image152.pdf"/><Relationship Id="rId29" Type="http://schemas.openxmlformats.org/officeDocument/2006/relationships/image" Target="../media/image153.png"/><Relationship Id="rId10" Type="http://schemas.openxmlformats.org/officeDocument/2006/relationships/image" Target="../media/image134.pdf"/><Relationship Id="rId11" Type="http://schemas.openxmlformats.org/officeDocument/2006/relationships/image" Target="../media/image135.png"/><Relationship Id="rId12" Type="http://schemas.openxmlformats.org/officeDocument/2006/relationships/image" Target="../media/image136.pdf"/><Relationship Id="rId13" Type="http://schemas.openxmlformats.org/officeDocument/2006/relationships/image" Target="../media/image137.png"/><Relationship Id="rId14" Type="http://schemas.openxmlformats.org/officeDocument/2006/relationships/image" Target="../media/image138.pdf"/><Relationship Id="rId15" Type="http://schemas.openxmlformats.org/officeDocument/2006/relationships/image" Target="../media/image139.png"/><Relationship Id="rId16" Type="http://schemas.openxmlformats.org/officeDocument/2006/relationships/image" Target="../media/image140.pdf"/><Relationship Id="rId17" Type="http://schemas.openxmlformats.org/officeDocument/2006/relationships/image" Target="../media/image141.png"/><Relationship Id="rId18" Type="http://schemas.openxmlformats.org/officeDocument/2006/relationships/image" Target="../media/image142.pdf"/><Relationship Id="rId19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df"/><Relationship Id="rId3" Type="http://schemas.openxmlformats.org/officeDocument/2006/relationships/image" Target="../media/image127.png"/><Relationship Id="rId4" Type="http://schemas.openxmlformats.org/officeDocument/2006/relationships/image" Target="../media/image128.pdf"/><Relationship Id="rId5" Type="http://schemas.openxmlformats.org/officeDocument/2006/relationships/image" Target="../media/image129.png"/><Relationship Id="rId6" Type="http://schemas.openxmlformats.org/officeDocument/2006/relationships/image" Target="../media/image130.pdf"/><Relationship Id="rId7" Type="http://schemas.openxmlformats.org/officeDocument/2006/relationships/image" Target="../media/image131.png"/><Relationship Id="rId8" Type="http://schemas.openxmlformats.org/officeDocument/2006/relationships/image" Target="../media/image132.pd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pdf"/><Relationship Id="rId20" Type="http://schemas.openxmlformats.org/officeDocument/2006/relationships/image" Target="../media/image171.png"/><Relationship Id="rId21" Type="http://schemas.openxmlformats.org/officeDocument/2006/relationships/image" Target="../media/image172.pdf"/><Relationship Id="rId22" Type="http://schemas.openxmlformats.org/officeDocument/2006/relationships/image" Target="../media/image173.png"/><Relationship Id="rId23" Type="http://schemas.openxmlformats.org/officeDocument/2006/relationships/image" Target="../media/image174.pdf"/><Relationship Id="rId24" Type="http://schemas.openxmlformats.org/officeDocument/2006/relationships/image" Target="../media/image175.png"/><Relationship Id="rId25" Type="http://schemas.openxmlformats.org/officeDocument/2006/relationships/image" Target="../media/image176.pdf"/><Relationship Id="rId26" Type="http://schemas.openxmlformats.org/officeDocument/2006/relationships/image" Target="../media/image177.png"/><Relationship Id="rId10" Type="http://schemas.openxmlformats.org/officeDocument/2006/relationships/image" Target="../media/image161.png"/><Relationship Id="rId11" Type="http://schemas.openxmlformats.org/officeDocument/2006/relationships/image" Target="../media/image162.pdf"/><Relationship Id="rId12" Type="http://schemas.openxmlformats.org/officeDocument/2006/relationships/image" Target="../media/image163.png"/><Relationship Id="rId13" Type="http://schemas.openxmlformats.org/officeDocument/2006/relationships/image" Target="../media/image164.pdf"/><Relationship Id="rId14" Type="http://schemas.openxmlformats.org/officeDocument/2006/relationships/image" Target="../media/image165.png"/><Relationship Id="rId15" Type="http://schemas.openxmlformats.org/officeDocument/2006/relationships/image" Target="../media/image166.pdf"/><Relationship Id="rId16" Type="http://schemas.openxmlformats.org/officeDocument/2006/relationships/image" Target="../media/image167.png"/><Relationship Id="rId17" Type="http://schemas.openxmlformats.org/officeDocument/2006/relationships/image" Target="../media/image168.pdf"/><Relationship Id="rId18" Type="http://schemas.openxmlformats.org/officeDocument/2006/relationships/image" Target="../media/image169.png"/><Relationship Id="rId19" Type="http://schemas.openxmlformats.org/officeDocument/2006/relationships/image" Target="../media/image17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4.pdf"/><Relationship Id="rId4" Type="http://schemas.openxmlformats.org/officeDocument/2006/relationships/image" Target="../media/image155.png"/><Relationship Id="rId5" Type="http://schemas.openxmlformats.org/officeDocument/2006/relationships/image" Target="../media/image156.pdf"/><Relationship Id="rId6" Type="http://schemas.openxmlformats.org/officeDocument/2006/relationships/image" Target="../media/image157.png"/><Relationship Id="rId7" Type="http://schemas.openxmlformats.org/officeDocument/2006/relationships/image" Target="../media/image158.pdf"/><Relationship Id="rId8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21.pdf"/><Relationship Id="rId47" Type="http://schemas.openxmlformats.org/officeDocument/2006/relationships/image" Target="../media/image222.png"/><Relationship Id="rId48" Type="http://schemas.openxmlformats.org/officeDocument/2006/relationships/image" Target="../media/image223.png"/><Relationship Id="rId20" Type="http://schemas.openxmlformats.org/officeDocument/2006/relationships/image" Target="../media/image195.pdf"/><Relationship Id="rId21" Type="http://schemas.openxmlformats.org/officeDocument/2006/relationships/image" Target="../media/image196.png"/><Relationship Id="rId22" Type="http://schemas.openxmlformats.org/officeDocument/2006/relationships/image" Target="../media/image197.pdf"/><Relationship Id="rId23" Type="http://schemas.openxmlformats.org/officeDocument/2006/relationships/image" Target="../media/image198.png"/><Relationship Id="rId24" Type="http://schemas.openxmlformats.org/officeDocument/2006/relationships/image" Target="../media/image199.pdf"/><Relationship Id="rId25" Type="http://schemas.openxmlformats.org/officeDocument/2006/relationships/image" Target="../media/image200.png"/><Relationship Id="rId26" Type="http://schemas.openxmlformats.org/officeDocument/2006/relationships/image" Target="../media/image201.pdf"/><Relationship Id="rId27" Type="http://schemas.openxmlformats.org/officeDocument/2006/relationships/image" Target="../media/image202.png"/><Relationship Id="rId28" Type="http://schemas.openxmlformats.org/officeDocument/2006/relationships/image" Target="../media/image203.pdf"/><Relationship Id="rId29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8.png"/><Relationship Id="rId4" Type="http://schemas.openxmlformats.org/officeDocument/2006/relationships/image" Target="../media/image179.pdf"/><Relationship Id="rId5" Type="http://schemas.openxmlformats.org/officeDocument/2006/relationships/image" Target="../media/image180.png"/><Relationship Id="rId30" Type="http://schemas.openxmlformats.org/officeDocument/2006/relationships/image" Target="../media/image205.pdf"/><Relationship Id="rId31" Type="http://schemas.openxmlformats.org/officeDocument/2006/relationships/image" Target="../media/image206.png"/><Relationship Id="rId32" Type="http://schemas.openxmlformats.org/officeDocument/2006/relationships/image" Target="../media/image207.pdf"/><Relationship Id="rId9" Type="http://schemas.openxmlformats.org/officeDocument/2006/relationships/image" Target="../media/image184.png"/><Relationship Id="rId6" Type="http://schemas.openxmlformats.org/officeDocument/2006/relationships/image" Target="../media/image181.pdf"/><Relationship Id="rId7" Type="http://schemas.openxmlformats.org/officeDocument/2006/relationships/image" Target="../media/image182.png"/><Relationship Id="rId8" Type="http://schemas.openxmlformats.org/officeDocument/2006/relationships/image" Target="../media/image183.pdf"/><Relationship Id="rId33" Type="http://schemas.openxmlformats.org/officeDocument/2006/relationships/image" Target="../media/image208.png"/><Relationship Id="rId34" Type="http://schemas.openxmlformats.org/officeDocument/2006/relationships/image" Target="../media/image209.pdf"/><Relationship Id="rId35" Type="http://schemas.openxmlformats.org/officeDocument/2006/relationships/image" Target="../media/image210.png"/><Relationship Id="rId36" Type="http://schemas.openxmlformats.org/officeDocument/2006/relationships/image" Target="../media/image211.pdf"/><Relationship Id="rId10" Type="http://schemas.openxmlformats.org/officeDocument/2006/relationships/image" Target="../media/image185.pdf"/><Relationship Id="rId11" Type="http://schemas.openxmlformats.org/officeDocument/2006/relationships/image" Target="../media/image186.png"/><Relationship Id="rId12" Type="http://schemas.openxmlformats.org/officeDocument/2006/relationships/image" Target="../media/image187.pdf"/><Relationship Id="rId13" Type="http://schemas.openxmlformats.org/officeDocument/2006/relationships/image" Target="../media/image188.png"/><Relationship Id="rId14" Type="http://schemas.openxmlformats.org/officeDocument/2006/relationships/image" Target="../media/image189.pdf"/><Relationship Id="rId15" Type="http://schemas.openxmlformats.org/officeDocument/2006/relationships/image" Target="../media/image190.png"/><Relationship Id="rId16" Type="http://schemas.openxmlformats.org/officeDocument/2006/relationships/image" Target="../media/image191.pdf"/><Relationship Id="rId17" Type="http://schemas.openxmlformats.org/officeDocument/2006/relationships/image" Target="../media/image192.png"/><Relationship Id="rId18" Type="http://schemas.openxmlformats.org/officeDocument/2006/relationships/image" Target="../media/image193.pdf"/><Relationship Id="rId19" Type="http://schemas.openxmlformats.org/officeDocument/2006/relationships/image" Target="../media/image194.png"/><Relationship Id="rId37" Type="http://schemas.openxmlformats.org/officeDocument/2006/relationships/image" Target="../media/image212.png"/><Relationship Id="rId38" Type="http://schemas.openxmlformats.org/officeDocument/2006/relationships/image" Target="../media/image213.pdf"/><Relationship Id="rId39" Type="http://schemas.openxmlformats.org/officeDocument/2006/relationships/image" Target="../media/image214.png"/><Relationship Id="rId40" Type="http://schemas.openxmlformats.org/officeDocument/2006/relationships/image" Target="../media/image215.pdf"/><Relationship Id="rId41" Type="http://schemas.openxmlformats.org/officeDocument/2006/relationships/image" Target="../media/image216.png"/><Relationship Id="rId42" Type="http://schemas.openxmlformats.org/officeDocument/2006/relationships/image" Target="../media/image217.pdf"/><Relationship Id="rId43" Type="http://schemas.openxmlformats.org/officeDocument/2006/relationships/image" Target="../media/image218.png"/><Relationship Id="rId44" Type="http://schemas.openxmlformats.org/officeDocument/2006/relationships/image" Target="../media/image219.pdf"/><Relationship Id="rId45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2.pdf"/><Relationship Id="rId12" Type="http://schemas.openxmlformats.org/officeDocument/2006/relationships/image" Target="../media/image233.png"/><Relationship Id="rId13" Type="http://schemas.openxmlformats.org/officeDocument/2006/relationships/image" Target="../media/image234.pdf"/><Relationship Id="rId14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4.pdf"/><Relationship Id="rId4" Type="http://schemas.openxmlformats.org/officeDocument/2006/relationships/image" Target="../media/image225.png"/><Relationship Id="rId5" Type="http://schemas.openxmlformats.org/officeDocument/2006/relationships/image" Target="../media/image226.pdf"/><Relationship Id="rId6" Type="http://schemas.openxmlformats.org/officeDocument/2006/relationships/image" Target="../media/image227.png"/><Relationship Id="rId7" Type="http://schemas.openxmlformats.org/officeDocument/2006/relationships/image" Target="../media/image228.pdf"/><Relationship Id="rId8" Type="http://schemas.openxmlformats.org/officeDocument/2006/relationships/image" Target="../media/image229.png"/><Relationship Id="rId9" Type="http://schemas.openxmlformats.org/officeDocument/2006/relationships/image" Target="../media/image230.pdf"/><Relationship Id="rId10" Type="http://schemas.openxmlformats.org/officeDocument/2006/relationships/image" Target="../media/image2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6.pdf"/><Relationship Id="rId3" Type="http://schemas.openxmlformats.org/officeDocument/2006/relationships/image" Target="../media/image2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4" Type="http://schemas.openxmlformats.org/officeDocument/2006/relationships/image" Target="../media/image240.jpeg"/><Relationship Id="rId5" Type="http://schemas.openxmlformats.org/officeDocument/2006/relationships/image" Target="../media/image241.pdf"/><Relationship Id="rId6" Type="http://schemas.openxmlformats.org/officeDocument/2006/relationships/image" Target="../media/image242.png"/><Relationship Id="rId7" Type="http://schemas.openxmlformats.org/officeDocument/2006/relationships/image" Target="../media/image243.pdf"/><Relationship Id="rId8" Type="http://schemas.openxmlformats.org/officeDocument/2006/relationships/image" Target="../media/image244.png"/><Relationship Id="rId9" Type="http://schemas.openxmlformats.org/officeDocument/2006/relationships/image" Target="../media/image245.pdf"/><Relationship Id="rId10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8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4" Type="http://schemas.openxmlformats.org/officeDocument/2006/relationships/image" Target="../media/image249.pdf"/><Relationship Id="rId5" Type="http://schemas.openxmlformats.org/officeDocument/2006/relationships/image" Target="../media/image250.png"/><Relationship Id="rId6" Type="http://schemas.openxmlformats.org/officeDocument/2006/relationships/image" Target="../media/image251.pdf"/><Relationship Id="rId7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7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3.pdf"/><Relationship Id="rId3" Type="http://schemas.openxmlformats.org/officeDocument/2006/relationships/image" Target="../media/image2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6" Type="http://schemas.openxmlformats.org/officeDocument/2006/relationships/image" Target="../media/image10.pdf"/><Relationship Id="rId7" Type="http://schemas.openxmlformats.org/officeDocument/2006/relationships/image" Target="../media/image11.png"/><Relationship Id="rId8" Type="http://schemas.openxmlformats.org/officeDocument/2006/relationships/image" Target="../media/image12.pdf"/><Relationship Id="rId9" Type="http://schemas.openxmlformats.org/officeDocument/2006/relationships/image" Target="../media/image13.png"/><Relationship Id="rId10" Type="http://schemas.openxmlformats.org/officeDocument/2006/relationships/image" Target="../media/image14.pdf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3.pdf"/><Relationship Id="rId21" Type="http://schemas.openxmlformats.org/officeDocument/2006/relationships/image" Target="../media/image274.png"/><Relationship Id="rId22" Type="http://schemas.openxmlformats.org/officeDocument/2006/relationships/image" Target="../media/image275.pdf"/><Relationship Id="rId23" Type="http://schemas.openxmlformats.org/officeDocument/2006/relationships/image" Target="../media/image276.png"/><Relationship Id="rId24" Type="http://schemas.openxmlformats.org/officeDocument/2006/relationships/image" Target="../media/image277.pdf"/><Relationship Id="rId25" Type="http://schemas.openxmlformats.org/officeDocument/2006/relationships/image" Target="../media/image278.png"/><Relationship Id="rId26" Type="http://schemas.openxmlformats.org/officeDocument/2006/relationships/image" Target="../media/image279.pdf"/><Relationship Id="rId27" Type="http://schemas.openxmlformats.org/officeDocument/2006/relationships/image" Target="../media/image280.png"/><Relationship Id="rId28" Type="http://schemas.openxmlformats.org/officeDocument/2006/relationships/image" Target="../media/image281.pdf"/><Relationship Id="rId29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5.pdf"/><Relationship Id="rId3" Type="http://schemas.openxmlformats.org/officeDocument/2006/relationships/image" Target="../media/image256.png"/><Relationship Id="rId4" Type="http://schemas.openxmlformats.org/officeDocument/2006/relationships/image" Target="../media/image257.pdf"/><Relationship Id="rId5" Type="http://schemas.openxmlformats.org/officeDocument/2006/relationships/image" Target="../media/image258.png"/><Relationship Id="rId30" Type="http://schemas.openxmlformats.org/officeDocument/2006/relationships/image" Target="../media/image283.pdf"/><Relationship Id="rId31" Type="http://schemas.openxmlformats.org/officeDocument/2006/relationships/image" Target="../media/image284.png"/><Relationship Id="rId32" Type="http://schemas.openxmlformats.org/officeDocument/2006/relationships/image" Target="../media/image285.pdf"/><Relationship Id="rId9" Type="http://schemas.openxmlformats.org/officeDocument/2006/relationships/image" Target="../media/image262.png"/><Relationship Id="rId6" Type="http://schemas.openxmlformats.org/officeDocument/2006/relationships/image" Target="../media/image259.pdf"/><Relationship Id="rId7" Type="http://schemas.openxmlformats.org/officeDocument/2006/relationships/image" Target="../media/image260.png"/><Relationship Id="rId8" Type="http://schemas.openxmlformats.org/officeDocument/2006/relationships/image" Target="../media/image261.pdf"/><Relationship Id="rId33" Type="http://schemas.openxmlformats.org/officeDocument/2006/relationships/image" Target="../media/image286.png"/><Relationship Id="rId34" Type="http://schemas.openxmlformats.org/officeDocument/2006/relationships/image" Target="../media/image287.pdf"/><Relationship Id="rId35" Type="http://schemas.openxmlformats.org/officeDocument/2006/relationships/image" Target="../media/image288.png"/><Relationship Id="rId10" Type="http://schemas.openxmlformats.org/officeDocument/2006/relationships/image" Target="../media/image263.pdf"/><Relationship Id="rId11" Type="http://schemas.openxmlformats.org/officeDocument/2006/relationships/image" Target="../media/image264.png"/><Relationship Id="rId12" Type="http://schemas.openxmlformats.org/officeDocument/2006/relationships/image" Target="../media/image265.pdf"/><Relationship Id="rId13" Type="http://schemas.openxmlformats.org/officeDocument/2006/relationships/image" Target="../media/image266.png"/><Relationship Id="rId14" Type="http://schemas.openxmlformats.org/officeDocument/2006/relationships/image" Target="../media/image267.pdf"/><Relationship Id="rId15" Type="http://schemas.openxmlformats.org/officeDocument/2006/relationships/image" Target="../media/image268.png"/><Relationship Id="rId16" Type="http://schemas.openxmlformats.org/officeDocument/2006/relationships/image" Target="../media/image269.pdf"/><Relationship Id="rId17" Type="http://schemas.openxmlformats.org/officeDocument/2006/relationships/image" Target="../media/image270.png"/><Relationship Id="rId18" Type="http://schemas.openxmlformats.org/officeDocument/2006/relationships/image" Target="../media/image271.pdf"/><Relationship Id="rId19" Type="http://schemas.openxmlformats.org/officeDocument/2006/relationships/image" Target="../media/image2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9.png"/><Relationship Id="rId3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1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6" Type="http://schemas.openxmlformats.org/officeDocument/2006/relationships/image" Target="../media/image20.pdf"/><Relationship Id="rId7" Type="http://schemas.openxmlformats.org/officeDocument/2006/relationships/image" Target="../media/image21.png"/><Relationship Id="rId8" Type="http://schemas.openxmlformats.org/officeDocument/2006/relationships/image" Target="../media/image22.pdf"/><Relationship Id="rId9" Type="http://schemas.openxmlformats.org/officeDocument/2006/relationships/image" Target="../media/image23.png"/><Relationship Id="rId10" Type="http://schemas.openxmlformats.org/officeDocument/2006/relationships/image" Target="../media/image24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20" Type="http://schemas.openxmlformats.org/officeDocument/2006/relationships/image" Target="../media/image58.pdf"/><Relationship Id="rId21" Type="http://schemas.openxmlformats.org/officeDocument/2006/relationships/image" Target="../media/image59.png"/><Relationship Id="rId22" Type="http://schemas.openxmlformats.org/officeDocument/2006/relationships/image" Target="../media/image60.pdf"/><Relationship Id="rId23" Type="http://schemas.openxmlformats.org/officeDocument/2006/relationships/image" Target="../media/image61.png"/><Relationship Id="rId24" Type="http://schemas.openxmlformats.org/officeDocument/2006/relationships/image" Target="../media/image62.pdf"/><Relationship Id="rId25" Type="http://schemas.openxmlformats.org/officeDocument/2006/relationships/image" Target="../media/image63.png"/><Relationship Id="rId10" Type="http://schemas.openxmlformats.org/officeDocument/2006/relationships/image" Target="../media/image48.pdf"/><Relationship Id="rId11" Type="http://schemas.openxmlformats.org/officeDocument/2006/relationships/image" Target="../media/image49.png"/><Relationship Id="rId12" Type="http://schemas.openxmlformats.org/officeDocument/2006/relationships/image" Target="../media/image50.pdf"/><Relationship Id="rId13" Type="http://schemas.openxmlformats.org/officeDocument/2006/relationships/image" Target="../media/image51.png"/><Relationship Id="rId14" Type="http://schemas.openxmlformats.org/officeDocument/2006/relationships/image" Target="../media/image52.pdf"/><Relationship Id="rId15" Type="http://schemas.openxmlformats.org/officeDocument/2006/relationships/image" Target="../media/image53.png"/><Relationship Id="rId16" Type="http://schemas.openxmlformats.org/officeDocument/2006/relationships/image" Target="../media/image54.pdf"/><Relationship Id="rId17" Type="http://schemas.openxmlformats.org/officeDocument/2006/relationships/image" Target="../media/image55.png"/><Relationship Id="rId18" Type="http://schemas.openxmlformats.org/officeDocument/2006/relationships/image" Target="../media/image56.pdf"/><Relationship Id="rId1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6" Type="http://schemas.openxmlformats.org/officeDocument/2006/relationships/image" Target="../media/image44.pdf"/><Relationship Id="rId7" Type="http://schemas.openxmlformats.org/officeDocument/2006/relationships/image" Target="../media/image45.png"/><Relationship Id="rId8" Type="http://schemas.openxmlformats.org/officeDocument/2006/relationships/image" Target="../media/image46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6" Type="http://schemas.openxmlformats.org/officeDocument/2006/relationships/image" Target="../media/image68.pdf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df"/><Relationship Id="rId20" Type="http://schemas.openxmlformats.org/officeDocument/2006/relationships/image" Target="../media/image87.png"/><Relationship Id="rId10" Type="http://schemas.openxmlformats.org/officeDocument/2006/relationships/image" Target="../media/image77.png"/><Relationship Id="rId11" Type="http://schemas.openxmlformats.org/officeDocument/2006/relationships/image" Target="../media/image78.pdf"/><Relationship Id="rId12" Type="http://schemas.openxmlformats.org/officeDocument/2006/relationships/image" Target="../media/image79.png"/><Relationship Id="rId13" Type="http://schemas.openxmlformats.org/officeDocument/2006/relationships/image" Target="../media/image80.pdf"/><Relationship Id="rId14" Type="http://schemas.openxmlformats.org/officeDocument/2006/relationships/image" Target="../media/image81.png"/><Relationship Id="rId15" Type="http://schemas.openxmlformats.org/officeDocument/2006/relationships/image" Target="../media/image82.pdf"/><Relationship Id="rId16" Type="http://schemas.openxmlformats.org/officeDocument/2006/relationships/image" Target="../media/image83.png"/><Relationship Id="rId17" Type="http://schemas.openxmlformats.org/officeDocument/2006/relationships/image" Target="../media/image84.pdf"/><Relationship Id="rId18" Type="http://schemas.openxmlformats.org/officeDocument/2006/relationships/image" Target="../media/image85.png"/><Relationship Id="rId19" Type="http://schemas.openxmlformats.org/officeDocument/2006/relationships/image" Target="../media/image8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0.pdf"/><Relationship Id="rId4" Type="http://schemas.openxmlformats.org/officeDocument/2006/relationships/image" Target="../media/image71.png"/><Relationship Id="rId5" Type="http://schemas.openxmlformats.org/officeDocument/2006/relationships/image" Target="../media/image72.pdf"/><Relationship Id="rId6" Type="http://schemas.openxmlformats.org/officeDocument/2006/relationships/image" Target="../media/image73.png"/><Relationship Id="rId7" Type="http://schemas.openxmlformats.org/officeDocument/2006/relationships/image" Target="../media/image74.pdf"/><Relationship Id="rId8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openxmlformats.org/officeDocument/2006/relationships/image" Target="../media/image98.pdf"/><Relationship Id="rId13" Type="http://schemas.openxmlformats.org/officeDocument/2006/relationships/image" Target="../media/image99.png"/><Relationship Id="rId14" Type="http://schemas.openxmlformats.org/officeDocument/2006/relationships/image" Target="../media/image100.pdf"/><Relationship Id="rId15" Type="http://schemas.openxmlformats.org/officeDocument/2006/relationships/image" Target="../media/image101.png"/><Relationship Id="rId16" Type="http://schemas.openxmlformats.org/officeDocument/2006/relationships/image" Target="../media/image102.pdf"/><Relationship Id="rId17" Type="http://schemas.openxmlformats.org/officeDocument/2006/relationships/image" Target="../media/image103.png"/><Relationship Id="rId18" Type="http://schemas.openxmlformats.org/officeDocument/2006/relationships/image" Target="../media/image104.pdf"/><Relationship Id="rId19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df"/><Relationship Id="rId3" Type="http://schemas.openxmlformats.org/officeDocument/2006/relationships/image" Target="../media/image89.png"/><Relationship Id="rId4" Type="http://schemas.openxmlformats.org/officeDocument/2006/relationships/image" Target="../media/image90.pdf"/><Relationship Id="rId5" Type="http://schemas.openxmlformats.org/officeDocument/2006/relationships/image" Target="../media/image91.png"/><Relationship Id="rId6" Type="http://schemas.openxmlformats.org/officeDocument/2006/relationships/image" Target="../media/image92.pdf"/><Relationship Id="rId7" Type="http://schemas.openxmlformats.org/officeDocument/2006/relationships/image" Target="../media/image93.png"/><Relationship Id="rId8" Type="http://schemas.openxmlformats.org/officeDocument/2006/relationships/image" Target="../media/image94.pdf"/><Relationship Id="rId9" Type="http://schemas.openxmlformats.org/officeDocument/2006/relationships/image" Target="../media/image95.png"/><Relationship Id="rId10" Type="http://schemas.openxmlformats.org/officeDocument/2006/relationships/image" Target="../media/image96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086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Sina Jafarpour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Princeton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Game Theory Meets</a:t>
            </a:r>
            <a:br>
              <a:rPr dirty="0" smtClean="0"/>
            </a:br>
            <a:r>
              <a:rPr dirty="0" smtClean="0"/>
              <a:t> Compressed Sensing</a:t>
            </a:r>
            <a:endParaRPr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9" y="304800"/>
            <a:ext cx="911736" cy="101693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371600" y="4343400"/>
            <a:ext cx="8382000" cy="2362200"/>
            <a:chOff x="457200" y="4343400"/>
            <a:chExt cx="8382000" cy="2362200"/>
          </a:xfrm>
        </p:grpSpPr>
        <p:sp>
          <p:nvSpPr>
            <p:cNvPr id="4" name="Rectangle 3"/>
            <p:cNvSpPr/>
            <p:nvPr/>
          </p:nvSpPr>
          <p:spPr>
            <a:xfrm>
              <a:off x="457200" y="4343400"/>
              <a:ext cx="838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Based on joint work with:</a:t>
              </a:r>
            </a:p>
            <a:p>
              <a:endParaRPr lang="en-US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>
            <a:blip r:embed="rId4">
              <a:lum bright="15000"/>
            </a:blip>
            <a:stretch>
              <a:fillRect/>
            </a:stretch>
          </p:blipFill>
          <p:spPr>
            <a:xfrm>
              <a:off x="2106499" y="4835224"/>
              <a:ext cx="1093901" cy="12607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5">
              <a:lum bright="15000"/>
            </a:blip>
            <a:stretch>
              <a:fillRect/>
            </a:stretch>
          </p:blipFill>
          <p:spPr>
            <a:xfrm>
              <a:off x="3185160" y="4835224"/>
              <a:ext cx="1005840" cy="126187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52800" y="6182380"/>
              <a:ext cx="72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Volkan</a:t>
              </a:r>
            </a:p>
            <a:p>
              <a:pPr algn="ctr"/>
              <a:r>
                <a:rPr lang="en-US" sz="1400" b="1" dirty="0" smtClean="0"/>
                <a:t>Cevher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7400" y="6172200"/>
              <a:ext cx="10731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Robert</a:t>
              </a:r>
            </a:p>
            <a:p>
              <a:pPr algn="ctr"/>
              <a:r>
                <a:rPr lang="en-US" sz="1400" b="1" dirty="0" smtClean="0"/>
                <a:t>Calderbank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37524" y="6182380"/>
              <a:ext cx="844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Rob</a:t>
              </a:r>
            </a:p>
            <a:p>
              <a:pPr algn="ctr"/>
              <a:r>
                <a:rPr lang="en-US" sz="1400" b="1" dirty="0" smtClean="0"/>
                <a:t>Schapire</a:t>
              </a:r>
              <a:endParaRPr lang="en-US" sz="1400" b="1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lum bright="15000"/>
            </a:blip>
            <a:srcRect l="10092" r="9464"/>
            <a:stretch>
              <a:fillRect/>
            </a:stretch>
          </p:blipFill>
          <p:spPr>
            <a:xfrm flipH="1">
              <a:off x="4191000" y="4834128"/>
              <a:ext cx="1081866" cy="12618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Pursuit Algorithm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914400" y="15240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600" dirty="0" smtClean="0">
                <a:solidFill>
                  <a:srgbClr val="0000FF"/>
                </a:solidFill>
              </a:rPr>
              <a:t>[BGIKS’08]: </a:t>
            </a:r>
            <a:r>
              <a:rPr lang="en-US" sz="2600" dirty="0" smtClean="0"/>
              <a:t>Let    be the normalized adjacency of a</a:t>
            </a:r>
            <a:br>
              <a:rPr lang="en-US" sz="2600" dirty="0" smtClean="0"/>
            </a:br>
            <a:r>
              <a:rPr lang="en-US" sz="2600" dirty="0" smtClean="0"/>
              <a:t> expander graph, then the solution    of the </a:t>
            </a:r>
            <a:r>
              <a:rPr lang="en-US" sz="2600" dirty="0" smtClean="0">
                <a:solidFill>
                  <a:srgbClr val="FF29CA"/>
                </a:solidFill>
              </a:rPr>
              <a:t>basis pursuit </a:t>
            </a:r>
            <a:r>
              <a:rPr lang="en-US" sz="2600" dirty="0" smtClean="0"/>
              <a:t>optimization</a:t>
            </a:r>
          </a:p>
          <a:p>
            <a:pPr marL="0" lvl="1"/>
            <a:endParaRPr lang="en-US" sz="2600" dirty="0" smtClean="0"/>
          </a:p>
          <a:p>
            <a:pPr marL="0" lvl="1"/>
            <a:r>
              <a:rPr lang="en-US" sz="2600" dirty="0" smtClean="0"/>
              <a:t>Satisfies the           guarantee </a:t>
            </a:r>
          </a:p>
          <a:p>
            <a:pPr marL="0" lvl="1"/>
            <a:endParaRPr lang="en-US" sz="2600" dirty="0">
              <a:solidFill>
                <a:srgbClr val="FF6600"/>
              </a:solidFill>
            </a:endParaRPr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0" y="2550491"/>
            <a:ext cx="1905000" cy="345109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23859" y="2895600"/>
            <a:ext cx="3224541" cy="34747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971800" y="1651000"/>
            <a:ext cx="241300" cy="2540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143750" y="1663700"/>
            <a:ext cx="1130300" cy="3302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130800" y="2057400"/>
            <a:ext cx="2032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444750" y="3251200"/>
            <a:ext cx="673100" cy="3302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501900" y="3746500"/>
            <a:ext cx="4508500" cy="3683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90600" y="4038600"/>
            <a:ext cx="5814293" cy="2123658"/>
            <a:chOff x="990600" y="3962400"/>
            <a:chExt cx="5814293" cy="2123658"/>
          </a:xfrm>
        </p:grpSpPr>
        <p:sp>
          <p:nvSpPr>
            <p:cNvPr id="66" name="TextBox 65"/>
            <p:cNvSpPr txBox="1"/>
            <p:nvPr/>
          </p:nvSpPr>
          <p:spPr>
            <a:xfrm>
              <a:off x="990600" y="3962400"/>
              <a:ext cx="5814293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700" dirty="0" smtClean="0">
                  <a:solidFill>
                    <a:srgbClr val="FF0000"/>
                  </a:solidFill>
                </a:rPr>
                <a:t>Pros: </a:t>
              </a:r>
            </a:p>
            <a:p>
              <a:pPr lvl="1">
                <a:buFont typeface="Arial"/>
                <a:buChar char="•"/>
              </a:pPr>
              <a:r>
                <a:rPr lang="en-US" sz="2700" dirty="0" smtClean="0"/>
                <a:t> Better practical performance </a:t>
              </a:r>
              <a:endParaRPr lang="en-US" sz="2700" dirty="0" smtClean="0">
                <a:solidFill>
                  <a:srgbClr val="FF0000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en-US" sz="2700" dirty="0" smtClean="0">
                  <a:solidFill>
                    <a:srgbClr val="FF0000"/>
                  </a:solidFill>
                </a:rPr>
                <a:t> Cons:</a:t>
              </a:r>
            </a:p>
            <a:p>
              <a:pPr lvl="1">
                <a:buFont typeface="Arial"/>
                <a:buChar char="•"/>
              </a:pPr>
              <a:r>
                <a:rPr lang="en-US" sz="2700" dirty="0" smtClean="0"/>
                <a:t> Decoding time is </a:t>
              </a:r>
              <a:r>
                <a:rPr lang="en-US" sz="2700" dirty="0" smtClean="0">
                  <a:solidFill>
                    <a:srgbClr val="FF0000"/>
                  </a:solidFill>
                </a:rPr>
                <a:t>cubic</a:t>
              </a:r>
              <a:r>
                <a:rPr lang="en-US" sz="2700" dirty="0" smtClean="0"/>
                <a:t> in </a:t>
              </a:r>
              <a:endParaRPr lang="en-US" sz="2400" dirty="0" smtClean="0"/>
            </a:p>
            <a:p>
              <a:pPr lvl="1">
                <a:buFont typeface="Arial"/>
                <a:buChar char="•"/>
              </a:pPr>
              <a:r>
                <a:rPr lang="en-US" sz="2400" dirty="0" smtClean="0"/>
                <a:t> Sub-gradient methods are hard to implement</a:t>
              </a:r>
              <a:endParaRPr lang="en-US" sz="2700" dirty="0" smtClean="0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4953000" y="5372100"/>
              <a:ext cx="317500" cy="266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Game Theory Meets Compressed Sensing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638800"/>
          </a:xfrm>
        </p:spPr>
        <p:txBody>
          <a:bodyPr>
            <a:normAutofit/>
          </a:bodyPr>
          <a:lstStyle/>
          <a:p>
            <a:r>
              <a:rPr lang="en-US" sz="3027" dirty="0" smtClean="0">
                <a:solidFill>
                  <a:srgbClr val="FF0000"/>
                </a:solidFill>
              </a:rPr>
              <a:t>Goal: </a:t>
            </a:r>
            <a:r>
              <a:rPr lang="en-US" sz="3027" dirty="0" smtClean="0"/>
              <a:t>an efficient approximation algorithm for BP</a:t>
            </a:r>
            <a:endParaRPr lang="en-US" sz="3027" dirty="0" smtClean="0">
              <a:solidFill>
                <a:srgbClr val="FF0000"/>
              </a:solidFill>
            </a:endParaRPr>
          </a:p>
          <a:p>
            <a:r>
              <a:rPr lang="en-US" sz="3027" dirty="0" smtClean="0"/>
              <a:t>To solve BP, it is sufficient to be able to efficiently solve </a:t>
            </a:r>
          </a:p>
          <a:p>
            <a:pPr>
              <a:buNone/>
            </a:pPr>
            <a:endParaRPr lang="en-US" sz="3027" dirty="0" smtClean="0">
              <a:solidFill>
                <a:srgbClr val="FF0000"/>
              </a:solidFill>
            </a:endParaRPr>
          </a:p>
          <a:p>
            <a:pPr lvl="1"/>
            <a:endParaRPr lang="en-US" sz="3027" dirty="0" smtClean="0"/>
          </a:p>
          <a:p>
            <a:pPr lvl="1"/>
            <a:r>
              <a:rPr lang="en-US" sz="3027" dirty="0" smtClean="0"/>
              <a:t>How? </a:t>
            </a:r>
            <a:r>
              <a:rPr lang="en-US" sz="3027" dirty="0" smtClean="0">
                <a:solidFill>
                  <a:srgbClr val="000090"/>
                </a:solidFill>
              </a:rPr>
              <a:t>By doing binary search over</a:t>
            </a:r>
          </a:p>
          <a:p>
            <a:r>
              <a:rPr lang="en-US" sz="3227" dirty="0" smtClean="0"/>
              <a:t>Plan: </a:t>
            </a:r>
            <a:r>
              <a:rPr lang="en-US" sz="3227" dirty="0" smtClean="0">
                <a:solidFill>
                  <a:srgbClr val="0000FF"/>
                </a:solidFill>
              </a:rPr>
              <a:t>approximately </a:t>
            </a:r>
            <a:r>
              <a:rPr lang="en-US" sz="3227" dirty="0" smtClean="0"/>
              <a:t>solve     efficiently</a:t>
            </a:r>
            <a:r>
              <a:rPr lang="en-US" sz="3227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sz="3027" dirty="0" smtClean="0">
                <a:solidFill>
                  <a:srgbClr val="000090"/>
                </a:solidFill>
              </a:rPr>
              <a:t>By reformulating it as a zero-sum game</a:t>
            </a:r>
          </a:p>
          <a:p>
            <a:pPr lvl="1"/>
            <a:r>
              <a:rPr lang="en-US" sz="3027" dirty="0" smtClean="0"/>
              <a:t>Approximately solving the game-value</a:t>
            </a:r>
          </a:p>
          <a:p>
            <a:pPr marL="0" lvl="0" indent="0" defTabSz="457082">
              <a:spcBef>
                <a:spcPts val="0"/>
              </a:spcBef>
              <a:buClrTx/>
              <a:buSzTx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2"/>
            <a:endParaRPr lang="en-US" sz="2227" dirty="0" smtClean="0"/>
          </a:p>
          <a:p>
            <a:pPr>
              <a:buNone/>
            </a:pPr>
            <a:endParaRPr lang="en-US" sz="3027" dirty="0" smtClean="0">
              <a:solidFill>
                <a:srgbClr val="FF0000"/>
              </a:solidFill>
            </a:endParaRPr>
          </a:p>
          <a:p>
            <a:endParaRPr lang="en-US" sz="3027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459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0" y="3048000"/>
            <a:ext cx="2882189" cy="762000"/>
            <a:chOff x="2286000" y="2057400"/>
            <a:chExt cx="2882189" cy="762000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86000" y="2057400"/>
              <a:ext cx="2882189" cy="365760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851709" y="2453640"/>
              <a:ext cx="1872691" cy="36576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24600" y="4236720"/>
            <a:ext cx="228600" cy="1828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2819400"/>
            <a:ext cx="3200400" cy="1116687"/>
            <a:chOff x="5486400" y="1855113"/>
            <a:chExt cx="3200400" cy="1116687"/>
          </a:xfrm>
        </p:grpSpPr>
        <p:grpSp>
          <p:nvGrpSpPr>
            <p:cNvPr id="19" name="Group 18"/>
            <p:cNvGrpSpPr/>
            <p:nvPr/>
          </p:nvGrpSpPr>
          <p:grpSpPr>
            <a:xfrm>
              <a:off x="5486400" y="1931313"/>
              <a:ext cx="3200400" cy="1040487"/>
              <a:chOff x="5486400" y="1931313"/>
              <a:chExt cx="3200400" cy="1040487"/>
            </a:xfrm>
          </p:grpSpPr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6172200" y="2236113"/>
                <a:ext cx="1905000" cy="345109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562601" y="2651563"/>
                <a:ext cx="2971800" cy="320237"/>
              </a:xfrm>
              <a:prstGeom prst="rect">
                <a:avLst/>
              </a:prstGeom>
            </p:spPr>
          </p:pic>
          <p:sp>
            <p:nvSpPr>
              <p:cNvPr id="18" name="Double Bracket 17"/>
              <p:cNvSpPr/>
              <p:nvPr/>
            </p:nvSpPr>
            <p:spPr>
              <a:xfrm>
                <a:off x="5486400" y="1931313"/>
                <a:ext cx="3200400" cy="1040487"/>
              </a:xfrm>
              <a:prstGeom prst="bracketPair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726919" y="1855113"/>
              <a:ext cx="2655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Recall BP Optimization: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5-Point Star 31"/>
          <p:cNvSpPr/>
          <p:nvPr/>
        </p:nvSpPr>
        <p:spPr>
          <a:xfrm>
            <a:off x="1676400" y="3223974"/>
            <a:ext cx="381000" cy="35742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105400" y="4671774"/>
            <a:ext cx="381000" cy="35742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Game-Theoretic Reformulation of the Problem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1524000"/>
            <a:ext cx="5893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EDF39"/>
                </a:solidFill>
              </a:rPr>
              <a:t>1: </a:t>
            </a:r>
            <a:r>
              <a:rPr lang="en-US" sz="2500" dirty="0" smtClean="0"/>
              <a:t>Consider the following 1-dimensional example</a:t>
            </a:r>
            <a:endParaRPr lang="en-US" sz="25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171700" y="2070100"/>
            <a:ext cx="5448300" cy="1041400"/>
            <a:chOff x="2171700" y="3213100"/>
            <a:chExt cx="5448300" cy="1041400"/>
          </a:xfrm>
        </p:grpSpPr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171700" y="3213100"/>
              <a:ext cx="5448300" cy="5207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886200" y="3733800"/>
              <a:ext cx="3429000" cy="5207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421715" y="3104346"/>
            <a:ext cx="45320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EDF39"/>
                </a:solidFill>
              </a:rPr>
              <a:t>2: </a:t>
            </a:r>
            <a:r>
              <a:rPr lang="en-US" sz="2500" dirty="0" smtClean="0"/>
              <a:t>Fix    (say            ) and observe that </a:t>
            </a:r>
            <a:endParaRPr lang="en-US" sz="25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612900" y="3231356"/>
            <a:ext cx="7302500" cy="2102644"/>
            <a:chOff x="1600200" y="4374356"/>
            <a:chExt cx="7302500" cy="2102644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209800" y="4451350"/>
              <a:ext cx="190500" cy="1651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600200" y="4908550"/>
              <a:ext cx="1524000" cy="4953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232150" y="4933950"/>
              <a:ext cx="1968500" cy="4953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971800" y="4406900"/>
              <a:ext cx="749300" cy="22860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5892800" y="4374356"/>
              <a:ext cx="3009900" cy="2102644"/>
              <a:chOff x="5892800" y="4267200"/>
              <a:chExt cx="3009900" cy="210264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6248400" y="5429250"/>
                <a:ext cx="2286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6471444" y="5403056"/>
                <a:ext cx="18415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248400" y="4495800"/>
                <a:ext cx="2286794" cy="1874044"/>
              </a:xfrm>
              <a:prstGeom prst="line">
                <a:avLst/>
              </a:prstGeom>
              <a:ln w="28575" cmpd="sng">
                <a:solidFill>
                  <a:srgbClr val="0EDF3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5892800" y="5594350"/>
                <a:ext cx="863600" cy="190500"/>
              </a:xfrm>
              <a:prstGeom prst="rect">
                <a:avLst/>
              </a:prstGeom>
            </p:spPr>
          </p:pic>
          <p:pic>
            <p:nvPicPr>
              <p:cNvPr id="28" name="Picture 2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8242300" y="5568950"/>
                <a:ext cx="660400" cy="190500"/>
              </a:xfrm>
              <a:prstGeom prst="rect">
                <a:avLst/>
              </a:prstGeom>
            </p:spPr>
          </p:pic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788025" y="4943475"/>
                <a:ext cx="920750" cy="1588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54975" y="5889625"/>
                <a:ext cx="958850" cy="1588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Left Arrow 36"/>
              <p:cNvSpPr/>
              <p:nvPr/>
            </p:nvSpPr>
            <p:spPr>
              <a:xfrm>
                <a:off x="6413500" y="4406900"/>
                <a:ext cx="342900" cy="209550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858000" y="4267200"/>
                <a:ext cx="1043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Maximum</a:t>
                </a:r>
                <a:endParaRPr lang="en-US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828800" y="4137422"/>
            <a:ext cx="3048000" cy="1058287"/>
            <a:chOff x="1828800" y="5280422"/>
            <a:chExt cx="3048000" cy="1058287"/>
          </a:xfrm>
        </p:grpSpPr>
        <p:grpSp>
          <p:nvGrpSpPr>
            <p:cNvPr id="44" name="Group 43"/>
            <p:cNvGrpSpPr/>
            <p:nvPr/>
          </p:nvGrpSpPr>
          <p:grpSpPr>
            <a:xfrm>
              <a:off x="1828800" y="5280422"/>
              <a:ext cx="832642" cy="727710"/>
              <a:chOff x="1828800" y="5280422"/>
              <a:chExt cx="832642" cy="727710"/>
            </a:xfrm>
          </p:grpSpPr>
          <p:sp>
            <p:nvSpPr>
              <p:cNvPr id="42" name="Right Brace 41"/>
              <p:cNvSpPr/>
              <p:nvPr/>
            </p:nvSpPr>
            <p:spPr>
              <a:xfrm rot="5400000" flipV="1">
                <a:off x="2089150" y="5096272"/>
                <a:ext cx="358378" cy="726678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28800" y="5638800"/>
                <a:ext cx="832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Interval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642117" y="5334000"/>
              <a:ext cx="1234683" cy="1004709"/>
              <a:chOff x="1660917" y="5280422"/>
              <a:chExt cx="1234683" cy="1004709"/>
            </a:xfrm>
          </p:grpSpPr>
          <p:sp>
            <p:nvSpPr>
              <p:cNvPr id="46" name="Right Brace 45"/>
              <p:cNvSpPr/>
              <p:nvPr/>
            </p:nvSpPr>
            <p:spPr>
              <a:xfrm rot="5400000" flipV="1">
                <a:off x="2089150" y="5096272"/>
                <a:ext cx="358378" cy="726678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60917" y="5638800"/>
                <a:ext cx="12346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Discrete set</a:t>
                </a:r>
              </a:p>
              <a:p>
                <a:r>
                  <a:rPr lang="en-US" dirty="0" smtClean="0"/>
                  <a:t>(2 elements)</a:t>
                </a: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304800" y="3231356"/>
            <a:ext cx="8610600" cy="217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1765300" y="3409950"/>
            <a:ext cx="6235700" cy="4953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219200" y="4343400"/>
            <a:ext cx="7391400" cy="1047750"/>
            <a:chOff x="1371600" y="1543050"/>
            <a:chExt cx="7391400" cy="1047750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1543050"/>
              <a:ext cx="6781800" cy="1047750"/>
              <a:chOff x="1447800" y="3803650"/>
              <a:chExt cx="6781800" cy="1047750"/>
            </a:xfrm>
          </p:grpSpPr>
          <p:pic>
            <p:nvPicPr>
              <p:cNvPr id="5" name="Picture 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5257800" y="3898900"/>
                <a:ext cx="1320800" cy="431800"/>
              </a:xfrm>
              <a:prstGeom prst="rect">
                <a:avLst/>
              </a:prstGeom>
            </p:spPr>
          </p:pic>
          <p:pic>
            <p:nvPicPr>
              <p:cNvPr id="6" name="Picture 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2"/>
                  <a:stretch>
                    <a:fillRect/>
                  </a:stretch>
                </p:blipFill>
              </mc:Choice>
              <mc:Fallback>
                <p:blipFill>
                  <a:blip r:embed="rId23"/>
                  <a:stretch>
                    <a:fillRect/>
                  </a:stretch>
                </p:blipFill>
              </mc:Fallback>
            </mc:AlternateContent>
            <p:spPr>
              <a:xfrm>
                <a:off x="6502400" y="3803650"/>
                <a:ext cx="1727200" cy="368300"/>
              </a:xfrm>
              <a:prstGeom prst="rect">
                <a:avLst/>
              </a:prstGeom>
            </p:spPr>
          </p:pic>
          <p:pic>
            <p:nvPicPr>
              <p:cNvPr id="7" name="Picture 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2"/>
                  <a:stretch>
                    <a:fillRect/>
                  </a:stretch>
                </p:blipFill>
              </mc:Choice>
              <mc:Fallback>
                <p:blipFill>
                  <a:blip r:embed="rId23"/>
                  <a:stretch>
                    <a:fillRect/>
                  </a:stretch>
                </p:blipFill>
              </mc:Fallback>
            </mc:AlternateContent>
            <p:spPr>
              <a:xfrm>
                <a:off x="6502400" y="4356100"/>
                <a:ext cx="1727200" cy="368300"/>
              </a:xfrm>
              <a:prstGeom prst="rect">
                <a:avLst/>
              </a:prstGeom>
            </p:spPr>
          </p:pic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4"/>
                  <a:stretch>
                    <a:fillRect/>
                  </a:stretch>
                </p:blipFill>
              </mc:Choice>
              <mc:Fallback>
                <p:blipFill>
                  <a:blip r:embed="rId25"/>
                  <a:stretch>
                    <a:fillRect/>
                  </a:stretch>
                </p:blipFill>
              </mc:Fallback>
            </mc:AlternateContent>
            <p:spPr>
              <a:xfrm>
                <a:off x="3962400" y="4343400"/>
                <a:ext cx="1257300" cy="495300"/>
              </a:xfrm>
              <a:prstGeom prst="rect">
                <a:avLst/>
              </a:prstGeom>
            </p:spPr>
          </p:pic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6"/>
                  <a:stretch>
                    <a:fillRect/>
                  </a:stretch>
                </p:blipFill>
              </mc:Choice>
              <mc:Fallback>
                <p:blipFill>
                  <a:blip r:embed="rId27"/>
                  <a:stretch>
                    <a:fillRect/>
                  </a:stretch>
                </p:blipFill>
              </mc:Fallback>
            </mc:AlternateContent>
            <p:spPr>
              <a:xfrm>
                <a:off x="1447800" y="3810000"/>
                <a:ext cx="3810000" cy="533400"/>
              </a:xfrm>
              <a:prstGeom prst="rect">
                <a:avLst/>
              </a:prstGeom>
            </p:spPr>
          </p:pic>
          <p:pic>
            <p:nvPicPr>
              <p:cNvPr id="10" name="Picture 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8"/>
                  <a:stretch>
                    <a:fillRect/>
                  </a:stretch>
                </p:blipFill>
              </mc:Choice>
              <mc:Fallback>
                <p:blipFill>
                  <a:blip r:embed="rId29"/>
                  <a:stretch>
                    <a:fillRect/>
                  </a:stretch>
                </p:blipFill>
              </mc:Fallback>
            </mc:AlternateContent>
            <p:spPr>
              <a:xfrm>
                <a:off x="5270500" y="4419600"/>
                <a:ext cx="1219200" cy="431800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8270557" y="1607403"/>
              <a:ext cx="492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lang="en-US" sz="2400" dirty="0" smtClean="0">
                  <a:solidFill>
                    <a:srgbClr val="0EDF39"/>
                  </a:solidFill>
                </a:rPr>
                <a:t>  </a:t>
              </a:r>
            </a:p>
            <a:p>
              <a:pPr marL="342900" indent="-342900">
                <a:buFont typeface="+mj-ea"/>
                <a:buAutoNum type="circleNumDbPlain"/>
              </a:pPr>
              <a:r>
                <a:rPr lang="en-US" sz="2400" dirty="0" smtClean="0">
                  <a:solidFill>
                    <a:srgbClr val="0EDF39"/>
                  </a:solidFill>
                </a:rPr>
                <a:t> 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38200" y="2971800"/>
            <a:ext cx="914400" cy="830997"/>
            <a:chOff x="838200" y="2971800"/>
            <a:chExt cx="914400" cy="830997"/>
          </a:xfrm>
        </p:grpSpPr>
        <p:sp>
          <p:nvSpPr>
            <p:cNvPr id="52" name="TextBox 51"/>
            <p:cNvSpPr txBox="1"/>
            <p:nvPr/>
          </p:nvSpPr>
          <p:spPr>
            <a:xfrm>
              <a:off x="1260157" y="2971800"/>
              <a:ext cx="492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lang="en-US" sz="2400" dirty="0" smtClean="0">
                  <a:solidFill>
                    <a:srgbClr val="0EDF39"/>
                  </a:solidFill>
                </a:rPr>
                <a:t>  </a:t>
              </a:r>
            </a:p>
            <a:p>
              <a:pPr marL="342900" indent="-342900">
                <a:buFont typeface="+mj-ea"/>
                <a:buAutoNum type="circleNumDbPlain"/>
              </a:pPr>
              <a:r>
                <a:rPr lang="en-US" sz="2400" dirty="0" smtClean="0">
                  <a:solidFill>
                    <a:srgbClr val="0EDF39"/>
                  </a:solidFill>
                </a:rPr>
                <a:t>  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8200" y="2971800"/>
              <a:ext cx="914400" cy="399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Bregman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1054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 Examples: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Euclidean distance:</a:t>
            </a:r>
            <a:r>
              <a:rPr lang="en-US" dirty="0" smtClean="0"/>
              <a:t>                          with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Relative-entropy:                                            </a:t>
            </a:r>
            <a:r>
              <a:rPr lang="en-US" dirty="0" smtClean="0"/>
              <a:t>with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3886200"/>
            <a:ext cx="5486400" cy="347731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676400" y="914400"/>
            <a:ext cx="6540500" cy="2882900"/>
            <a:chOff x="2527300" y="2946400"/>
            <a:chExt cx="6540500" cy="2882900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1752600" y="4343400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4806" y="5487194"/>
              <a:ext cx="426799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3309203" y="3110785"/>
              <a:ext cx="3624998" cy="1918415"/>
            </a:xfrm>
            <a:custGeom>
              <a:avLst/>
              <a:gdLst>
                <a:gd name="connsiteX0" fmla="*/ 0 w 3856851"/>
                <a:gd name="connsiteY0" fmla="*/ 186414 h 2291340"/>
                <a:gd name="connsiteX1" fmla="*/ 2039120 w 3856851"/>
                <a:gd name="connsiteY1" fmla="*/ 2260271 h 2291340"/>
                <a:gd name="connsiteX2" fmla="*/ 3856851 w 3856851"/>
                <a:gd name="connsiteY2" fmla="*/ 0 h 229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6851" h="2291340">
                  <a:moveTo>
                    <a:pt x="0" y="186414"/>
                  </a:moveTo>
                  <a:cubicBezTo>
                    <a:pt x="698156" y="1238877"/>
                    <a:pt x="1396312" y="2291340"/>
                    <a:pt x="2039120" y="2260271"/>
                  </a:cubicBezTo>
                  <a:cubicBezTo>
                    <a:pt x="2681928" y="2229202"/>
                    <a:pt x="3540302" y="394188"/>
                    <a:pt x="3856851" y="0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808285" y="3810000"/>
              <a:ext cx="2127504" cy="16764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5556250" y="5600700"/>
              <a:ext cx="190500" cy="2286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527300" y="3136900"/>
              <a:ext cx="228600" cy="17780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207000" y="4470400"/>
              <a:ext cx="558800" cy="254000"/>
            </a:xfrm>
            <a:prstGeom prst="rect">
              <a:avLst/>
            </a:prstGeom>
          </p:spPr>
        </p:pic>
        <p:pic>
          <p:nvPicPr>
            <p:cNvPr id="34" name="Picture 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023100" y="2946400"/>
              <a:ext cx="558800" cy="254000"/>
            </a:xfrm>
            <a:prstGeom prst="rect">
              <a:avLst/>
            </a:prstGeom>
          </p:spPr>
        </p:pic>
        <p:pic>
          <p:nvPicPr>
            <p:cNvPr id="35" name="Picture 3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6997700" y="3733800"/>
              <a:ext cx="2070100" cy="227711"/>
            </a:xfrm>
            <a:prstGeom prst="rect">
              <a:avLst/>
            </a:prstGeom>
          </p:spPr>
        </p:pic>
        <p:cxnSp>
          <p:nvCxnSpPr>
            <p:cNvPr id="38" name="Straight Connector 37"/>
            <p:cNvCxnSpPr>
              <a:stCxn id="21" idx="2"/>
            </p:cNvCxnSpPr>
            <p:nvPr/>
          </p:nvCxnSpPr>
          <p:spPr>
            <a:xfrm>
              <a:off x="6934201" y="3110785"/>
              <a:ext cx="1588" cy="699215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623560" y="473659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876288" y="30815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888481" y="37490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7086600" y="3333750"/>
              <a:ext cx="774700" cy="254000"/>
            </a:xfrm>
            <a:prstGeom prst="rect">
              <a:avLst/>
            </a:prstGeom>
          </p:spPr>
        </p:pic>
      </p:grpSp>
      <p:pic>
        <p:nvPicPr>
          <p:cNvPr id="50" name="Pictur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810000" y="4876800"/>
            <a:ext cx="1645920" cy="335281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6096000" y="4876800"/>
            <a:ext cx="2286000" cy="312373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5988050" y="3587750"/>
            <a:ext cx="190500" cy="1651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3632200" y="5314950"/>
            <a:ext cx="2870200" cy="6223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1873250" y="5822950"/>
            <a:ext cx="58547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 fontScale="90000"/>
          </a:bodyPr>
          <a:lstStyle/>
          <a:p>
            <a:pPr marL="457083" lvl="2"/>
            <a:r>
              <a:rPr lang="en-US" sz="3400" dirty="0" smtClean="0"/>
              <a:t>GAME Algorithm:</a:t>
            </a:r>
            <a:br>
              <a:rPr lang="en-US" sz="3400" dirty="0" smtClean="0"/>
            </a:b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4953000"/>
          </a:xfrm>
        </p:spPr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lain"/>
            </a:pPr>
            <a:endParaRPr lang="en-US" dirty="0" smtClean="0"/>
          </a:p>
          <a:p>
            <a:pPr marL="514350" indent="-514350">
              <a:buFont typeface="Wingdings" charset="2"/>
              <a:buAutoNum type="arabicPlain"/>
            </a:pPr>
            <a:endParaRPr lang="en-US" dirty="0" smtClean="0"/>
          </a:p>
          <a:p>
            <a:pPr marL="788600" lvl="1" indent="-514350">
              <a:buNone/>
            </a:pPr>
            <a:endParaRPr lang="en-US" dirty="0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5299257" y="1676400"/>
            <a:ext cx="1965143" cy="2279650"/>
            <a:chOff x="6670857" y="2819400"/>
            <a:chExt cx="1965143" cy="227965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857" y="3505200"/>
              <a:ext cx="1558743" cy="1593850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781800" y="2819400"/>
              <a:ext cx="1854200" cy="430887"/>
              <a:chOff x="6936218" y="2971800"/>
              <a:chExt cx="1854200" cy="43088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936218" y="2971800"/>
                <a:ext cx="1674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Alice: Updates </a:t>
                </a:r>
                <a:endParaRPr lang="en-US" sz="2200" dirty="0"/>
              </a:p>
            </p:txBody>
          </p:sp>
          <p:pic>
            <p:nvPicPr>
              <p:cNvPr id="34" name="Picture 3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8536418" y="3124200"/>
                <a:ext cx="254000" cy="228600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1606550" y="800100"/>
            <a:ext cx="5632450" cy="571500"/>
            <a:chOff x="1606550" y="800100"/>
            <a:chExt cx="5632450" cy="571500"/>
          </a:xfrm>
        </p:grpSpPr>
        <p:pic>
          <p:nvPicPr>
            <p:cNvPr id="32" name="Picture 3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276600" y="800100"/>
              <a:ext cx="3962400" cy="5715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606550" y="927100"/>
              <a:ext cx="1435100" cy="29210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762000" y="1676400"/>
            <a:ext cx="15506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Bob: Updates </a:t>
            </a:r>
            <a:endParaRPr lang="en-US" sz="2200" dirty="0"/>
          </a:p>
        </p:txBody>
      </p:sp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40280" y="1783080"/>
            <a:ext cx="254000" cy="2286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410200" y="3886200"/>
            <a:ext cx="1800493" cy="762000"/>
            <a:chOff x="6152111" y="4984750"/>
            <a:chExt cx="1800493" cy="762000"/>
          </a:xfrm>
        </p:grpSpPr>
        <p:grpSp>
          <p:nvGrpSpPr>
            <p:cNvPr id="49" name="Group 48"/>
            <p:cNvGrpSpPr/>
            <p:nvPr/>
          </p:nvGrpSpPr>
          <p:grpSpPr>
            <a:xfrm>
              <a:off x="6152111" y="4984750"/>
              <a:ext cx="1800493" cy="762000"/>
              <a:chOff x="6152111" y="4984750"/>
              <a:chExt cx="1800493" cy="762000"/>
            </a:xfrm>
          </p:grpSpPr>
          <p:pic>
            <p:nvPicPr>
              <p:cNvPr id="35" name="Picture 3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6279111" y="5416550"/>
                <a:ext cx="1625600" cy="3302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6152111" y="4984750"/>
                <a:ext cx="180049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Finds a       with</a:t>
                </a:r>
                <a:endParaRPr lang="en-US" sz="2200" dirty="0"/>
              </a:p>
            </p:txBody>
          </p:sp>
        </p:grpSp>
        <p:pic>
          <p:nvPicPr>
            <p:cNvPr id="41" name="Picture 4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990311" y="5105400"/>
              <a:ext cx="330200" cy="279400"/>
            </a:xfrm>
            <a:prstGeom prst="rect">
              <a:avLst/>
            </a:prstGeom>
          </p:spPr>
        </p:pic>
      </p:grpSp>
      <p:sp>
        <p:nvSpPr>
          <p:cNvPr id="51" name="Left Arrow 50"/>
          <p:cNvSpPr/>
          <p:nvPr/>
        </p:nvSpPr>
        <p:spPr>
          <a:xfrm>
            <a:off x="2514600" y="2126337"/>
            <a:ext cx="2895600" cy="22951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962400" y="1892300"/>
            <a:ext cx="279400" cy="24130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838200" y="4419600"/>
            <a:ext cx="1784037" cy="430887"/>
            <a:chOff x="838200" y="4419600"/>
            <a:chExt cx="1784037" cy="430887"/>
          </a:xfrm>
        </p:grpSpPr>
        <p:sp>
          <p:nvSpPr>
            <p:cNvPr id="54" name="TextBox 53"/>
            <p:cNvSpPr txBox="1"/>
            <p:nvPr/>
          </p:nvSpPr>
          <p:spPr>
            <a:xfrm>
              <a:off x="838200" y="4419600"/>
              <a:ext cx="17840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Finds an       </a:t>
              </a:r>
              <a:r>
                <a:rPr lang="en-US" sz="2200" dirty="0" err="1" smtClean="0"/>
                <a:t>s.t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pic>
          <p:nvPicPr>
            <p:cNvPr id="55" name="Picture 5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1828800" y="4572000"/>
              <a:ext cx="279400" cy="177800"/>
            </a:xfrm>
            <a:prstGeom prst="rect">
              <a:avLst/>
            </a:prstGeom>
          </p:spPr>
        </p:pic>
      </p:grpSp>
      <p:sp>
        <p:nvSpPr>
          <p:cNvPr id="57" name="Left Arrow 56"/>
          <p:cNvSpPr/>
          <p:nvPr/>
        </p:nvSpPr>
        <p:spPr>
          <a:xfrm flipH="1">
            <a:off x="2590800" y="2514600"/>
            <a:ext cx="2819400" cy="22951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962400" y="2362200"/>
            <a:ext cx="279400" cy="17780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4381500" y="3829050"/>
            <a:ext cx="3937000" cy="971550"/>
            <a:chOff x="4381500" y="4648200"/>
            <a:chExt cx="3937000" cy="971550"/>
          </a:xfrm>
        </p:grpSpPr>
        <p:sp>
          <p:nvSpPr>
            <p:cNvPr id="63" name="TextBox 62"/>
            <p:cNvSpPr txBox="1"/>
            <p:nvPr/>
          </p:nvSpPr>
          <p:spPr>
            <a:xfrm>
              <a:off x="5410200" y="4648200"/>
              <a:ext cx="1698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Greedy Alice: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64" name="Picture 6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4381500" y="5099050"/>
              <a:ext cx="3937000" cy="520700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3702050" y="3810000"/>
            <a:ext cx="5372100" cy="984250"/>
            <a:chOff x="3702050" y="4686300"/>
            <a:chExt cx="5372100" cy="984250"/>
          </a:xfrm>
        </p:grpSpPr>
        <p:sp>
          <p:nvSpPr>
            <p:cNvPr id="68" name="TextBox 67"/>
            <p:cNvSpPr txBox="1"/>
            <p:nvPr/>
          </p:nvSpPr>
          <p:spPr>
            <a:xfrm>
              <a:off x="5219700" y="4686300"/>
              <a:ext cx="2330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Conservative Alice: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pic>
          <p:nvPicPr>
            <p:cNvPr id="73" name="Picture 7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3702050" y="5200650"/>
              <a:ext cx="5372100" cy="469900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184650" y="3778250"/>
            <a:ext cx="4178300" cy="1250950"/>
            <a:chOff x="4184650" y="5035550"/>
            <a:chExt cx="4178300" cy="1250950"/>
          </a:xfrm>
        </p:grpSpPr>
        <p:sp>
          <p:nvSpPr>
            <p:cNvPr id="79" name="TextBox 78"/>
            <p:cNvSpPr txBox="1"/>
            <p:nvPr/>
          </p:nvSpPr>
          <p:spPr>
            <a:xfrm>
              <a:off x="4911543" y="5035550"/>
              <a:ext cx="3089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Gradient Projection Alice: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81" name="Picture 8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4184650" y="5511800"/>
              <a:ext cx="4178300" cy="279400"/>
            </a:xfrm>
            <a:prstGeom prst="rect">
              <a:avLst/>
            </a:prstGeom>
          </p:spPr>
        </p:pic>
        <p:pic>
          <p:nvPicPr>
            <p:cNvPr id="82" name="Picture 8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4806950" y="5854700"/>
              <a:ext cx="2984500" cy="431800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2514600" y="2819400"/>
            <a:ext cx="2895600" cy="457200"/>
            <a:chOff x="2514600" y="2819400"/>
            <a:chExt cx="2895600" cy="457200"/>
          </a:xfrm>
        </p:grpSpPr>
        <p:sp>
          <p:nvSpPr>
            <p:cNvPr id="84" name="Left Arrow 83"/>
            <p:cNvSpPr/>
            <p:nvPr/>
          </p:nvSpPr>
          <p:spPr>
            <a:xfrm>
              <a:off x="2514600" y="3047087"/>
              <a:ext cx="2895600" cy="229513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3937000" y="2819400"/>
              <a:ext cx="254000" cy="228600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76200" y="4158159"/>
            <a:ext cx="3251200" cy="1175841"/>
            <a:chOff x="292100" y="5313859"/>
            <a:chExt cx="3251200" cy="1175841"/>
          </a:xfrm>
        </p:grpSpPr>
        <p:pic>
          <p:nvPicPr>
            <p:cNvPr id="96" name="Picture 9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2"/>
                <a:stretch>
                  <a:fillRect/>
                </a:stretch>
              </p:blipFill>
            </mc:Choice>
            <mc:Fallback>
              <p:blipFill>
                <a:blip r:embed="rId33"/>
                <a:stretch>
                  <a:fillRect/>
                </a:stretch>
              </p:blipFill>
            </mc:Fallback>
          </mc:AlternateContent>
          <p:spPr>
            <a:xfrm>
              <a:off x="1993900" y="5842000"/>
              <a:ext cx="254000" cy="177800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292100" y="5313859"/>
              <a:ext cx="3251200" cy="1175841"/>
              <a:chOff x="292100" y="5313859"/>
              <a:chExt cx="3251200" cy="1175841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990600" y="5313859"/>
                <a:ext cx="178403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FF0000"/>
                    </a:solidFill>
                  </a:rPr>
                  <a:t>Greedy Bob: </a:t>
                </a:r>
              </a:p>
              <a:p>
                <a:pPr algn="ctr"/>
                <a:r>
                  <a:rPr lang="en-US" sz="2200" dirty="0" smtClean="0"/>
                  <a:t>Finds an      </a:t>
                </a:r>
                <a:r>
                  <a:rPr lang="en-US" sz="2200" dirty="0" err="1" smtClean="0"/>
                  <a:t>s.t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  <p:pic>
            <p:nvPicPr>
              <p:cNvPr id="97" name="Picture 9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4"/>
                  <a:stretch>
                    <a:fillRect/>
                  </a:stretch>
                </p:blipFill>
              </mc:Choice>
              <mc:Fallback>
                <p:blipFill>
                  <a:blip r:embed="rId35"/>
                  <a:stretch>
                    <a:fillRect/>
                  </a:stretch>
                </p:blipFill>
              </mc:Fallback>
            </mc:AlternateContent>
            <p:spPr>
              <a:xfrm>
                <a:off x="292100" y="6019800"/>
                <a:ext cx="3251200" cy="469900"/>
              </a:xfrm>
              <a:prstGeom prst="rect">
                <a:avLst/>
              </a:prstGeom>
            </p:spPr>
          </p:pic>
        </p:grpSp>
      </p:grpSp>
      <p:pic>
        <p:nvPicPr>
          <p:cNvPr id="99" name="Picture 9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381000" y="4806950"/>
            <a:ext cx="3276600" cy="469900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533400" y="5715000"/>
            <a:ext cx="6197600" cy="369332"/>
            <a:chOff x="609600" y="6019800"/>
            <a:chExt cx="6197600" cy="369332"/>
          </a:xfrm>
        </p:grpSpPr>
        <p:sp>
          <p:nvSpPr>
            <p:cNvPr id="102" name="TextBox 101"/>
            <p:cNvSpPr txBox="1"/>
            <p:nvPr/>
          </p:nvSpPr>
          <p:spPr>
            <a:xfrm>
              <a:off x="609600" y="6019800"/>
              <a:ext cx="4903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Lemma [</a:t>
              </a:r>
              <a:r>
                <a:rPr lang="en-US" b="1" dirty="0" smtClean="0">
                  <a:solidFill>
                    <a:srgbClr val="FF6600"/>
                  </a:solidFill>
                </a:rPr>
                <a:t>J</a:t>
              </a:r>
              <a:r>
                <a:rPr lang="en-US" dirty="0" smtClean="0">
                  <a:solidFill>
                    <a:srgbClr val="FF6600"/>
                  </a:solidFill>
                </a:rPr>
                <a:t>CS’11]        </a:t>
              </a:r>
              <a:r>
                <a:rPr lang="en-US" dirty="0" smtClean="0"/>
                <a:t>is 1-sparse and can be computed in  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103" name="Picture 10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8"/>
                <a:stretch>
                  <a:fillRect/>
                </a:stretch>
              </p:blipFill>
            </mc:Choice>
            <mc:Fallback>
              <p:blipFill>
                <a:blip r:embed="rId39"/>
                <a:stretch>
                  <a:fillRect/>
                </a:stretch>
              </p:blipFill>
            </mc:Fallback>
          </mc:AlternateContent>
          <p:spPr>
            <a:xfrm>
              <a:off x="2184400" y="6159500"/>
              <a:ext cx="254000" cy="1778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0"/>
                <a:stretch>
                  <a:fillRect/>
                </a:stretch>
              </p:blipFill>
            </mc:Choice>
            <mc:Fallback>
              <p:blipFill>
                <a:blip r:embed="rId41"/>
                <a:stretch>
                  <a:fillRect/>
                </a:stretch>
              </p:blipFill>
            </mc:Fallback>
          </mc:AlternateContent>
          <p:spPr>
            <a:xfrm>
              <a:off x="5435600" y="6108700"/>
              <a:ext cx="1371600" cy="254000"/>
            </a:xfrm>
            <a:prstGeom prst="rect">
              <a:avLst/>
            </a:prstGeom>
          </p:spPr>
        </p:pic>
      </p:grpSp>
      <p:sp>
        <p:nvSpPr>
          <p:cNvPr id="107" name="Left Arrow 106"/>
          <p:cNvSpPr/>
          <p:nvPr/>
        </p:nvSpPr>
        <p:spPr>
          <a:xfrm flipH="1">
            <a:off x="2590800" y="3504287"/>
            <a:ext cx="2819400" cy="22951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2"/>
              <a:stretch>
                <a:fillRect/>
              </a:stretch>
            </p:blipFill>
          </mc:Choice>
          <mc:Fallback>
            <p:blipFill>
              <a:blip r:embed="rId43"/>
              <a:stretch>
                <a:fillRect/>
              </a:stretch>
            </p:blipFill>
          </mc:Fallback>
        </mc:AlternateContent>
        <p:spPr>
          <a:xfrm>
            <a:off x="3962400" y="3352800"/>
            <a:ext cx="241300" cy="152400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3035300" y="685800"/>
            <a:ext cx="3060700" cy="901700"/>
            <a:chOff x="2108200" y="1111250"/>
            <a:chExt cx="3060700" cy="901700"/>
          </a:xfrm>
        </p:grpSpPr>
        <p:pic>
          <p:nvPicPr>
            <p:cNvPr id="112" name="Picture 1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4"/>
                <a:stretch>
                  <a:fillRect/>
                </a:stretch>
              </p:blipFill>
            </mc:Choice>
            <mc:Fallback>
              <p:blipFill>
                <a:blip r:embed="rId45"/>
                <a:stretch>
                  <a:fillRect/>
                </a:stretch>
              </p:blipFill>
            </mc:Fallback>
          </mc:AlternateContent>
          <p:spPr>
            <a:xfrm>
              <a:off x="2108200" y="1403350"/>
              <a:ext cx="1143000" cy="292100"/>
            </a:xfrm>
            <a:prstGeom prst="rect">
              <a:avLst/>
            </a:prstGeom>
          </p:spPr>
        </p:pic>
        <p:pic>
          <p:nvPicPr>
            <p:cNvPr id="113" name="Picture 1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6"/>
                <a:stretch>
                  <a:fillRect/>
                </a:stretch>
              </p:blipFill>
            </mc:Choice>
            <mc:Fallback>
              <p:blipFill>
                <a:blip r:embed="rId47"/>
                <a:stretch>
                  <a:fillRect/>
                </a:stretch>
              </p:blipFill>
            </mc:Fallback>
          </mc:AlternateContent>
          <p:spPr>
            <a:xfrm>
              <a:off x="3441700" y="1111250"/>
              <a:ext cx="1727200" cy="901700"/>
            </a:xfrm>
            <a:prstGeom prst="rect">
              <a:avLst/>
            </a:prstGeom>
          </p:spPr>
        </p:pic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flipH="1">
            <a:off x="838200" y="2254250"/>
            <a:ext cx="1587500" cy="201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Game-value Approximation Guarantee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5410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GAME</a:t>
            </a:r>
            <a:r>
              <a:rPr lang="en-US" sz="2800" dirty="0" smtClean="0"/>
              <a:t> can be viewed as a repurposing of the </a:t>
            </a:r>
            <a:r>
              <a:rPr lang="en-US" sz="2800" dirty="0" smtClean="0">
                <a:solidFill>
                  <a:srgbClr val="008000"/>
                </a:solidFill>
              </a:rPr>
              <a:t>Multiplicative Update Algorithm </a:t>
            </a:r>
            <a:r>
              <a:rPr lang="en-US" sz="2800" dirty="0" smtClean="0">
                <a:solidFill>
                  <a:srgbClr val="0000FF"/>
                </a:solidFill>
              </a:rPr>
              <a:t>[Freund&amp;Schapire’99]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After     iterations finds a   </a:t>
            </a:r>
            <a:r>
              <a:rPr lang="en-US" sz="2800" dirty="0" smtClean="0">
                <a:solidFill>
                  <a:srgbClr val="0000FF"/>
                </a:solidFill>
              </a:rPr>
              <a:t>-sparse </a:t>
            </a:r>
            <a:r>
              <a:rPr lang="en-US" sz="2800" dirty="0" smtClean="0"/>
              <a:t>vector    with 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Tradeoff between sparsity and approximation error</a:t>
            </a:r>
          </a:p>
          <a:p>
            <a:pPr lvl="2"/>
            <a:r>
              <a:rPr lang="en-US" dirty="0" smtClean="0"/>
              <a:t>As               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In expander-based CS we are only interested in the approximation error </a:t>
            </a:r>
            <a:r>
              <a:rPr lang="en-US" sz="2800" dirty="0" smtClean="0">
                <a:solidFill>
                  <a:srgbClr val="008000"/>
                </a:solidFill>
              </a:rPr>
              <a:t>(Basis Pursuit Theorem)</a:t>
            </a:r>
          </a:p>
          <a:p>
            <a:pPr lvl="1">
              <a:buNone/>
            </a:pPr>
            <a:r>
              <a:rPr lang="en-US" sz="2800" dirty="0" smtClean="0"/>
              <a:t>              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68612" y="3014472"/>
            <a:ext cx="6889588" cy="102412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92960" y="4572000"/>
            <a:ext cx="802640" cy="18288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048001" y="4724400"/>
            <a:ext cx="3701143" cy="457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317750" y="2857500"/>
            <a:ext cx="266700" cy="2667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832600" y="2819400"/>
            <a:ext cx="228600" cy="266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794250" y="281940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Empirical Performance</a:t>
            </a:r>
            <a:endParaRPr lang="en-US" dirty="0"/>
          </a:p>
        </p:txBody>
      </p:sp>
      <p:pic>
        <p:nvPicPr>
          <p:cNvPr id="7" name="Picture 6" descr="err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20850" y="1435100"/>
            <a:ext cx="5702300" cy="527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2057400"/>
            <a:ext cx="609600" cy="18288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9050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Empirical Convergence Rate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1797050"/>
            <a:ext cx="6639560" cy="4756150"/>
            <a:chOff x="508000" y="915416"/>
            <a:chExt cx="7797800" cy="5669534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981200" y="6242050"/>
              <a:ext cx="5791200" cy="34290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08000" y="915416"/>
              <a:ext cx="7797800" cy="5332984"/>
              <a:chOff x="508000" y="915416"/>
              <a:chExt cx="7797800" cy="533298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08000" y="915416"/>
                <a:ext cx="7797800" cy="5332984"/>
                <a:chOff x="548640" y="1271016"/>
                <a:chExt cx="7797800" cy="5332984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447800" y="1371600"/>
                  <a:ext cx="6807200" cy="5232400"/>
                  <a:chOff x="1600200" y="1371600"/>
                  <a:chExt cx="6807200" cy="5232400"/>
                </a:xfrm>
              </p:grpSpPr>
              <p:pic>
                <p:nvPicPr>
                  <p:cNvPr id="42" name="Picture 41" descr="rates.jp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600200" y="1371600"/>
                    <a:ext cx="6807200" cy="5105401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5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6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590800" y="6248400"/>
                    <a:ext cx="4749800" cy="3556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/>
                <p:cNvSpPr/>
                <p:nvPr/>
              </p:nvSpPr>
              <p:spPr>
                <a:xfrm>
                  <a:off x="548640" y="1271016"/>
                  <a:ext cx="77978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048000" y="3429000"/>
                <a:ext cx="2514600" cy="76200"/>
              </a:xfrm>
              <a:prstGeom prst="line">
                <a:avLst/>
              </a:prstGeom>
              <a:ln w="28575" cmpd="sng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4343400" y="4724400"/>
                <a:ext cx="2971800" cy="1588"/>
              </a:xfrm>
              <a:prstGeom prst="line">
                <a:avLst/>
              </a:prstGeom>
              <a:ln w="28575" cmpd="sng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886200" y="3276600"/>
              <a:ext cx="290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4355068"/>
              <a:ext cx="290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743200"/>
              <a:ext cx="929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Slope: -1</a:t>
              </a:r>
              <a:endParaRPr lang="en-US" dirty="0"/>
            </a:p>
          </p:txBody>
        </p:sp>
      </p:grp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96950" y="1574800"/>
            <a:ext cx="3797300" cy="3048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403850" y="1587500"/>
            <a:ext cx="25781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Nesterov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Nesterov: </a:t>
            </a:r>
            <a:r>
              <a:rPr lang="en-US" dirty="0" smtClean="0"/>
              <a:t>A </a:t>
            </a:r>
            <a:r>
              <a:rPr lang="en-US" dirty="0" smtClean="0"/>
              <a:t>general iterative approximation algorithm for solving non-smooth optimization problems</a:t>
            </a:r>
          </a:p>
          <a:p>
            <a:r>
              <a:rPr lang="en-US" dirty="0" smtClean="0"/>
              <a:t>Nesterov requires                    iterations </a:t>
            </a:r>
            <a:r>
              <a:rPr lang="en-US" dirty="0" smtClean="0">
                <a:solidFill>
                  <a:srgbClr val="660066"/>
                </a:solidFill>
              </a:rPr>
              <a:t>(similar to</a:t>
            </a:r>
            <a:r>
              <a:rPr lang="en-US" dirty="0" smtClean="0">
                <a:solidFill>
                  <a:srgbClr val="660066"/>
                </a:solidFill>
              </a:rPr>
              <a:t> GAME)</a:t>
            </a:r>
            <a:endParaRPr lang="en-US" dirty="0" smtClean="0">
              <a:solidFill>
                <a:srgbClr val="660066"/>
              </a:solidFill>
            </a:endParaRPr>
          </a:p>
          <a:p>
            <a:pPr lvl="1"/>
            <a:r>
              <a:rPr lang="en-US" dirty="0" smtClean="0"/>
              <a:t>Each iteration requires solving 3 smooth optimization problem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Much more complicated than one adjoint operation </a:t>
            </a:r>
            <a:r>
              <a:rPr lang="en-US" dirty="0" smtClean="0">
                <a:solidFill>
                  <a:srgbClr val="660066"/>
                </a:solidFill>
              </a:rPr>
              <a:t>(GAME) 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/>
              <a:t>Nesterov’s approximation guarantee: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GAME’s </a:t>
            </a:r>
            <a:r>
              <a:rPr lang="en-US" i="1" dirty="0" smtClean="0">
                <a:solidFill>
                  <a:srgbClr val="800000"/>
                </a:solidFill>
              </a:rPr>
              <a:t>theoretical</a:t>
            </a:r>
            <a:r>
              <a:rPr lang="en-US" dirty="0" smtClean="0">
                <a:solidFill>
                  <a:srgbClr val="800000"/>
                </a:solidFill>
              </a:rPr>
              <a:t> guarantee</a:t>
            </a:r>
          </a:p>
          <a:p>
            <a:pPr lvl="2"/>
            <a:endParaRPr lang="en-US" dirty="0" smtClean="0">
              <a:solidFill>
                <a:srgbClr val="800000"/>
              </a:solidFill>
            </a:endParaRPr>
          </a:p>
          <a:p>
            <a:pPr lvl="2"/>
            <a:endParaRPr lang="en-US" dirty="0" smtClean="0">
              <a:solidFill>
                <a:srgbClr val="800000"/>
              </a:solidFill>
            </a:endParaRPr>
          </a:p>
          <a:p>
            <a:pPr lvl="2"/>
            <a:endParaRPr lang="en-US" dirty="0" smtClean="0">
              <a:solidFill>
                <a:srgbClr val="800000"/>
              </a:solidFill>
            </a:endParaRPr>
          </a:p>
          <a:p>
            <a:pPr lvl="1"/>
            <a:endParaRPr lang="en-US" dirty="0" smtClean="0">
              <a:solidFill>
                <a:srgbClr val="800000"/>
              </a:solidFill>
            </a:endParaRPr>
          </a:p>
          <a:p>
            <a:pPr lvl="2"/>
            <a:endParaRPr lang="en-US" dirty="0" smtClean="0">
              <a:solidFill>
                <a:srgbClr val="800000"/>
              </a:solidFill>
            </a:endParaRPr>
          </a:p>
          <a:p>
            <a:pPr lvl="2"/>
            <a:endParaRPr lang="en-US" dirty="0" smtClean="0">
              <a:solidFill>
                <a:srgbClr val="800000"/>
              </a:solidFill>
            </a:endParaRPr>
          </a:p>
          <a:p>
            <a:pPr lvl="1"/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9000" y="2438400"/>
            <a:ext cx="13589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32100" y="4000500"/>
            <a:ext cx="4102100" cy="723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71800" y="4737100"/>
            <a:ext cx="40386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Experimental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4" name="Picture 3" descr="nesterov_rat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425" t="20671" r="8301" b="21111"/>
              <a:stretch>
                <a:fillRect/>
              </a:stretch>
            </p:blipFill>
          </mc:Choice>
          <mc:Fallback>
            <p:blipFill>
              <a:blip r:embed="rId3"/>
              <a:srcRect l="5425" t="20671" r="8301" b="21111"/>
              <a:stretch>
                <a:fillRect/>
              </a:stretch>
            </p:blipFill>
          </mc:Fallback>
        </mc:AlternateContent>
        <p:spPr>
          <a:xfrm>
            <a:off x="1219200" y="1219200"/>
            <a:ext cx="6553200" cy="5722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5410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GAME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914400" y="609600"/>
            <a:ext cx="7772400" cy="715962"/>
          </a:xfrm>
          <a:prstGeom prst="rect">
            <a:avLst/>
          </a:prstGeom>
        </p:spPr>
        <p:txBody>
          <a:bodyPr lIns="91416" tIns="45709" rIns="91416" bIns="91416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Compressed Sensing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8077200" cy="6400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Main tasks:</a:t>
            </a:r>
          </a:p>
          <a:p>
            <a:pPr lvl="1"/>
            <a:r>
              <a:rPr lang="en-US" sz="2800" dirty="0" smtClean="0"/>
              <a:t>Design a </a:t>
            </a:r>
            <a:r>
              <a:rPr lang="en-US" sz="2800" dirty="0" smtClean="0">
                <a:solidFill>
                  <a:srgbClr val="FF0000"/>
                </a:solidFill>
              </a:rPr>
              <a:t>sensing </a:t>
            </a:r>
            <a:r>
              <a:rPr lang="en-US" sz="2800" dirty="0" smtClean="0"/>
              <a:t>matrix</a:t>
            </a:r>
          </a:p>
          <a:p>
            <a:pPr lvl="1"/>
            <a:r>
              <a:rPr lang="en-US" sz="2800" dirty="0" smtClean="0"/>
              <a:t>Design a </a:t>
            </a:r>
            <a:r>
              <a:rPr lang="en-US" sz="2800" dirty="0" smtClean="0">
                <a:solidFill>
                  <a:srgbClr val="FF0000"/>
                </a:solidFill>
              </a:rPr>
              <a:t>reconstruction </a:t>
            </a:r>
            <a:r>
              <a:rPr lang="en-US" sz="2800" dirty="0" smtClean="0"/>
              <a:t>algorithm</a:t>
            </a:r>
          </a:p>
          <a:p>
            <a:r>
              <a:rPr lang="en-US" sz="2800" dirty="0" smtClean="0"/>
              <a:t>Objectives:</a:t>
            </a:r>
          </a:p>
          <a:p>
            <a:pPr lvl="1"/>
            <a:r>
              <a:rPr lang="en-US" sz="2800" dirty="0" smtClean="0"/>
              <a:t>Reconstruct a </a:t>
            </a:r>
            <a:r>
              <a:rPr lang="en-US" sz="2800" i="1" dirty="0" smtClean="0"/>
              <a:t>k</a:t>
            </a:r>
            <a:r>
              <a:rPr lang="en-US" sz="2800" dirty="0" smtClean="0"/>
              <a:t>-sparse signal    from              </a:t>
            </a:r>
            <a:r>
              <a:rPr lang="en-US" sz="2800" dirty="0" smtClean="0">
                <a:solidFill>
                  <a:srgbClr val="000090"/>
                </a:solidFill>
              </a:rPr>
              <a:t>efficiently</a:t>
            </a:r>
          </a:p>
          <a:p>
            <a:pPr lvl="2"/>
            <a:r>
              <a:rPr lang="en-US" sz="2400" dirty="0" smtClean="0">
                <a:solidFill>
                  <a:srgbClr val="008000"/>
                </a:solidFill>
              </a:rPr>
              <a:t>The algorithm should recover    without knowing its support</a:t>
            </a:r>
            <a:endParaRPr lang="en-US" sz="2400" i="1" dirty="0" smtClean="0">
              <a:solidFill>
                <a:srgbClr val="008000"/>
              </a:solidFill>
            </a:endParaRPr>
          </a:p>
          <a:p>
            <a:pPr lvl="1"/>
            <a:r>
              <a:rPr lang="en-US" sz="2800" dirty="0" smtClean="0"/>
              <a:t>Successful reconstruction from as few number of measurements as possible!</a:t>
            </a:r>
            <a:endParaRPr lang="en-US" sz="2800" dirty="0" smtClean="0">
              <a:solidFill>
                <a:srgbClr val="000090"/>
              </a:solidFill>
            </a:endParaRPr>
          </a:p>
          <a:p>
            <a:pPr lvl="1"/>
            <a:r>
              <a:rPr lang="en-US" sz="2800" dirty="0" smtClean="0"/>
              <a:t>Robustness against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noise </a:t>
            </a:r>
            <a:endParaRPr lang="en-US" sz="2800" dirty="0" smtClean="0"/>
          </a:p>
          <a:p>
            <a:pPr lvl="2"/>
            <a:r>
              <a:rPr lang="en-US" sz="2400" dirty="0" smtClean="0"/>
              <a:t>Model selection and sparse approximation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11750" y="4724400"/>
            <a:ext cx="1727200" cy="2540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1993900"/>
            <a:ext cx="1333500" cy="2159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48400" y="3383280"/>
            <a:ext cx="1016000" cy="292100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83200" y="3456432"/>
            <a:ext cx="203200" cy="16510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30800" y="3898900"/>
            <a:ext cx="2032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83456"/>
            <a:ext cx="805917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Random vs. Expander-Based Compressed Sensing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58388" y="1447800"/>
          <a:ext cx="7095012" cy="2987913"/>
        </p:xfrm>
        <a:graphic>
          <a:graphicData uri="http://schemas.openxmlformats.org/drawingml/2006/table">
            <a:tbl>
              <a:tblPr firstRow="1" bandCol="1">
                <a:tableStyleId>{F2DE63D5-997A-4646-A377-4702673A728D}</a:tableStyleId>
              </a:tblPr>
              <a:tblGrid>
                <a:gridCol w="914400"/>
                <a:gridCol w="1295400"/>
                <a:gridCol w="1143000"/>
                <a:gridCol w="1447800"/>
                <a:gridCol w="998385"/>
                <a:gridCol w="1296027"/>
              </a:tblGrid>
              <a:tr h="6807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Number of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Measurements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Encoding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Recovery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Recovery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Guarantee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Explicit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Construction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</a:tr>
              <a:tr h="5702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Gaussian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0EDF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0EDF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88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Fourier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0EDF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0EDF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4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Expander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MesPas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EDF39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574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Expander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(GAME)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0EDF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75988" y="2286000"/>
            <a:ext cx="863600" cy="2032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06288" y="2286000"/>
            <a:ext cx="1028700" cy="2032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11188" y="2209800"/>
            <a:ext cx="1460500" cy="2032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06638" y="2209800"/>
            <a:ext cx="590550" cy="295275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86000" y="2879725"/>
            <a:ext cx="647700" cy="2286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531713" y="2909888"/>
            <a:ext cx="635000" cy="1905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06638" y="2819400"/>
            <a:ext cx="590550" cy="295275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687413" y="2743200"/>
            <a:ext cx="1054100" cy="190500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1058388" y="2679192"/>
            <a:ext cx="7095012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058388" y="3275012"/>
            <a:ext cx="7095012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076417" y="3886200"/>
            <a:ext cx="7076983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058388" y="2139696"/>
            <a:ext cx="7095012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58388" y="4419600"/>
            <a:ext cx="7095012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087588" y="3429000"/>
            <a:ext cx="533400" cy="2667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163788" y="4038600"/>
            <a:ext cx="533400" cy="2667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339795" y="4724400"/>
            <a:ext cx="2603805" cy="802942"/>
            <a:chOff x="4101794" y="4724401"/>
            <a:chExt cx="2603805" cy="802942"/>
          </a:xfrm>
        </p:grpSpPr>
        <p:grpSp>
          <p:nvGrpSpPr>
            <p:cNvPr id="74" name="Group 32"/>
            <p:cNvGrpSpPr/>
            <p:nvPr/>
          </p:nvGrpSpPr>
          <p:grpSpPr>
            <a:xfrm rot="16200000">
              <a:off x="5022697" y="3803498"/>
              <a:ext cx="762000" cy="2603805"/>
              <a:chOff x="-100083" y="2615747"/>
              <a:chExt cx="851238" cy="248148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17754" y="3623346"/>
                <a:ext cx="533400" cy="457201"/>
              </a:xfrm>
              <a:prstGeom prst="rect">
                <a:avLst/>
              </a:prstGeom>
              <a:solidFill>
                <a:srgbClr val="4AF41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17755" y="2615747"/>
                <a:ext cx="533400" cy="457200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17754" y="4640029"/>
                <a:ext cx="5334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5400000">
                <a:off x="-193083" y="4664114"/>
                <a:ext cx="526115" cy="340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Fair</a:t>
                </a:r>
                <a:endParaRPr lang="en-US" sz="1600" dirty="0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112199" y="5188789"/>
              <a:ext cx="1145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Best</a:t>
              </a:r>
              <a:endParaRPr lang="en-US" sz="16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102799" y="5188789"/>
              <a:ext cx="1145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Good</a:t>
              </a:r>
              <a:endParaRPr lang="en-US" sz="1600" dirty="0"/>
            </a:p>
          </p:txBody>
        </p:sp>
      </p:grp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020788" y="2419350"/>
            <a:ext cx="304800" cy="1651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020788" y="2959100"/>
            <a:ext cx="304800" cy="165100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2182338" y="3429000"/>
            <a:ext cx="952500" cy="22860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2201388" y="4038600"/>
            <a:ext cx="952500" cy="228600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3312638" y="3441700"/>
            <a:ext cx="1028700" cy="228600"/>
          </a:xfrm>
          <a:prstGeom prst="rect">
            <a:avLst/>
          </a:prstGeom>
        </p:spPr>
      </p:pic>
      <p:pic>
        <p:nvPicPr>
          <p:cNvPr id="97" name="Picture 9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3312638" y="4038600"/>
            <a:ext cx="1028700" cy="228600"/>
          </a:xfrm>
          <a:prstGeom prst="rect">
            <a:avLst/>
          </a:prstGeom>
        </p:spPr>
      </p:pic>
      <p:pic>
        <p:nvPicPr>
          <p:cNvPr id="98" name="Picture 9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31"/>
              <a:stretch>
                <a:fillRect/>
              </a:stretch>
            </p:blipFill>
          </mc:Fallback>
        </mc:AlternateContent>
        <p:spPr>
          <a:xfrm>
            <a:off x="4633438" y="3429000"/>
            <a:ext cx="1028700" cy="228600"/>
          </a:xfrm>
          <a:prstGeom prst="rect">
            <a:avLst/>
          </a:prstGeom>
        </p:spPr>
      </p:pic>
      <p:pic>
        <p:nvPicPr>
          <p:cNvPr id="99" name="Picture 9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4423888" y="4013200"/>
            <a:ext cx="1473200" cy="254000"/>
          </a:xfrm>
          <a:prstGeom prst="rect">
            <a:avLst/>
          </a:prstGeom>
        </p:spPr>
      </p:pic>
      <p:sp>
        <p:nvSpPr>
          <p:cNvPr id="42" name="Frame 41"/>
          <p:cNvSpPr/>
          <p:nvPr/>
        </p:nvSpPr>
        <p:spPr>
          <a:xfrm>
            <a:off x="914400" y="3100388"/>
            <a:ext cx="7409796" cy="150687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762000" y="2959100"/>
            <a:ext cx="152399" cy="17653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-76200" y="3515380"/>
            <a:ext cx="103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Our</a:t>
            </a:r>
          </a:p>
          <a:p>
            <a:pPr algn="ctr"/>
            <a:r>
              <a:rPr lang="en-US" sz="1400" dirty="0" smtClean="0"/>
              <a:t>Contribution</a:t>
            </a:r>
            <a:endParaRPr lang="en-US" sz="1400" dirty="0"/>
          </a:p>
        </p:txBody>
      </p:sp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7386070" y="4564158"/>
            <a:ext cx="15875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Take-Home Message:</a:t>
            </a:r>
            <a:br>
              <a:rPr lang="en-US" dirty="0" smtClean="0"/>
            </a:br>
            <a:r>
              <a:rPr lang="en-US" dirty="0" smtClean="0"/>
              <a:t>Random vs. Deterministic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147227"/>
            <a:ext cx="3733800" cy="655638"/>
          </a:xfrm>
          <a:prstGeom prst="rect">
            <a:avLst/>
          </a:prstGeom>
        </p:spPr>
        <p:txBody>
          <a:bodyPr lIns="91416" tIns="45709" rIns="91416" bIns="91416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Gerhard Richter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Picture 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7059" t="6135" r="12745" b="62336"/>
          <a:stretch>
            <a:fillRect/>
          </a:stretch>
        </p:blipFill>
        <p:spPr>
          <a:xfrm>
            <a:off x="762000" y="1756827"/>
            <a:ext cx="2819400" cy="1265005"/>
          </a:xfrm>
        </p:spPr>
      </p:pic>
      <p:pic>
        <p:nvPicPr>
          <p:cNvPr id="6" name="Content Placeholder 3" descr="Picture 5.png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41" r="51961" b="6007"/>
          <a:stretch>
            <a:fillRect/>
          </a:stretch>
        </p:blipFill>
        <p:spPr>
          <a:xfrm>
            <a:off x="914400" y="2899826"/>
            <a:ext cx="4114800" cy="2432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369" y="5262027"/>
            <a:ext cx="29954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The value of a </a:t>
            </a:r>
            <a:r>
              <a:rPr lang="en-US" sz="2000" dirty="0" smtClean="0">
                <a:solidFill>
                  <a:srgbClr val="FF0000"/>
                </a:solidFill>
              </a:rPr>
              <a:t>random</a:t>
            </a:r>
            <a:r>
              <a:rPr lang="en-US" sz="2000" dirty="0" smtClean="0">
                <a:solidFill>
                  <a:srgbClr val="0000FF"/>
                </a:solidFill>
              </a:rPr>
              <a:t> matrix: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US $ 3,703,500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0" y="1147227"/>
            <a:ext cx="4191000" cy="5253573"/>
            <a:chOff x="4572000" y="1147227"/>
            <a:chExt cx="4191000" cy="5253573"/>
          </a:xfrm>
        </p:grpSpPr>
        <p:sp>
          <p:nvSpPr>
            <p:cNvPr id="9" name="TextBox 8"/>
            <p:cNvSpPr txBox="1"/>
            <p:nvPr/>
          </p:nvSpPr>
          <p:spPr>
            <a:xfrm>
              <a:off x="5168632" y="5262027"/>
              <a:ext cx="350501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The value of a </a:t>
              </a:r>
              <a:r>
                <a:rPr lang="en-US" sz="2000" dirty="0" smtClean="0">
                  <a:solidFill>
                    <a:srgbClr val="660066"/>
                  </a:solidFill>
                </a:rPr>
                <a:t>deterministic</a:t>
              </a:r>
              <a:r>
                <a:rPr lang="en-US" sz="2000" dirty="0" smtClean="0">
                  <a:solidFill>
                    <a:srgbClr val="0000FF"/>
                  </a:solidFill>
                </a:rPr>
                <a:t> matrix:</a:t>
              </a:r>
            </a:p>
            <a:p>
              <a:r>
                <a:rPr lang="en-US" sz="2000" b="1" dirty="0" smtClean="0">
                  <a:solidFill>
                    <a:srgbClr val="0000FF"/>
                  </a:solidFill>
                </a:rPr>
                <a:t>US $ 27,191,525</a:t>
              </a:r>
            </a:p>
            <a:p>
              <a:endParaRPr lang="en-US" sz="2800" dirty="0">
                <a:solidFill>
                  <a:srgbClr val="0000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72000" y="1147227"/>
              <a:ext cx="4191000" cy="4267200"/>
              <a:chOff x="4572000" y="1147227"/>
              <a:chExt cx="4191000" cy="4267200"/>
            </a:xfrm>
          </p:grpSpPr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5029200" y="1147227"/>
                <a:ext cx="3733800" cy="655638"/>
              </a:xfrm>
              <a:prstGeom prst="rect">
                <a:avLst/>
              </a:prstGeom>
            </p:spPr>
            <p:txBody>
              <a:bodyPr lIns="91416" tIns="45709" rIns="91416" bIns="91416" anchor="b" anchorCtr="0">
                <a:normAutofit fontScale="975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Piet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Mondrian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pic>
            <p:nvPicPr>
              <p:cNvPr id="10" name="Content Placeholder 3" descr="Picture 6.png"/>
              <p:cNvPicPr>
                <a:picLocks noChangeAspect="1"/>
              </p:cNvPicPr>
              <p:nvPr/>
            </p:nvPicPr>
            <p:blipFill>
              <a:blip r:embed="rId3"/>
              <a:srcRect l="47961" t="16667" r="16352" b="58333"/>
              <a:stretch>
                <a:fillRect/>
              </a:stretch>
            </p:blipFill>
            <p:spPr>
              <a:xfrm>
                <a:off x="5029200" y="1756827"/>
                <a:ext cx="2286000" cy="979714"/>
              </a:xfrm>
              <a:prstGeom prst="rect">
                <a:avLst/>
              </a:prstGeom>
            </p:spPr>
          </p:pic>
          <p:pic>
            <p:nvPicPr>
              <p:cNvPr id="11" name="Content Placeholder 3" descr="Picture 6.png"/>
              <p:cNvPicPr>
                <a:picLocks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97" r="61216" b="11667"/>
              <a:stretch>
                <a:fillRect/>
              </a:stretch>
            </p:blipFill>
            <p:spPr>
              <a:xfrm rot="16200000">
                <a:off x="5335524" y="2063151"/>
                <a:ext cx="2587752" cy="41148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03155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73026"/>
            <a:ext cx="9286388" cy="69310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1066800"/>
            <a:ext cx="655320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</a:t>
            </a:r>
            <a:r>
              <a:rPr lang="en-US" sz="1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You! </a:t>
            </a:r>
            <a:endParaRPr lang="en-US" sz="1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8762"/>
            <a:ext cx="7772400" cy="731838"/>
          </a:xfrm>
        </p:spPr>
        <p:txBody>
          <a:bodyPr>
            <a:normAutofit/>
          </a:bodyPr>
          <a:lstStyle/>
          <a:p>
            <a:r>
              <a:rPr lang="en-US" sz="3300" dirty="0" smtClean="0"/>
              <a:t>Model Selection and Sparse Approximation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Measurement vector: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           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               </a:t>
            </a:r>
            <a:r>
              <a:rPr lang="en-US" sz="2800" dirty="0" smtClean="0"/>
              <a:t>: data-domain noise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en-US" sz="2800" dirty="0" smtClean="0"/>
              <a:t>: measurement noise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Model Selection Goal:</a:t>
            </a:r>
          </a:p>
          <a:p>
            <a:pPr lvl="1"/>
            <a:r>
              <a:rPr lang="en-US" sz="2800" dirty="0" smtClean="0"/>
              <a:t>Given                successfully recover the support of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Sparse Approximation Goal:                                 </a:t>
            </a:r>
          </a:p>
          <a:p>
            <a:pPr lvl="1"/>
            <a:r>
              <a:rPr lang="en-US" sz="2800" dirty="0" smtClean="0"/>
              <a:t>Given               find a vector    with  </a:t>
            </a:r>
          </a:p>
          <a:p>
            <a:pPr lvl="2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8" name="Picture 1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8000" y="4191000"/>
            <a:ext cx="2413000" cy="34290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0" y="1682750"/>
            <a:ext cx="2959100" cy="3683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55750" y="2139950"/>
            <a:ext cx="1231900" cy="393700"/>
          </a:xfrm>
          <a:prstGeom prst="rect">
            <a:avLst/>
          </a:prstGeom>
        </p:spPr>
      </p:pic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62100" y="2622550"/>
            <a:ext cx="1371600" cy="393700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343150" y="3689350"/>
            <a:ext cx="1231900" cy="342900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128000" y="3784600"/>
            <a:ext cx="228600" cy="177800"/>
          </a:xfrm>
          <a:prstGeom prst="rect">
            <a:avLst/>
          </a:prstGeom>
        </p:spPr>
      </p:pic>
      <p:pic>
        <p:nvPicPr>
          <p:cNvPr id="82" name="Picture 8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381250" y="4673600"/>
            <a:ext cx="1079500" cy="330200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187950" y="4667250"/>
            <a:ext cx="215900" cy="26670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292350" y="5289550"/>
            <a:ext cx="4991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Data streaming</a:t>
            </a:r>
          </a:p>
          <a:p>
            <a:pPr lvl="1"/>
            <a:r>
              <a:rPr lang="en-US" dirty="0" smtClean="0"/>
              <a:t>Packet routing</a:t>
            </a:r>
          </a:p>
          <a:p>
            <a:pPr lvl="1"/>
            <a:r>
              <a:rPr lang="en-US" dirty="0" smtClean="0"/>
              <a:t>Sparsity in </a:t>
            </a:r>
            <a:r>
              <a:rPr lang="en-US" dirty="0" smtClean="0">
                <a:solidFill>
                  <a:srgbClr val="008000"/>
                </a:solidFill>
              </a:rPr>
              <a:t>canonical</a:t>
            </a:r>
            <a:r>
              <a:rPr lang="en-US" dirty="0" smtClean="0"/>
              <a:t> basis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Biomedical imaging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Sparsity in </a:t>
            </a:r>
            <a:r>
              <a:rPr lang="en-US" dirty="0" smtClean="0">
                <a:solidFill>
                  <a:srgbClr val="008000"/>
                </a:solidFill>
              </a:rPr>
              <a:t>Fourier</a:t>
            </a:r>
            <a:r>
              <a:rPr lang="en-US" dirty="0" smtClean="0"/>
              <a:t> basis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Digital communication</a:t>
            </a:r>
          </a:p>
          <a:p>
            <a:pPr lvl="1"/>
            <a:r>
              <a:rPr lang="en-US" dirty="0" smtClean="0"/>
              <a:t>Multiuser Detection</a:t>
            </a:r>
          </a:p>
          <a:p>
            <a:pPr lvl="1"/>
            <a:r>
              <a:rPr lang="en-US" dirty="0" smtClean="0"/>
              <a:t>Sparsity in </a:t>
            </a:r>
            <a:r>
              <a:rPr lang="en-US" dirty="0" smtClean="0">
                <a:solidFill>
                  <a:srgbClr val="008000"/>
                </a:solidFill>
              </a:rPr>
              <a:t>canonical </a:t>
            </a:r>
            <a:r>
              <a:rPr lang="en-US" dirty="0" smtClean="0"/>
              <a:t>basis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643563" y="1066800"/>
            <a:ext cx="2586037" cy="1991519"/>
            <a:chOff x="5414963" y="752475"/>
            <a:chExt cx="2586037" cy="1991519"/>
          </a:xfrm>
        </p:grpSpPr>
        <p:sp>
          <p:nvSpPr>
            <p:cNvPr id="4" name="Rectangle 3"/>
            <p:cNvSpPr/>
            <p:nvPr/>
          </p:nvSpPr>
          <p:spPr>
            <a:xfrm>
              <a:off x="6172200" y="1371600"/>
              <a:ext cx="1752600" cy="13716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5791200" y="2057400"/>
              <a:ext cx="1371600" cy="1588"/>
            </a:xfrm>
            <a:prstGeom prst="line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72200" y="1600200"/>
              <a:ext cx="1752600" cy="1588"/>
            </a:xfrm>
            <a:prstGeom prst="line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56668" y="1263134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Destination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903512" y="1945088"/>
              <a:ext cx="75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5867400" y="1371600"/>
              <a:ext cx="228600" cy="137239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Brace 13"/>
            <p:cNvSpPr/>
            <p:nvPr/>
          </p:nvSpPr>
          <p:spPr>
            <a:xfrm rot="16200000">
              <a:off x="6896100" y="266700"/>
              <a:ext cx="228600" cy="1981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840538" y="752475"/>
              <a:ext cx="431800" cy="317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414963" y="1854200"/>
              <a:ext cx="431800" cy="317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272338" y="2514600"/>
              <a:ext cx="100584" cy="100584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24738" y="1981200"/>
              <a:ext cx="100584" cy="10058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09816" y="2109216"/>
              <a:ext cx="100584" cy="100584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86600" y="1752600"/>
              <a:ext cx="100584" cy="10058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>
              <a:endCxn id="17" idx="1"/>
            </p:cNvCxnSpPr>
            <p:nvPr/>
          </p:nvCxnSpPr>
          <p:spPr>
            <a:xfrm>
              <a:off x="6280666" y="2564892"/>
              <a:ext cx="991672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7" idx="0"/>
            </p:cNvCxnSpPr>
            <p:nvPr/>
          </p:nvCxnSpPr>
          <p:spPr>
            <a:xfrm rot="5400000">
              <a:off x="6865430" y="20574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124200"/>
            <a:ext cx="1752600" cy="1752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4932444"/>
            <a:ext cx="1800840" cy="162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Restricted Isometry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251700" cy="5410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Definition: </a:t>
            </a:r>
            <a:r>
              <a:rPr lang="en-US" dirty="0" smtClean="0"/>
              <a:t>A matrix    satisfies                       if for every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-</a:t>
            </a:r>
            <a:r>
              <a:rPr lang="en-US" dirty="0" smtClean="0"/>
              <a:t>sparse vector   :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Tractable Compressed Sensing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[CRT’06/Don’06] </a:t>
            </a:r>
          </a:p>
          <a:p>
            <a:pPr lvl="1"/>
            <a:r>
              <a:rPr lang="en-US" dirty="0" smtClean="0"/>
              <a:t>If     is                            , then for the solution    of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 lvl="1">
              <a:buNone/>
            </a:pPr>
            <a:r>
              <a:rPr lang="en-US" dirty="0" smtClean="0"/>
              <a:t>  satisfies the            guarantee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33800" y="1504950"/>
            <a:ext cx="228600" cy="2413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27600" y="1485900"/>
            <a:ext cx="1625600" cy="3429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19200" y="1924050"/>
            <a:ext cx="177800" cy="2413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060700" y="1981200"/>
            <a:ext cx="215900" cy="1651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879600" y="2247900"/>
            <a:ext cx="52578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51967" y="3657600"/>
            <a:ext cx="33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Basis Pursuit </a:t>
            </a:r>
            <a:r>
              <a:rPr lang="en-US" sz="2400" dirty="0" smtClean="0"/>
              <a:t>optimization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52600" y="3257550"/>
            <a:ext cx="5003800" cy="2743200"/>
            <a:chOff x="1752600" y="3257550"/>
            <a:chExt cx="5003800" cy="2743200"/>
          </a:xfrm>
        </p:grpSpPr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752600" y="3276600"/>
              <a:ext cx="228600" cy="2413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553200" y="3289300"/>
              <a:ext cx="203200" cy="2286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2787650" y="4749800"/>
              <a:ext cx="673100" cy="330200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254250" y="3257550"/>
              <a:ext cx="4368800" cy="2743200"/>
              <a:chOff x="2254250" y="3257550"/>
              <a:chExt cx="4368800" cy="2743200"/>
            </a:xfrm>
          </p:grpSpPr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2254250" y="3257550"/>
                <a:ext cx="1892300" cy="317500"/>
              </a:xfrm>
              <a:prstGeom prst="rect">
                <a:avLst/>
              </a:prstGeom>
            </p:spPr>
          </p:pic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3702050" y="4089400"/>
                <a:ext cx="1968500" cy="355600"/>
              </a:xfrm>
              <a:prstGeom prst="rect">
                <a:avLst/>
              </a:prstGeom>
            </p:spPr>
          </p:pic>
          <p:pic>
            <p:nvPicPr>
              <p:cNvPr id="30" name="Picture 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2"/>
                  <a:stretch>
                    <a:fillRect/>
                  </a:stretch>
                </p:blipFill>
              </mc:Choice>
              <mc:Fallback>
                <p:blipFill>
                  <a:blip r:embed="rId23"/>
                  <a:stretch>
                    <a:fillRect/>
                  </a:stretch>
                </p:blipFill>
              </mc:Fallback>
            </mc:AlternateContent>
            <p:spPr>
              <a:xfrm>
                <a:off x="3111500" y="4445000"/>
                <a:ext cx="3073400" cy="355600"/>
              </a:xfrm>
              <a:prstGeom prst="rect">
                <a:avLst/>
              </a:prstGeom>
            </p:spPr>
          </p:pic>
          <p:pic>
            <p:nvPicPr>
              <p:cNvPr id="32" name="Picture 3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4"/>
                  <a:stretch>
                    <a:fillRect/>
                  </a:stretch>
                </p:blipFill>
              </mc:Choice>
              <mc:Fallback>
                <p:blipFill>
                  <a:blip r:embed="rId25"/>
                  <a:stretch>
                    <a:fillRect/>
                  </a:stretch>
                </p:blipFill>
              </mc:Fallback>
            </mc:AlternateContent>
            <p:spPr>
              <a:xfrm>
                <a:off x="2368550" y="5251450"/>
                <a:ext cx="4254500" cy="749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RIP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iid Gaussian/Bernoulli matrices:</a:t>
            </a:r>
          </a:p>
          <a:p>
            <a:pPr lvl="1"/>
            <a:r>
              <a:rPr lang="en-US" dirty="0" smtClean="0"/>
              <a:t>No efficient algorithm for </a:t>
            </a:r>
            <a:r>
              <a:rPr lang="en-US" dirty="0" smtClean="0">
                <a:solidFill>
                  <a:srgbClr val="FF0000"/>
                </a:solidFill>
              </a:rPr>
              <a:t>verifying</a:t>
            </a:r>
            <a:r>
              <a:rPr lang="en-US" dirty="0" smtClean="0"/>
              <a:t> RIP</a:t>
            </a:r>
          </a:p>
          <a:p>
            <a:pPr lvl="1"/>
            <a:r>
              <a:rPr lang="en-US" dirty="0" smtClean="0"/>
              <a:t>               </a:t>
            </a:r>
            <a:r>
              <a:rPr lang="en-US" dirty="0" smtClean="0">
                <a:solidFill>
                  <a:srgbClr val="BF0F3A"/>
                </a:solidFill>
              </a:rPr>
              <a:t>memory</a:t>
            </a:r>
            <a:r>
              <a:rPr lang="en-US" dirty="0" smtClean="0"/>
              <a:t> requirement</a:t>
            </a:r>
          </a:p>
          <a:p>
            <a:pPr lvl="1"/>
            <a:r>
              <a:rPr lang="en-US" dirty="0" smtClean="0"/>
              <a:t>Inefficient computation (matrix-vector multiplication)</a:t>
            </a:r>
          </a:p>
          <a:p>
            <a:r>
              <a:rPr lang="en-US" dirty="0" smtClean="0"/>
              <a:t>Partial Fourier/Hadamard ensembles:</a:t>
            </a:r>
          </a:p>
          <a:p>
            <a:pPr lvl="1"/>
            <a:r>
              <a:rPr lang="en-US" dirty="0" smtClean="0"/>
              <a:t>No efficient algorithm for </a:t>
            </a:r>
            <a:r>
              <a:rPr lang="en-US" dirty="0" smtClean="0">
                <a:solidFill>
                  <a:srgbClr val="FF0000"/>
                </a:solidFill>
              </a:rPr>
              <a:t>verifying</a:t>
            </a:r>
            <a:r>
              <a:rPr lang="en-US" dirty="0" smtClean="0"/>
              <a:t> RIP</a:t>
            </a:r>
          </a:p>
          <a:p>
            <a:pPr lvl="1"/>
            <a:r>
              <a:rPr lang="en-US" dirty="0" smtClean="0">
                <a:solidFill>
                  <a:srgbClr val="BF0F3A"/>
                </a:solidFill>
              </a:rPr>
              <a:t>Sub-optimal </a:t>
            </a:r>
            <a:r>
              <a:rPr lang="en-US" dirty="0" smtClean="0"/>
              <a:t>number of measurements:</a:t>
            </a:r>
          </a:p>
          <a:p>
            <a:r>
              <a:rPr lang="en-US" dirty="0" smtClean="0"/>
              <a:t>Algebraic structures:</a:t>
            </a:r>
          </a:p>
          <a:p>
            <a:pPr lvl="1"/>
            <a:r>
              <a:rPr lang="en-US" dirty="0" smtClean="0">
                <a:solidFill>
                  <a:srgbClr val="BF0F3A"/>
                </a:solidFill>
              </a:rPr>
              <a:t>Sub-optimal </a:t>
            </a:r>
            <a:r>
              <a:rPr lang="en-US" dirty="0" smtClean="0"/>
              <a:t>number of measurements: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8288" y="2433638"/>
            <a:ext cx="977900" cy="304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05500" y="4114800"/>
            <a:ext cx="20955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86450" y="5010150"/>
            <a:ext cx="13843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Deterministic</a:t>
            </a:r>
            <a:br>
              <a:rPr lang="en-US" sz="6000" dirty="0" smtClean="0"/>
            </a:br>
            <a:r>
              <a:rPr lang="en-US" sz="6000" dirty="0" smtClean="0"/>
              <a:t>Compressed Sensing</a:t>
            </a:r>
            <a:br>
              <a:rPr lang="en-US" sz="6000" dirty="0" smtClean="0"/>
            </a:br>
            <a:r>
              <a:rPr lang="en-US" sz="6000" dirty="0" smtClean="0"/>
              <a:t>via</a:t>
            </a:r>
            <a:br>
              <a:rPr lang="en-US" sz="6000" dirty="0" smtClean="0"/>
            </a:br>
            <a:r>
              <a:rPr lang="en-US" sz="6000" b="1" dirty="0" smtClean="0"/>
              <a:t>Expander Graphs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41264" y="1905000"/>
            <a:ext cx="381000" cy="2011680"/>
          </a:xfrm>
          <a:prstGeom prst="ellipse">
            <a:avLst/>
          </a:prstGeom>
          <a:solidFill>
            <a:srgbClr val="8BFF41"/>
          </a:solidFill>
          <a:ln>
            <a:solidFill>
              <a:srgbClr val="0EDF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577840" y="2179320"/>
            <a:ext cx="304800" cy="11734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1600200"/>
            <a:ext cx="457200" cy="2743200"/>
          </a:xfrm>
          <a:prstGeom prst="ellipse">
            <a:avLst/>
          </a:prstGeom>
          <a:solidFill>
            <a:srgbClr val="8AF9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617582" y="2571750"/>
            <a:ext cx="354218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Expander Graphs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12720" y="1676400"/>
            <a:ext cx="182880" cy="868680"/>
            <a:chOff x="2712720" y="2209800"/>
            <a:chExt cx="182880" cy="868680"/>
          </a:xfrm>
        </p:grpSpPr>
        <p:sp>
          <p:nvSpPr>
            <p:cNvPr id="8" name="Oval 7"/>
            <p:cNvSpPr/>
            <p:nvPr/>
          </p:nvSpPr>
          <p:spPr>
            <a:xfrm>
              <a:off x="2712720" y="22098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712720" y="24384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12720" y="26670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712720" y="28956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12720" y="2590800"/>
            <a:ext cx="182880" cy="868680"/>
            <a:chOff x="2712720" y="2209800"/>
            <a:chExt cx="182880" cy="868680"/>
          </a:xfrm>
        </p:grpSpPr>
        <p:sp>
          <p:nvSpPr>
            <p:cNvPr id="14" name="Oval 13"/>
            <p:cNvSpPr/>
            <p:nvPr/>
          </p:nvSpPr>
          <p:spPr>
            <a:xfrm>
              <a:off x="2712720" y="22098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712720" y="24384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712720" y="26670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712720" y="28956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12720" y="3505200"/>
            <a:ext cx="182880" cy="640080"/>
            <a:chOff x="2712720" y="2209800"/>
            <a:chExt cx="182880" cy="640080"/>
          </a:xfrm>
        </p:grpSpPr>
        <p:sp>
          <p:nvSpPr>
            <p:cNvPr id="19" name="Oval 18"/>
            <p:cNvSpPr/>
            <p:nvPr/>
          </p:nvSpPr>
          <p:spPr>
            <a:xfrm>
              <a:off x="2712720" y="22098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712720" y="24384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712720" y="2667000"/>
              <a:ext cx="182880" cy="182880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38800" y="1950720"/>
            <a:ext cx="182880" cy="899160"/>
            <a:chOff x="2712720" y="2209800"/>
            <a:chExt cx="182880" cy="899160"/>
          </a:xfrm>
        </p:grpSpPr>
        <p:sp>
          <p:nvSpPr>
            <p:cNvPr id="24" name="Oval 23"/>
            <p:cNvSpPr/>
            <p:nvPr/>
          </p:nvSpPr>
          <p:spPr>
            <a:xfrm>
              <a:off x="2712720" y="22098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712720" y="248412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712720" y="269748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712720" y="292608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38800" y="2895600"/>
            <a:ext cx="182880" cy="944880"/>
            <a:chOff x="2712720" y="2133600"/>
            <a:chExt cx="182880" cy="944880"/>
          </a:xfrm>
        </p:grpSpPr>
        <p:sp>
          <p:nvSpPr>
            <p:cNvPr id="29" name="Oval 28"/>
            <p:cNvSpPr/>
            <p:nvPr/>
          </p:nvSpPr>
          <p:spPr>
            <a:xfrm>
              <a:off x="2712720" y="21336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712720" y="23622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712720" y="26670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712720" y="28956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10263" y="3486150"/>
            <a:ext cx="342900" cy="228600"/>
          </a:xfrm>
          <a:prstGeom prst="rect">
            <a:avLst/>
          </a:prstGeom>
        </p:spPr>
      </p:pic>
      <p:cxnSp>
        <p:nvCxnSpPr>
          <p:cNvPr id="39" name="Straight Connector 38"/>
          <p:cNvCxnSpPr>
            <a:endCxn id="27" idx="2"/>
          </p:cNvCxnSpPr>
          <p:nvPr/>
        </p:nvCxnSpPr>
        <p:spPr>
          <a:xfrm>
            <a:off x="2868819" y="1767840"/>
            <a:ext cx="2769981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6"/>
          </p:cNvCxnSpPr>
          <p:nvPr/>
        </p:nvCxnSpPr>
        <p:spPr>
          <a:xfrm>
            <a:off x="2895600" y="1767840"/>
            <a:ext cx="2769982" cy="173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22600" y="1371600"/>
            <a:ext cx="177800" cy="2286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68538" y="2847975"/>
            <a:ext cx="241300" cy="292100"/>
          </a:xfrm>
          <a:prstGeom prst="rect">
            <a:avLst/>
          </a:prstGeom>
        </p:spPr>
      </p:pic>
      <p:cxnSp>
        <p:nvCxnSpPr>
          <p:cNvPr id="53" name="Straight Connector 52"/>
          <p:cNvCxnSpPr>
            <a:stCxn id="49" idx="7"/>
            <a:endCxn id="25" idx="2"/>
          </p:cNvCxnSpPr>
          <p:nvPr/>
        </p:nvCxnSpPr>
        <p:spPr>
          <a:xfrm rot="5400000" flipH="1" flipV="1">
            <a:off x="4084773" y="1151634"/>
            <a:ext cx="389181" cy="2718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5"/>
          </p:cNvCxnSpPr>
          <p:nvPr/>
        </p:nvCxnSpPr>
        <p:spPr>
          <a:xfrm rot="5400000" flipH="1" flipV="1">
            <a:off x="4210139" y="1923578"/>
            <a:ext cx="138448" cy="2718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379538" y="2858060"/>
            <a:ext cx="754062" cy="26614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417763" y="4173538"/>
            <a:ext cx="292100" cy="228600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6096000" y="2640641"/>
            <a:ext cx="1965325" cy="340683"/>
            <a:chOff x="6096000" y="2640641"/>
            <a:chExt cx="1965325" cy="340683"/>
          </a:xfrm>
        </p:grpSpPr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6096000" y="2640641"/>
              <a:ext cx="578956" cy="340683"/>
            </a:xfrm>
            <a:prstGeom prst="rect">
              <a:avLst/>
            </a:prstGeom>
          </p:spPr>
        </p:pic>
        <p:pic>
          <p:nvPicPr>
            <p:cNvPr id="71" name="Picture 7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6689725" y="2674938"/>
              <a:ext cx="1371600" cy="266700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787281" y="6198513"/>
            <a:ext cx="7366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Sensing matrix:  </a:t>
            </a:r>
            <a:r>
              <a:rPr lang="en-US" sz="2200" dirty="0" smtClean="0"/>
              <a:t>Normalized adjacency matrix of an expander graph</a:t>
            </a:r>
            <a:r>
              <a:rPr lang="en-US" sz="2200" b="1" dirty="0" smtClean="0">
                <a:solidFill>
                  <a:srgbClr val="FF0000"/>
                </a:solidFill>
              </a:rPr>
              <a:t> 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>
            <a:stCxn id="8" idx="6"/>
          </p:cNvCxnSpPr>
          <p:nvPr/>
        </p:nvCxnSpPr>
        <p:spPr>
          <a:xfrm>
            <a:off x="2895600" y="1767840"/>
            <a:ext cx="2743201" cy="1217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6"/>
          </p:cNvCxnSpPr>
          <p:nvPr/>
        </p:nvCxnSpPr>
        <p:spPr>
          <a:xfrm>
            <a:off x="2895600" y="1767840"/>
            <a:ext cx="2769982" cy="32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2527300" y="4495800"/>
            <a:ext cx="4102100" cy="3429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87281" y="4953000"/>
            <a:ext cx="8445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Existence:  </a:t>
            </a:r>
            <a:r>
              <a:rPr lang="en-US" sz="2200" dirty="0" smtClean="0"/>
              <a:t>A </a:t>
            </a:r>
            <a:r>
              <a:rPr lang="en-US" sz="2200" dirty="0" smtClean="0">
                <a:solidFill>
                  <a:schemeClr val="accent2"/>
                </a:solidFill>
              </a:rPr>
              <a:t>random</a:t>
            </a:r>
            <a:r>
              <a:rPr lang="en-US" sz="2200" dirty="0" smtClean="0"/>
              <a:t> bipartite graph with                                         is expander.</a:t>
            </a:r>
          </a:p>
          <a:p>
            <a:endParaRPr lang="en-US" sz="2200" dirty="0" smtClean="0">
              <a:solidFill>
                <a:schemeClr val="accent2"/>
              </a:solidFill>
            </a:endParaRPr>
          </a:p>
          <a:p>
            <a:r>
              <a:rPr lang="en-US" sz="2200" dirty="0" smtClean="0">
                <a:solidFill>
                  <a:schemeClr val="accent2"/>
                </a:solidFill>
              </a:rPr>
              <a:t>Explicit</a:t>
            </a:r>
            <a:r>
              <a:rPr lang="en-US" sz="2200" dirty="0" smtClean="0"/>
              <a:t> construction of expander graphs also exist </a:t>
            </a:r>
            <a:r>
              <a:rPr lang="en-US" sz="2200" dirty="0" smtClean="0">
                <a:solidFill>
                  <a:srgbClr val="0000FF"/>
                </a:solidFill>
              </a:rPr>
              <a:t>[GUV’08]</a:t>
            </a:r>
            <a:r>
              <a:rPr lang="en-US" sz="2200" dirty="0" smtClean="0"/>
              <a:t>. </a:t>
            </a:r>
            <a:r>
              <a:rPr lang="en-US" sz="2200" b="1" dirty="0" smtClean="0">
                <a:solidFill>
                  <a:srgbClr val="FF0000"/>
                </a:solidFill>
              </a:rPr>
              <a:t> 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58" name="Picture 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5378450" y="4889500"/>
            <a:ext cx="24003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Expander-Based Compressed Sensing:</a:t>
            </a:r>
            <a:br>
              <a:rPr lang="en-US" dirty="0" smtClean="0"/>
            </a:br>
            <a:r>
              <a:rPr lang="en-US" dirty="0" smtClean="0"/>
              <a:t>Message Passing Algorithms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04800" y="1447800"/>
            <a:ext cx="8572416" cy="1170295"/>
            <a:chOff x="533400" y="4323546"/>
            <a:chExt cx="8572416" cy="1170295"/>
          </a:xfrm>
        </p:grpSpPr>
        <p:sp>
          <p:nvSpPr>
            <p:cNvPr id="86" name="TextBox 85"/>
            <p:cNvSpPr txBox="1"/>
            <p:nvPr/>
          </p:nvSpPr>
          <p:spPr>
            <a:xfrm>
              <a:off x="533400" y="4724400"/>
              <a:ext cx="838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</a:rPr>
                <a:t>Theorem [</a:t>
              </a:r>
              <a:r>
                <a:rPr lang="en-US" sz="2200" b="1" dirty="0" smtClean="0">
                  <a:solidFill>
                    <a:srgbClr val="FF6600"/>
                  </a:solidFill>
                </a:rPr>
                <a:t>J</a:t>
              </a:r>
              <a:r>
                <a:rPr lang="en-US" sz="2200" dirty="0" smtClean="0">
                  <a:solidFill>
                    <a:srgbClr val="FF6600"/>
                  </a:solidFill>
                </a:rPr>
                <a:t>XHC’09] :  </a:t>
              </a:r>
              <a:r>
                <a:rPr lang="en-US" sz="2200" dirty="0" smtClean="0"/>
                <a:t>If     is a normalized                 expander then given</a:t>
              </a:r>
            </a:p>
            <a:p>
              <a:r>
                <a:rPr lang="en-US" sz="2200" dirty="0" smtClean="0"/>
                <a:t>a message passing algorithm after      iterations recovers   .</a:t>
              </a:r>
              <a:endParaRPr lang="en-US" sz="2200" dirty="0">
                <a:solidFill>
                  <a:srgbClr val="FF66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3400" y="4323546"/>
              <a:ext cx="857241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solidFill>
                    <a:srgbClr val="800000"/>
                  </a:solidFill>
                </a:rPr>
                <a:t>Decoding in error-free case: </a:t>
              </a:r>
              <a:r>
                <a:rPr lang="en-US" sz="2200" dirty="0" smtClean="0"/>
                <a:t>Based on expander codes </a:t>
              </a:r>
              <a:r>
                <a:rPr lang="en-US" sz="2200" dirty="0" smtClean="0">
                  <a:solidFill>
                    <a:srgbClr val="0000FF"/>
                  </a:solidFill>
                </a:rPr>
                <a:t>[</a:t>
              </a:r>
              <a:r>
                <a:rPr lang="en-US" sz="2200" dirty="0" err="1" smtClean="0">
                  <a:solidFill>
                    <a:srgbClr val="0000FF"/>
                  </a:solidFill>
                </a:rPr>
                <a:t>Sipser</a:t>
              </a:r>
              <a:r>
                <a:rPr lang="en-US" sz="2200" dirty="0" smtClean="0">
                  <a:solidFill>
                    <a:srgbClr val="0000FF"/>
                  </a:solidFill>
                </a:rPr>
                <a:t> and Spielman’96]</a:t>
              </a:r>
              <a:endParaRPr lang="en-US" sz="2200" dirty="0">
                <a:solidFill>
                  <a:srgbClr val="800000"/>
                </a:solidFill>
              </a:endParaRPr>
            </a:p>
          </p:txBody>
        </p:sp>
        <p:pic>
          <p:nvPicPr>
            <p:cNvPr id="60" name="Picture 5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994150" y="5181600"/>
              <a:ext cx="292100" cy="203200"/>
            </a:xfrm>
            <a:prstGeom prst="rect">
              <a:avLst/>
            </a:prstGeom>
          </p:spPr>
        </p:pic>
        <p:pic>
          <p:nvPicPr>
            <p:cNvPr id="61" name="Picture 6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206750" y="4851400"/>
              <a:ext cx="190500" cy="203200"/>
            </a:xfrm>
            <a:prstGeom prst="rect">
              <a:avLst/>
            </a:prstGeom>
          </p:spPr>
        </p:pic>
        <p:pic>
          <p:nvPicPr>
            <p:cNvPr id="62" name="Picture 6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029200" y="4832350"/>
              <a:ext cx="990600" cy="292100"/>
            </a:xfrm>
            <a:prstGeom prst="rect">
              <a:avLst/>
            </a:prstGeom>
          </p:spPr>
        </p:pic>
        <p:pic>
          <p:nvPicPr>
            <p:cNvPr id="63" name="Picture 6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8140700" y="4832350"/>
              <a:ext cx="889000" cy="266700"/>
            </a:xfrm>
            <a:prstGeom prst="rect">
              <a:avLst/>
            </a:prstGeom>
          </p:spPr>
        </p:pic>
        <p:pic>
          <p:nvPicPr>
            <p:cNvPr id="65" name="Picture 6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229350" y="5251450"/>
              <a:ext cx="190500" cy="13970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337180" y="2667000"/>
            <a:ext cx="8501571" cy="1394227"/>
            <a:chOff x="337180" y="5247873"/>
            <a:chExt cx="8501571" cy="1394227"/>
          </a:xfrm>
        </p:grpSpPr>
        <p:sp>
          <p:nvSpPr>
            <p:cNvPr id="91" name="TextBox 90"/>
            <p:cNvSpPr txBox="1"/>
            <p:nvPr/>
          </p:nvSpPr>
          <p:spPr>
            <a:xfrm>
              <a:off x="337180" y="5562600"/>
              <a:ext cx="85015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[</a:t>
              </a:r>
              <a:r>
                <a:rPr lang="en-US" sz="2200" dirty="0" smtClean="0">
                  <a:solidFill>
                    <a:srgbClr val="0000FF"/>
                  </a:solidFill>
                </a:rPr>
                <a:t>BIR’09]</a:t>
              </a:r>
              <a:r>
                <a:rPr lang="en-US" sz="2200" dirty="0" smtClean="0">
                  <a:solidFill>
                    <a:srgbClr val="FF6600"/>
                  </a:solidFill>
                </a:rPr>
                <a:t> </a:t>
              </a:r>
              <a:r>
                <a:rPr lang="en-US" sz="2200" dirty="0" smtClean="0">
                  <a:solidFill>
                    <a:srgbClr val="0000FF"/>
                  </a:solidFill>
                </a:rPr>
                <a:t>(SSMP): </a:t>
              </a:r>
              <a:r>
                <a:rPr lang="en-US" sz="2200" dirty="0" smtClean="0"/>
                <a:t>A similar message passing algorithm with                       running</a:t>
              </a:r>
            </a:p>
            <a:p>
              <a:r>
                <a:rPr lang="en-US" sz="2200" dirty="0" smtClean="0"/>
                <a:t> time and          guarantee </a:t>
              </a:r>
              <a:endParaRPr lang="en-US" sz="2200" dirty="0">
                <a:solidFill>
                  <a:srgbClr val="FF66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81000" y="5247873"/>
              <a:ext cx="348397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500" dirty="0" smtClean="0">
                  <a:solidFill>
                    <a:srgbClr val="800000"/>
                  </a:solidFill>
                </a:rPr>
                <a:t>Decoding when error exists:</a:t>
              </a:r>
              <a:endParaRPr lang="en-US" sz="2500" dirty="0">
                <a:solidFill>
                  <a:srgbClr val="800000"/>
                </a:solidFill>
              </a:endParaRPr>
            </a:p>
          </p:txBody>
        </p:sp>
        <p:pic>
          <p:nvPicPr>
            <p:cNvPr id="69" name="Picture 6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6400800" y="5755873"/>
              <a:ext cx="1371600" cy="254000"/>
            </a:xfrm>
            <a:prstGeom prst="rect">
              <a:avLst/>
            </a:prstGeom>
          </p:spPr>
        </p:pic>
        <p:pic>
          <p:nvPicPr>
            <p:cNvPr id="70" name="Picture 6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416050" y="6007100"/>
              <a:ext cx="571500" cy="279400"/>
            </a:xfrm>
            <a:prstGeom prst="rect">
              <a:avLst/>
            </a:prstGeom>
          </p:spPr>
        </p:pic>
        <p:pic>
          <p:nvPicPr>
            <p:cNvPr id="71" name="Picture 7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2603500" y="6311900"/>
              <a:ext cx="3987800" cy="33020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815107" y="4002375"/>
            <a:ext cx="685303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Pros: </a:t>
            </a:r>
          </a:p>
          <a:p>
            <a:pPr lvl="1">
              <a:buFont typeface="Arial"/>
              <a:buChar char="•"/>
            </a:pPr>
            <a:r>
              <a:rPr lang="en-US" sz="2700" dirty="0" smtClean="0"/>
              <a:t> Decoding time is almost </a:t>
            </a:r>
            <a:r>
              <a:rPr lang="en-US" sz="2700" dirty="0" smtClean="0">
                <a:solidFill>
                  <a:srgbClr val="0000FF"/>
                </a:solidFill>
              </a:rPr>
              <a:t>linear </a:t>
            </a:r>
            <a:r>
              <a:rPr lang="en-US" sz="2700" dirty="0" smtClean="0"/>
              <a:t>in </a:t>
            </a:r>
          </a:p>
          <a:p>
            <a:pPr lvl="1">
              <a:buFont typeface="Arial"/>
              <a:buChar char="•"/>
            </a:pPr>
            <a:r>
              <a:rPr lang="en-US" sz="2700" dirty="0" smtClean="0"/>
              <a:t> Message-passing methods are easy to implement</a:t>
            </a:r>
            <a:endParaRPr lang="en-US" sz="27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 Cons:</a:t>
            </a:r>
          </a:p>
          <a:p>
            <a:pPr lvl="1">
              <a:buFont typeface="Arial"/>
              <a:buChar char="•"/>
            </a:pPr>
            <a:r>
              <a:rPr lang="en-US" sz="2700" dirty="0" smtClean="0"/>
              <a:t> Poor practical performance </a:t>
            </a:r>
          </a:p>
        </p:txBody>
      </p:sp>
      <p:pic>
        <p:nvPicPr>
          <p:cNvPr id="58" name="Picture 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702300" y="4533900"/>
            <a:ext cx="3175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30954</TotalTime>
  <Words>937</Words>
  <Application>Microsoft Macintosh PowerPoint</Application>
  <PresentationFormat>On-screen Show (4:3)</PresentationFormat>
  <Paragraphs>247</Paragraphs>
  <Slides>22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Equity</vt:lpstr>
      <vt:lpstr>Office Theme</vt:lpstr>
      <vt:lpstr>Game Theory Meets  Compressed Sensing</vt:lpstr>
      <vt:lpstr>Slide 2</vt:lpstr>
      <vt:lpstr>Model Selection and Sparse Approximation</vt:lpstr>
      <vt:lpstr>Applications</vt:lpstr>
      <vt:lpstr>Restricted Isometry Property</vt:lpstr>
      <vt:lpstr>Problems with RIP Matrices</vt:lpstr>
      <vt:lpstr>Deterministic Compressed Sensing via Expander Graphs</vt:lpstr>
      <vt:lpstr>Expander Graphs</vt:lpstr>
      <vt:lpstr>Expander-Based Compressed Sensing: Message Passing Algorithms</vt:lpstr>
      <vt:lpstr>Basis Pursuit Algorithm</vt:lpstr>
      <vt:lpstr>Game Theory Meets Compressed Sensing</vt:lpstr>
      <vt:lpstr>Game-Theoretic Reformulation of the Problem</vt:lpstr>
      <vt:lpstr>Bregman Divergence</vt:lpstr>
      <vt:lpstr>GAME Algorithm: </vt:lpstr>
      <vt:lpstr>Game-value Approximation Guarantee</vt:lpstr>
      <vt:lpstr>Empirical Performance</vt:lpstr>
      <vt:lpstr>Empirical Convergence Rate</vt:lpstr>
      <vt:lpstr>Comparison with Nesterov Optimization</vt:lpstr>
      <vt:lpstr> Experimental Comparison</vt:lpstr>
      <vt:lpstr>Random vs. Expander-Based Compressed Sensing</vt:lpstr>
      <vt:lpstr> Take-Home Message: Random vs. Deterministic</vt:lpstr>
      <vt:lpstr>Slide 22</vt:lpstr>
    </vt:vector>
  </TitlesOfParts>
  <Company>Princeton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Reconstruction via the Reed-Muller Sieve</dc:title>
  <dc:creator>Sina Jafarpour</dc:creator>
  <cp:lastModifiedBy>Sina Jafarpour</cp:lastModifiedBy>
  <cp:revision>52</cp:revision>
  <dcterms:created xsi:type="dcterms:W3CDTF">2011-02-09T23:29:43Z</dcterms:created>
  <dcterms:modified xsi:type="dcterms:W3CDTF">2011-02-09T23:39:36Z</dcterms:modified>
</cp:coreProperties>
</file>