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bin" ContentType="audio/unknown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7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9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10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11.xml" ContentType="application/vnd.openxmlformats-officedocument.presentationml.notesSlide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12.xml" ContentType="application/vnd.openxmlformats-officedocument.presentationml.notesSlide+xml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notesSlides/notesSlide13.xml" ContentType="application/vnd.openxmlformats-officedocument.presentationml.notesSlide+xml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14.xml" ContentType="application/vnd.openxmlformats-officedocument.presentationml.notesSlide+xml"/>
  <Override PartName="/ppt/embeddings/oleObject37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56" r:id="rId1"/>
  </p:sldMasterIdLst>
  <p:notesMasterIdLst>
    <p:notesMasterId r:id="rId24"/>
  </p:notesMasterIdLst>
  <p:sldIdLst>
    <p:sldId id="256" r:id="rId2"/>
    <p:sldId id="380" r:id="rId3"/>
    <p:sldId id="396" r:id="rId4"/>
    <p:sldId id="377" r:id="rId5"/>
    <p:sldId id="372" r:id="rId6"/>
    <p:sldId id="374" r:id="rId7"/>
    <p:sldId id="373" r:id="rId8"/>
    <p:sldId id="329" r:id="rId9"/>
    <p:sldId id="379" r:id="rId10"/>
    <p:sldId id="381" r:id="rId11"/>
    <p:sldId id="382" r:id="rId12"/>
    <p:sldId id="383" r:id="rId13"/>
    <p:sldId id="385" r:id="rId14"/>
    <p:sldId id="386" r:id="rId15"/>
    <p:sldId id="387" r:id="rId16"/>
    <p:sldId id="390" r:id="rId17"/>
    <p:sldId id="392" r:id="rId18"/>
    <p:sldId id="397" r:id="rId19"/>
    <p:sldId id="389" r:id="rId20"/>
    <p:sldId id="394" r:id="rId21"/>
    <p:sldId id="395" r:id="rId22"/>
    <p:sldId id="36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0" autoAdjust="0"/>
    <p:restoredTop sz="79357" autoAdjust="0"/>
  </p:normalViewPr>
  <p:slideViewPr>
    <p:cSldViewPr snapToGrid="0" snapToObjects="1">
      <p:cViewPr>
        <p:scale>
          <a:sx n="76" d="100"/>
          <a:sy n="76" d="100"/>
        </p:scale>
        <p:origin x="-1456" y="-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Two speakers</c:v>
                </c:pt>
                <c:pt idx="1">
                  <c:v>Three speakers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55.19</c:v>
                </c:pt>
                <c:pt idx="1">
                  <c:v>39.92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Lapel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Two speakers</c:v>
                </c:pt>
                <c:pt idx="1">
                  <c:v>Three speakers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74.53</c:v>
                </c:pt>
                <c:pt idx="1">
                  <c:v>68.13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Superdirective BF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Two speakers</c:v>
                </c:pt>
                <c:pt idx="1">
                  <c:v>Three speakers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68.16</c:v>
                </c:pt>
                <c:pt idx="1">
                  <c:v>61.45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Room Acoustic Modeling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Two speakers</c:v>
                </c:pt>
                <c:pt idx="1">
                  <c:v>Three speakers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87.93</c:v>
                </c:pt>
                <c:pt idx="1">
                  <c:v>79.21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3593016"/>
        <c:axId val="-2092680264"/>
      </c:barChart>
      <c:catAx>
        <c:axId val="-2093593016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92680264"/>
        <c:crosses val="autoZero"/>
        <c:auto val="1"/>
        <c:lblAlgn val="ctr"/>
        <c:lblOffset val="100"/>
        <c:noMultiLvlLbl val="0"/>
      </c:catAx>
      <c:valAx>
        <c:axId val="-20926802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Word Recognition Rate%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0935930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Two speakers</c:v>
                </c:pt>
                <c:pt idx="1">
                  <c:v>Three speakers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2.0</c:v>
                </c:pt>
                <c:pt idx="1">
                  <c:v>1.6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Lapel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Two speakers</c:v>
                </c:pt>
                <c:pt idx="1">
                  <c:v>Three speakers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2.35</c:v>
                </c:pt>
                <c:pt idx="1">
                  <c:v>2.27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Superdirective BF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Two speakers</c:v>
                </c:pt>
                <c:pt idx="1">
                  <c:v>Three speakers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2.69</c:v>
                </c:pt>
                <c:pt idx="1">
                  <c:v>2.48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Room Acoustic Modeling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Two speakers</c:v>
                </c:pt>
                <c:pt idx="1">
                  <c:v>Three speakers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2.8</c:v>
                </c:pt>
                <c:pt idx="1">
                  <c:v>2.62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1291720"/>
        <c:axId val="-2091242568"/>
      </c:barChart>
      <c:catAx>
        <c:axId val="-2091291720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91242568"/>
        <c:crosses val="autoZero"/>
        <c:auto val="1"/>
        <c:lblAlgn val="ctr"/>
        <c:lblOffset val="100"/>
        <c:noMultiLvlLbl val="0"/>
      </c:catAx>
      <c:valAx>
        <c:axId val="-20912425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PESQ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09129172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4" Type="http://schemas.openxmlformats.org/officeDocument/2006/relationships/image" Target="../media/image31.w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7" Type="http://schemas.openxmlformats.org/officeDocument/2006/relationships/image" Target="../media/image34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38.emf"/><Relationship Id="rId3" Type="http://schemas.openxmlformats.org/officeDocument/2006/relationships/image" Target="../media/image3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5" Type="http://schemas.openxmlformats.org/officeDocument/2006/relationships/image" Target="../media/image45.emf"/><Relationship Id="rId6" Type="http://schemas.openxmlformats.org/officeDocument/2006/relationships/image" Target="../media/image39.emf"/><Relationship Id="rId1" Type="http://schemas.openxmlformats.org/officeDocument/2006/relationships/image" Target="../media/image41.emf"/><Relationship Id="rId2" Type="http://schemas.openxmlformats.org/officeDocument/2006/relationships/image" Target="../media/image4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Relationship Id="rId2" Type="http://schemas.openxmlformats.org/officeDocument/2006/relationships/image" Target="../media/image4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1" Type="http://schemas.openxmlformats.org/officeDocument/2006/relationships/image" Target="../media/image48.emf"/><Relationship Id="rId2" Type="http://schemas.openxmlformats.org/officeDocument/2006/relationships/image" Target="../media/image4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C6E33-981C-AF4A-B623-BB3845BDF35C}" type="datetimeFigureOut">
              <a:rPr lang="en-US" smtClean="0"/>
              <a:t>7/6/13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0DE6C-64E3-E948-BA1E-96FCA9681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1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2818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2818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9356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9356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5964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9445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1506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92292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5678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5140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5140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5140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30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F835-2D41-F142-91E6-E0CA8790009E}" type="datetimeFigureOut">
              <a:rPr lang="en-US" smtClean="0"/>
              <a:t>7/6/13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6550-DA08-6242-AE7B-72A39F3D62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F835-2D41-F142-91E6-E0CA8790009E}" type="datetimeFigureOut">
              <a:rPr lang="en-US" smtClean="0"/>
              <a:t>7/6/13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6550-DA08-6242-AE7B-72A39F3D62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F835-2D41-F142-91E6-E0CA8790009E}" type="datetimeFigureOut">
              <a:rPr lang="en-US" smtClean="0"/>
              <a:t>7/6/13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6550-DA08-6242-AE7B-72A39F3D62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7/6/13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F835-2D41-F142-91E6-E0CA8790009E}" type="datetimeFigureOut">
              <a:rPr lang="en-US" smtClean="0"/>
              <a:t>7/6/13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6550-DA08-6242-AE7B-72A39F3D62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F835-2D41-F142-91E6-E0CA8790009E}" type="datetimeFigureOut">
              <a:rPr lang="en-US" smtClean="0"/>
              <a:t>7/6/13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6550-DA08-6242-AE7B-72A39F3D62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F835-2D41-F142-91E6-E0CA8790009E}" type="datetimeFigureOut">
              <a:rPr lang="en-US" smtClean="0"/>
              <a:t>7/6/13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6550-DA08-6242-AE7B-72A39F3D62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F835-2D41-F142-91E6-E0CA8790009E}" type="datetimeFigureOut">
              <a:rPr lang="en-US" smtClean="0"/>
              <a:t>7/6/13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06550-DA08-6242-AE7B-72A39F3D62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F835-2D41-F142-91E6-E0CA8790009E}" type="datetimeFigureOut">
              <a:rPr lang="en-US" smtClean="0"/>
              <a:t>7/6/13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F835-2D41-F142-91E6-E0CA8790009E}" type="datetimeFigureOut">
              <a:rPr lang="en-US" smtClean="0"/>
              <a:t>7/6/13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E06550-DA08-6242-AE7B-72A39F3D62D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118F835-2D41-F142-91E6-E0CA8790009E}" type="datetimeFigureOut">
              <a:rPr lang="en-US" smtClean="0"/>
              <a:t>7/6/13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10E06550-DA08-6242-AE7B-72A39F3D62D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  <p:sldLayoutId id="2147484263" r:id="rId7"/>
    <p:sldLayoutId id="2147484264" r:id="rId8"/>
    <p:sldLayoutId id="2147484265" r:id="rId9"/>
    <p:sldLayoutId id="2147484266" r:id="rId10"/>
    <p:sldLayoutId id="21474842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wmf"/><Relationship Id="rId12" Type="http://schemas.openxmlformats.org/officeDocument/2006/relationships/oleObject" Target="../embeddings/oleObject16.bin"/><Relationship Id="rId13" Type="http://schemas.openxmlformats.org/officeDocument/2006/relationships/image" Target="../media/image32.emf"/><Relationship Id="rId14" Type="http://schemas.openxmlformats.org/officeDocument/2006/relationships/oleObject" Target="../embeddings/oleObject17.bin"/><Relationship Id="rId15" Type="http://schemas.openxmlformats.org/officeDocument/2006/relationships/image" Target="../media/image33.emf"/><Relationship Id="rId16" Type="http://schemas.openxmlformats.org/officeDocument/2006/relationships/oleObject" Target="../embeddings/oleObject18.bin"/><Relationship Id="rId17" Type="http://schemas.openxmlformats.org/officeDocument/2006/relationships/image" Target="../media/image34.emf"/><Relationship Id="rId18" Type="http://schemas.openxmlformats.org/officeDocument/2006/relationships/image" Target="../media/image35.jpeg"/><Relationship Id="rId19" Type="http://schemas.openxmlformats.org/officeDocument/2006/relationships/image" Target="../media/image3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28.e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29.emf"/><Relationship Id="rId8" Type="http://schemas.openxmlformats.org/officeDocument/2006/relationships/oleObject" Target="../embeddings/oleObject14.bin"/><Relationship Id="rId9" Type="http://schemas.openxmlformats.org/officeDocument/2006/relationships/image" Target="../media/image30.wmf"/><Relationship Id="rId10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40.jpeg"/><Relationship Id="rId5" Type="http://schemas.openxmlformats.org/officeDocument/2006/relationships/oleObject" Target="../embeddings/oleObject19.bin"/><Relationship Id="rId6" Type="http://schemas.openxmlformats.org/officeDocument/2006/relationships/image" Target="../media/image37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38.e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3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emf"/><Relationship Id="rId12" Type="http://schemas.openxmlformats.org/officeDocument/2006/relationships/oleObject" Target="../embeddings/oleObject26.bin"/><Relationship Id="rId13" Type="http://schemas.openxmlformats.org/officeDocument/2006/relationships/image" Target="../media/image45.emf"/><Relationship Id="rId14" Type="http://schemas.openxmlformats.org/officeDocument/2006/relationships/oleObject" Target="../embeddings/oleObject27.bin"/><Relationship Id="rId15" Type="http://schemas.openxmlformats.org/officeDocument/2006/relationships/image" Target="../media/image39.emf"/><Relationship Id="rId16" Type="http://schemas.openxmlformats.org/officeDocument/2006/relationships/oleObject" Target="../embeddings/oleObject28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41.emf"/><Relationship Id="rId6" Type="http://schemas.openxmlformats.org/officeDocument/2006/relationships/oleObject" Target="../embeddings/oleObject23.bin"/><Relationship Id="rId7" Type="http://schemas.openxmlformats.org/officeDocument/2006/relationships/image" Target="../media/image42.emf"/><Relationship Id="rId8" Type="http://schemas.openxmlformats.org/officeDocument/2006/relationships/oleObject" Target="../embeddings/oleObject24.bin"/><Relationship Id="rId9" Type="http://schemas.openxmlformats.org/officeDocument/2006/relationships/image" Target="../media/image43.emf"/><Relationship Id="rId10" Type="http://schemas.openxmlformats.org/officeDocument/2006/relationships/oleObject" Target="../embeddings/oleObject2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46.emf"/><Relationship Id="rId6" Type="http://schemas.openxmlformats.org/officeDocument/2006/relationships/oleObject" Target="../embeddings/oleObject30.bin"/><Relationship Id="rId7" Type="http://schemas.openxmlformats.org/officeDocument/2006/relationships/image" Target="../media/image4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emf"/><Relationship Id="rId12" Type="http://schemas.openxmlformats.org/officeDocument/2006/relationships/oleObject" Target="../embeddings/oleObject35.bin"/><Relationship Id="rId13" Type="http://schemas.openxmlformats.org/officeDocument/2006/relationships/image" Target="../media/image52.emf"/><Relationship Id="rId14" Type="http://schemas.openxmlformats.org/officeDocument/2006/relationships/oleObject" Target="../embeddings/oleObject36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31.bin"/><Relationship Id="rId5" Type="http://schemas.openxmlformats.org/officeDocument/2006/relationships/image" Target="../media/image48.emf"/><Relationship Id="rId6" Type="http://schemas.openxmlformats.org/officeDocument/2006/relationships/oleObject" Target="../embeddings/oleObject32.bin"/><Relationship Id="rId7" Type="http://schemas.openxmlformats.org/officeDocument/2006/relationships/image" Target="../media/image49.emf"/><Relationship Id="rId8" Type="http://schemas.openxmlformats.org/officeDocument/2006/relationships/oleObject" Target="../embeddings/oleObject33.bin"/><Relationship Id="rId9" Type="http://schemas.openxmlformats.org/officeDocument/2006/relationships/image" Target="../media/image50.emf"/><Relationship Id="rId10" Type="http://schemas.openxmlformats.org/officeDocument/2006/relationships/oleObject" Target="../embeddings/oleObject3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5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emf"/><Relationship Id="rId12" Type="http://schemas.openxmlformats.org/officeDocument/2006/relationships/oleObject" Target="../embeddings/oleObject2.bin"/><Relationship Id="rId13" Type="http://schemas.openxmlformats.org/officeDocument/2006/relationships/image" Target="../media/image6.emf"/><Relationship Id="rId14" Type="http://schemas.openxmlformats.org/officeDocument/2006/relationships/oleObject" Target="../embeddings/oleObject3.bin"/><Relationship Id="rId15" Type="http://schemas.openxmlformats.org/officeDocument/2006/relationships/image" Target="../media/image7.emf"/><Relationship Id="rId16" Type="http://schemas.openxmlformats.org/officeDocument/2006/relationships/oleObject" Target="../embeddings/oleObject4.bin"/><Relationship Id="rId17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pn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audio" Target="../media/audio1.bin"/><Relationship Id="rId10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cslu.ogi.edu/corpora/monc.pdf" TargetMode="Externa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jpeg"/><Relationship Id="rId12" Type="http://schemas.openxmlformats.org/officeDocument/2006/relationships/image" Target="../media/image15.png"/><Relationship Id="rId1" Type="http://schemas.microsoft.com/office/2007/relationships/media" Target="../media/media1.wav"/><Relationship Id="rId2" Type="http://schemas.openxmlformats.org/officeDocument/2006/relationships/audio" Target="../media/media1.wav"/><Relationship Id="rId3" Type="http://schemas.microsoft.com/office/2007/relationships/media" Target="../media/media2.wav"/><Relationship Id="rId4" Type="http://schemas.openxmlformats.org/officeDocument/2006/relationships/audio" Target="../media/media2.wav"/><Relationship Id="rId5" Type="http://schemas.microsoft.com/office/2007/relationships/media" Target="../media/media3.wav"/><Relationship Id="rId6" Type="http://schemas.openxmlformats.org/officeDocument/2006/relationships/audio" Target="../media/media3.wav"/><Relationship Id="rId7" Type="http://schemas.microsoft.com/office/2007/relationships/media" Target="../media/media4.wav"/><Relationship Id="rId8" Type="http://schemas.openxmlformats.org/officeDocument/2006/relationships/audio" Target="../media/media4.wav"/><Relationship Id="rId9" Type="http://schemas.openxmlformats.org/officeDocument/2006/relationships/slideLayout" Target="../slideLayouts/slideLayout2.xml"/><Relationship Id="rId10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1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2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emf"/><Relationship Id="rId12" Type="http://schemas.openxmlformats.org/officeDocument/2006/relationships/image" Target="../media/image27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23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24.e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25.emf"/><Relationship Id="rId10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220" y="172156"/>
            <a:ext cx="8847667" cy="4571999"/>
          </a:xfrm>
        </p:spPr>
        <p:txBody>
          <a:bodyPr>
            <a:normAutofit/>
          </a:bodyPr>
          <a:lstStyle/>
          <a:p>
            <a:r>
              <a:rPr lang="en-US" sz="4500" dirty="0" smtClean="0"/>
              <a:t>Structured </a:t>
            </a:r>
            <a:r>
              <a:rPr lang="en-US" sz="4500" dirty="0" smtClean="0"/>
              <a:t>sparse acoustic modeling for speech separation</a:t>
            </a:r>
            <a:endParaRPr lang="en-US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554" y="4701822"/>
            <a:ext cx="6702780" cy="1253067"/>
          </a:xfrm>
        </p:spPr>
        <p:txBody>
          <a:bodyPr>
            <a:noAutofit/>
          </a:bodyPr>
          <a:lstStyle/>
          <a:p>
            <a:r>
              <a:rPr lang="en-US" sz="1700" dirty="0"/>
              <a:t>Afsaneh </a:t>
            </a:r>
            <a:r>
              <a:rPr lang="en-US" sz="1700" dirty="0" smtClean="0"/>
              <a:t>Asaei</a:t>
            </a:r>
            <a:endParaRPr lang="en-US" sz="1700" dirty="0"/>
          </a:p>
          <a:p>
            <a:r>
              <a:rPr lang="en-US" sz="1700" dirty="0"/>
              <a:t>Joint work with: </a:t>
            </a:r>
            <a:r>
              <a:rPr lang="en-US" sz="1700" dirty="0" smtClean="0"/>
              <a:t>Mohammad </a:t>
            </a:r>
            <a:r>
              <a:rPr lang="en-US" sz="1700" dirty="0" err="1" smtClean="0"/>
              <a:t>Golbabaee</a:t>
            </a:r>
            <a:r>
              <a:rPr lang="en-US" sz="1700" dirty="0" smtClean="0"/>
              <a:t>,</a:t>
            </a:r>
          </a:p>
          <a:p>
            <a:r>
              <a:rPr lang="en-US" sz="1700" dirty="0" err="1" smtClean="0"/>
              <a:t>Herve</a:t>
            </a:r>
            <a:r>
              <a:rPr lang="en-US" sz="1700" dirty="0" smtClean="0"/>
              <a:t> Bourlard, </a:t>
            </a:r>
            <a:r>
              <a:rPr lang="en-US" sz="1700" dirty="0" err="1"/>
              <a:t>Volkan</a:t>
            </a:r>
            <a:r>
              <a:rPr lang="en-US" sz="1700" dirty="0"/>
              <a:t> </a:t>
            </a:r>
            <a:r>
              <a:rPr lang="en-US" sz="1700" dirty="0" err="1" smtClean="0"/>
              <a:t>Cevher</a:t>
            </a:r>
            <a:endParaRPr lang="en-US" sz="1700" dirty="0"/>
          </a:p>
          <a:p>
            <a:endParaRPr lang="en-US" sz="1700" dirty="0"/>
          </a:p>
          <a:p>
            <a:endParaRPr lang="en-US" sz="17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348" y="4587707"/>
            <a:ext cx="2396697" cy="9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85" y="6145235"/>
            <a:ext cx="1902152" cy="66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6" descr="lion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798" y="6160915"/>
            <a:ext cx="2299721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93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43" y="-177104"/>
            <a:ext cx="8607012" cy="1371600"/>
          </a:xfrm>
        </p:spPr>
        <p:txBody>
          <a:bodyPr/>
          <a:lstStyle/>
          <a:p>
            <a:r>
              <a:rPr lang="en-US" dirty="0" smtClean="0"/>
              <a:t>multipath channel</a:t>
            </a:r>
            <a:endParaRPr 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632285"/>
              </p:ext>
            </p:extLst>
          </p:nvPr>
        </p:nvGraphicFramePr>
        <p:xfrm>
          <a:off x="1542137" y="2009935"/>
          <a:ext cx="39497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8" name="Equation" r:id="rId4" imgW="2184400" imgH="469900" progId="Equation.3">
                  <p:embed/>
                </p:oleObj>
              </mc:Choice>
              <mc:Fallback>
                <p:oleObj name="Equation" r:id="rId4" imgW="21844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2137" y="2009935"/>
                        <a:ext cx="39497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328367"/>
              </p:ext>
            </p:extLst>
          </p:nvPr>
        </p:nvGraphicFramePr>
        <p:xfrm>
          <a:off x="826319" y="2961553"/>
          <a:ext cx="4551289" cy="149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9" name="Equation" r:id="rId6" imgW="2273300" imgH="838200" progId="Equation.3">
                  <p:embed/>
                </p:oleObj>
              </mc:Choice>
              <mc:Fallback>
                <p:oleObj name="Equation" r:id="rId6" imgW="22733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319" y="2961553"/>
                        <a:ext cx="4551289" cy="1493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6668395" y="2077439"/>
            <a:ext cx="2305412" cy="1880773"/>
            <a:chOff x="6668395" y="4885055"/>
            <a:chExt cx="2305412" cy="1880773"/>
          </a:xfrm>
        </p:grpSpPr>
        <p:graphicFrame>
          <p:nvGraphicFramePr>
            <p:cNvPr id="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3441073"/>
                </p:ext>
              </p:extLst>
            </p:nvPr>
          </p:nvGraphicFramePr>
          <p:xfrm>
            <a:off x="6672537" y="5281869"/>
            <a:ext cx="268287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10" name="Equation" r:id="rId8" imgW="101468" imgH="114151" progId="Equation.3">
                    <p:embed/>
                  </p:oleObj>
                </mc:Choice>
                <mc:Fallback>
                  <p:oleObj name="Equation" r:id="rId8" imgW="101468" imgH="11415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72537" y="5281869"/>
                          <a:ext cx="268287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6028124"/>
                </p:ext>
              </p:extLst>
            </p:nvPr>
          </p:nvGraphicFramePr>
          <p:xfrm>
            <a:off x="6668395" y="5665709"/>
            <a:ext cx="301625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11" name="Equation" r:id="rId10" imgW="114102" imgH="126780" progId="Equation.3">
                    <p:embed/>
                  </p:oleObj>
                </mc:Choice>
                <mc:Fallback>
                  <p:oleObj name="Equation" r:id="rId10" imgW="114102" imgH="1267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8395" y="5665709"/>
                          <a:ext cx="301625" cy="444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7184577" y="6401859"/>
              <a:ext cx="17430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  <a:latin typeface="Times New Roman" charset="0"/>
                  <a:cs typeface="Times New Roman" charset="0"/>
                </a:rPr>
                <a:t>Reflection coefficient</a:t>
              </a:r>
              <a:endParaRPr lang="en-US" sz="1400" dirty="0"/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7184577" y="6078171"/>
              <a:ext cx="12922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  <a:latin typeface="Times New Roman" charset="0"/>
                  <a:cs typeface="Times New Roman" charset="0"/>
                </a:rPr>
                <a:t>Speed of sound</a:t>
              </a:r>
              <a:endParaRPr lang="en-US" sz="1400" dirty="0"/>
            </a:p>
          </p:txBody>
        </p:sp>
        <p:graphicFrame>
          <p:nvGraphicFramePr>
            <p:cNvPr id="11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0961120"/>
                </p:ext>
              </p:extLst>
            </p:nvPr>
          </p:nvGraphicFramePr>
          <p:xfrm>
            <a:off x="6692900" y="6067951"/>
            <a:ext cx="23495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12" name="Equation" r:id="rId12" imgW="88900" imgH="114300" progId="Equation.3">
                    <p:embed/>
                  </p:oleObj>
                </mc:Choice>
                <mc:Fallback>
                  <p:oleObj name="Equation" r:id="rId12" imgW="88900" imgH="114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92900" y="6067951"/>
                          <a:ext cx="234950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6034226"/>
                </p:ext>
              </p:extLst>
            </p:nvPr>
          </p:nvGraphicFramePr>
          <p:xfrm>
            <a:off x="6692520" y="6365778"/>
            <a:ext cx="201612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13" name="Equation" r:id="rId14" imgW="76200" imgH="114300" progId="Equation.3">
                    <p:embed/>
                  </p:oleObj>
                </mc:Choice>
                <mc:Fallback>
                  <p:oleObj name="Equation" r:id="rId14" imgW="76200" imgH="114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92520" y="6365778"/>
                          <a:ext cx="201612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7190997" y="5722379"/>
              <a:ext cx="130035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Times New Roman" charset="0"/>
                  <a:cs typeface="Times New Roman" charset="0"/>
                </a:rPr>
                <a:t>Sensor location</a:t>
              </a:r>
              <a:endParaRPr lang="en-US" sz="1400" dirty="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184578" y="5325256"/>
              <a:ext cx="130641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Times New Roman" charset="0"/>
                  <a:cs typeface="Times New Roman" charset="0"/>
                </a:rPr>
                <a:t>Source location</a:t>
              </a:r>
              <a:endParaRPr lang="en-US" sz="1400" dirty="0"/>
            </a:p>
          </p:txBody>
        </p:sp>
        <p:graphicFrame>
          <p:nvGraphicFramePr>
            <p:cNvPr id="1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8434987"/>
                </p:ext>
              </p:extLst>
            </p:nvPr>
          </p:nvGraphicFramePr>
          <p:xfrm>
            <a:off x="6686550" y="4885055"/>
            <a:ext cx="301625" cy="3384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14" name="Equation" r:id="rId16" imgW="114300" imgH="114300" progId="Equation.3">
                    <p:embed/>
                  </p:oleObj>
                </mc:Choice>
                <mc:Fallback>
                  <p:oleObj name="Equation" r:id="rId16" imgW="114300" imgH="114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6550" y="4885055"/>
                          <a:ext cx="301625" cy="3384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7190997" y="4943452"/>
              <a:ext cx="178281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Times New Roman" charset="0"/>
                  <a:cs typeface="Times New Roman" charset="0"/>
                </a:rPr>
                <a:t>Number of reflections</a:t>
              </a:r>
              <a:endParaRPr lang="en-US" sz="1400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-423708" y="3462029"/>
            <a:ext cx="24043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>
              <a:buNone/>
            </a:pPr>
            <a:r>
              <a:rPr lang="en-US" sz="1400" i="1" dirty="0" smtClean="0"/>
              <a:t>Microphone </a:t>
            </a:r>
            <a:r>
              <a:rPr lang="en-US" sz="1400" i="1" dirty="0"/>
              <a:t>array measurement matrix</a:t>
            </a:r>
            <a:endParaRPr lang="en-US" sz="1400" i="1" dirty="0"/>
          </a:p>
        </p:txBody>
      </p:sp>
      <p:grpSp>
        <p:nvGrpSpPr>
          <p:cNvPr id="48" name="Group 47"/>
          <p:cNvGrpSpPr/>
          <p:nvPr/>
        </p:nvGrpSpPr>
        <p:grpSpPr>
          <a:xfrm>
            <a:off x="826319" y="4796218"/>
            <a:ext cx="3414274" cy="2061781"/>
            <a:chOff x="92075" y="4038600"/>
            <a:chExt cx="2727325" cy="2005013"/>
          </a:xfrm>
        </p:grpSpPr>
        <p:pic>
          <p:nvPicPr>
            <p:cNvPr id="49" name="Picture 15" descr="RIR.jp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75" y="4062413"/>
              <a:ext cx="2727325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Rectangle 49"/>
            <p:cNvSpPr/>
            <p:nvPr/>
          </p:nvSpPr>
          <p:spPr>
            <a:xfrm>
              <a:off x="381000" y="4038600"/>
              <a:ext cx="609600" cy="1676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1" name="Content Placeholder 2"/>
          <p:cNvSpPr txBox="1">
            <a:spLocks/>
          </p:cNvSpPr>
          <p:nvPr/>
        </p:nvSpPr>
        <p:spPr>
          <a:xfrm>
            <a:off x="37106" y="1411752"/>
            <a:ext cx="8817363" cy="48938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Aft>
                <a:spcPts val="600"/>
              </a:spcAft>
              <a:buClrTx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Image Model and Green’s function of sound propagation</a:t>
            </a:r>
          </a:p>
          <a:p>
            <a:pPr marL="0" lvl="2" indent="0">
              <a:spcAft>
                <a:spcPts val="600"/>
              </a:spcAft>
              <a:buClrTx/>
              <a:buNone/>
            </a:pPr>
            <a:endParaRPr lang="en-US" sz="2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2" name="Picture 51" descr="IMAGE.pdf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117" y="4812920"/>
            <a:ext cx="3074224" cy="192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63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40" y="1752600"/>
            <a:ext cx="7620000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Structured sparsity underlying multipath propagation</a:t>
            </a:r>
          </a:p>
          <a:p>
            <a:endParaRPr lang="en-US" dirty="0"/>
          </a:p>
          <a:p>
            <a:r>
              <a:rPr lang="en-US" dirty="0" smtClean="0"/>
              <a:t>Spatial sparsity </a:t>
            </a:r>
            <a:endParaRPr lang="en-US" b="0" dirty="0"/>
          </a:p>
          <a:p>
            <a:pPr marL="800100" lvl="1" indent="-342900">
              <a:buFont typeface="Arial"/>
              <a:buChar char="•"/>
            </a:pPr>
            <a:r>
              <a:rPr lang="en-US" b="0" dirty="0" smtClean="0"/>
              <a:t>actual sources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Structured sparsity</a:t>
            </a:r>
          </a:p>
          <a:p>
            <a:pPr marL="742950" lvl="1" indent="-285750">
              <a:buFont typeface="Arial"/>
              <a:buChar char="•"/>
            </a:pPr>
            <a:r>
              <a:rPr lang="en-US" sz="1700" b="0" dirty="0" smtClean="0"/>
              <a:t>actual-virtual sources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14" y="35926"/>
            <a:ext cx="7620000" cy="1371600"/>
          </a:xfrm>
        </p:spPr>
        <p:txBody>
          <a:bodyPr/>
          <a:lstStyle/>
          <a:p>
            <a:r>
              <a:rPr lang="en-US" dirty="0" smtClean="0"/>
              <a:t>Reverberant acoustic</a:t>
            </a:r>
            <a:endParaRPr lang="en-US" dirty="0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4817438" y="4073192"/>
            <a:ext cx="4173081" cy="2799408"/>
            <a:chOff x="1071558" y="756914"/>
            <a:chExt cx="7234181" cy="5177126"/>
          </a:xfrm>
        </p:grpSpPr>
        <p:pic>
          <p:nvPicPr>
            <p:cNvPr id="9" name="Picture 5" descr="ImageModel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558" y="756914"/>
              <a:ext cx="7234181" cy="5177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lowchart: Connector 6"/>
            <p:cNvSpPr/>
            <p:nvPr/>
          </p:nvSpPr>
          <p:spPr>
            <a:xfrm>
              <a:off x="4159858" y="2742557"/>
              <a:ext cx="76402" cy="76078"/>
            </a:xfrm>
            <a:prstGeom prst="flowChartConnector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lowchart: Connector 7"/>
            <p:cNvSpPr/>
            <p:nvPr/>
          </p:nvSpPr>
          <p:spPr>
            <a:xfrm>
              <a:off x="4159858" y="2286088"/>
              <a:ext cx="76402" cy="7607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Flowchart: Connector 8"/>
            <p:cNvSpPr/>
            <p:nvPr/>
          </p:nvSpPr>
          <p:spPr>
            <a:xfrm>
              <a:off x="3536567" y="2742557"/>
              <a:ext cx="76405" cy="7607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Flowchart: Connector 9"/>
            <p:cNvSpPr/>
            <p:nvPr/>
          </p:nvSpPr>
          <p:spPr>
            <a:xfrm>
              <a:off x="3532547" y="2286088"/>
              <a:ext cx="76402" cy="7607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lowchart: Connector 10"/>
            <p:cNvSpPr/>
            <p:nvPr/>
          </p:nvSpPr>
          <p:spPr>
            <a:xfrm>
              <a:off x="4151816" y="5074355"/>
              <a:ext cx="76402" cy="7607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lowchart: Connector 11"/>
            <p:cNvSpPr/>
            <p:nvPr/>
          </p:nvSpPr>
          <p:spPr>
            <a:xfrm>
              <a:off x="3524505" y="5081963"/>
              <a:ext cx="76402" cy="7607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lowchart: Connector 12"/>
            <p:cNvSpPr/>
            <p:nvPr/>
          </p:nvSpPr>
          <p:spPr>
            <a:xfrm>
              <a:off x="7272286" y="2727342"/>
              <a:ext cx="76402" cy="7607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lowchart: Connector 13"/>
            <p:cNvSpPr/>
            <p:nvPr/>
          </p:nvSpPr>
          <p:spPr>
            <a:xfrm>
              <a:off x="7276306" y="2286088"/>
              <a:ext cx="76405" cy="7607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Flowchart: Connector 14"/>
            <p:cNvSpPr/>
            <p:nvPr/>
          </p:nvSpPr>
          <p:spPr>
            <a:xfrm>
              <a:off x="7276306" y="5081963"/>
              <a:ext cx="76405" cy="7607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216788"/>
              </p:ext>
            </p:extLst>
          </p:nvPr>
        </p:nvGraphicFramePr>
        <p:xfrm>
          <a:off x="3211612" y="3109651"/>
          <a:ext cx="1299258" cy="387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8" name="Equation" r:id="rId5" imgW="850900" imgH="241300" progId="Equation.3">
                  <p:embed/>
                </p:oleObj>
              </mc:Choice>
              <mc:Fallback>
                <p:oleObj name="Equation" r:id="rId5" imgW="850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11612" y="3109651"/>
                        <a:ext cx="1299258" cy="387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328847"/>
              </p:ext>
            </p:extLst>
          </p:nvPr>
        </p:nvGraphicFramePr>
        <p:xfrm>
          <a:off x="3094839" y="4243413"/>
          <a:ext cx="1737197" cy="423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9" name="Equation" r:id="rId7" imgW="1219200" imgH="241300" progId="Equation.3">
                  <p:embed/>
                </p:oleObj>
              </mc:Choice>
              <mc:Fallback>
                <p:oleObj name="Equation" r:id="rId7" imgW="1219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94839" y="4243413"/>
                        <a:ext cx="1737197" cy="4233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urved Left Arrow 20"/>
          <p:cNvSpPr/>
          <p:nvPr/>
        </p:nvSpPr>
        <p:spPr>
          <a:xfrm>
            <a:off x="5138577" y="3424572"/>
            <a:ext cx="277367" cy="745846"/>
          </a:xfrm>
          <a:prstGeom prst="curved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19608" y="3297960"/>
            <a:ext cx="1339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Image Map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915538"/>
              </p:ext>
            </p:extLst>
          </p:nvPr>
        </p:nvGraphicFramePr>
        <p:xfrm>
          <a:off x="6973598" y="3297960"/>
          <a:ext cx="378399" cy="428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0" name="Equation" r:id="rId9" imgW="190500" imgH="215900" progId="Equation.3">
                  <p:embed/>
                </p:oleObj>
              </mc:Choice>
              <mc:Fallback>
                <p:oleObj name="Equation" r:id="rId9" imgW="190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73598" y="3297960"/>
                        <a:ext cx="378399" cy="4288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2632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9" y="1752600"/>
            <a:ext cx="8977944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   New factorized formulation of multipath acquisition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             </a:t>
            </a:r>
          </a:p>
          <a:p>
            <a:endParaRPr lang="en-US" dirty="0" smtClean="0"/>
          </a:p>
          <a:p>
            <a:r>
              <a:rPr lang="en-US" dirty="0"/>
              <a:t>	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Free-space</a:t>
            </a:r>
            <a:r>
              <a:rPr lang="en-US" dirty="0" smtClean="0"/>
              <a:t> Green’s function matrix</a:t>
            </a:r>
          </a:p>
          <a:p>
            <a:r>
              <a:rPr lang="en-US" dirty="0" smtClean="0"/>
              <a:t>                 Permutation map; Actual sources </a:t>
            </a:r>
            <a:r>
              <a:rPr lang="en-US" dirty="0" smtClean="0">
                <a:sym typeface="Wingdings"/>
              </a:rPr>
              <a:t> actual/virtual sources</a:t>
            </a:r>
            <a:endParaRPr lang="en-US" dirty="0" smtClean="0"/>
          </a:p>
          <a:p>
            <a:r>
              <a:rPr lang="en-US" dirty="0" smtClean="0"/>
              <a:t>                 Source matrix; </a:t>
            </a:r>
            <a:r>
              <a:rPr lang="en-US" dirty="0" err="1" smtClean="0"/>
              <a:t>spatio</a:t>
            </a:r>
            <a:r>
              <a:rPr lang="en-US" dirty="0" smtClean="0"/>
              <a:t>-spectral content of      frames</a:t>
            </a:r>
          </a:p>
          <a:p>
            <a:r>
              <a:rPr lang="en-US" dirty="0"/>
              <a:t>	</a:t>
            </a:r>
            <a:r>
              <a:rPr lang="en-US" dirty="0" smtClean="0"/>
              <a:t>    at a given frequency</a:t>
            </a:r>
          </a:p>
          <a:p>
            <a:r>
              <a:rPr lang="en-US" dirty="0" smtClean="0"/>
              <a:t>                 Image map of </a:t>
            </a:r>
            <a:r>
              <a:rPr lang="en-US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source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926"/>
            <a:ext cx="7620000" cy="1371600"/>
          </a:xfrm>
        </p:spPr>
        <p:txBody>
          <a:bodyPr/>
          <a:lstStyle/>
          <a:p>
            <a:r>
              <a:rPr lang="en-US" dirty="0" smtClean="0"/>
              <a:t>factorized formulation </a:t>
            </a:r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922865"/>
              </p:ext>
            </p:extLst>
          </p:nvPr>
        </p:nvGraphicFramePr>
        <p:xfrm>
          <a:off x="1065213" y="2636838"/>
          <a:ext cx="1124530" cy="993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1" name="Equation" r:id="rId4" imgW="584200" imgH="596900" progId="Equation.3">
                  <p:embed/>
                </p:oleObj>
              </mc:Choice>
              <mc:Fallback>
                <p:oleObj name="Equation" r:id="rId4" imgW="584200" imgH="596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5213" y="2636838"/>
                        <a:ext cx="1124530" cy="993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641919"/>
              </p:ext>
            </p:extLst>
          </p:nvPr>
        </p:nvGraphicFramePr>
        <p:xfrm>
          <a:off x="431482" y="4412129"/>
          <a:ext cx="783158" cy="493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2" name="Equation" r:id="rId6" imgW="342900" imgH="215900" progId="Equation.3">
                  <p:embed/>
                </p:oleObj>
              </mc:Choice>
              <mc:Fallback>
                <p:oleObj name="Equation" r:id="rId6" imgW="342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1482" y="4412129"/>
                        <a:ext cx="783158" cy="493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359210"/>
              </p:ext>
            </p:extLst>
          </p:nvPr>
        </p:nvGraphicFramePr>
        <p:xfrm>
          <a:off x="423352" y="4874426"/>
          <a:ext cx="674325" cy="498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3" name="Equation" r:id="rId8" imgW="292100" imgH="215900" progId="Equation.3">
                  <p:embed/>
                </p:oleObj>
              </mc:Choice>
              <mc:Fallback>
                <p:oleObj name="Equation" r:id="rId8" imgW="292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3352" y="4874426"/>
                        <a:ext cx="674325" cy="498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748651"/>
              </p:ext>
            </p:extLst>
          </p:nvPr>
        </p:nvGraphicFramePr>
        <p:xfrm>
          <a:off x="515770" y="5389552"/>
          <a:ext cx="674325" cy="498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4" name="Equation" r:id="rId10" imgW="292100" imgH="215900" progId="Equation.3">
                  <p:embed/>
                </p:oleObj>
              </mc:Choice>
              <mc:Fallback>
                <p:oleObj name="Equation" r:id="rId10" imgW="292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5770" y="5389552"/>
                        <a:ext cx="674325" cy="498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920213"/>
              </p:ext>
            </p:extLst>
          </p:nvPr>
        </p:nvGraphicFramePr>
        <p:xfrm>
          <a:off x="6044271" y="5382361"/>
          <a:ext cx="238314" cy="262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5" name="Equation" r:id="rId12" imgW="127000" imgH="139700" progId="Equation.3">
                  <p:embed/>
                </p:oleObj>
              </mc:Choice>
              <mc:Fallback>
                <p:oleObj name="Equation" r:id="rId12" imgW="127000" imgH="139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044271" y="5382361"/>
                        <a:ext cx="238314" cy="262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4327631" y="2582498"/>
            <a:ext cx="4179294" cy="1963041"/>
            <a:chOff x="3583871" y="2432091"/>
            <a:chExt cx="4923053" cy="2203985"/>
          </a:xfrm>
        </p:grpSpPr>
        <p:grpSp>
          <p:nvGrpSpPr>
            <p:cNvPr id="33" name="Group 32"/>
            <p:cNvGrpSpPr/>
            <p:nvPr/>
          </p:nvGrpSpPr>
          <p:grpSpPr>
            <a:xfrm>
              <a:off x="3583871" y="2440075"/>
              <a:ext cx="4923053" cy="2196001"/>
              <a:chOff x="3642263" y="2177293"/>
              <a:chExt cx="4923053" cy="2196001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3642263" y="2206492"/>
                <a:ext cx="445247" cy="49537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/>
                  <a:t>X</a:t>
                </a:r>
                <a:endParaRPr lang="en-US" sz="2000" b="1" dirty="0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496270" y="2177294"/>
                <a:ext cx="2175145" cy="49537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/>
                  <a:t>O</a:t>
                </a:r>
                <a:endParaRPr lang="en-US" sz="2200" b="1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5400000">
                <a:off x="6302187" y="2705364"/>
                <a:ext cx="2196000" cy="113985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8120069" y="2177293"/>
                <a:ext cx="445247" cy="11520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 smtClean="0"/>
                  <a:t>S</a:t>
                </a:r>
                <a:endParaRPr lang="en-US" sz="2200" b="1" dirty="0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4029128" y="2481877"/>
              <a:ext cx="34942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=</a:t>
              </a:r>
              <a:endParaRPr lang="en-US" sz="22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015130" y="3134493"/>
              <a:ext cx="45096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FFFF"/>
                  </a:solidFill>
                </a:rPr>
                <a:t>P</a:t>
              </a:r>
              <a:endParaRPr lang="en-US" sz="3200" b="1" dirty="0">
                <a:solidFill>
                  <a:srgbClr val="FFFFFF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634902" y="2440075"/>
              <a:ext cx="58394" cy="2196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621927" y="4298659"/>
              <a:ext cx="72992" cy="10219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624710" y="2432091"/>
              <a:ext cx="72992" cy="10219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7789" y="3612536"/>
              <a:ext cx="72992" cy="10219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625510" y="2690324"/>
              <a:ext cx="72992" cy="10219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625510" y="3056669"/>
              <a:ext cx="72992" cy="10219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358611"/>
              </p:ext>
            </p:extLst>
          </p:nvPr>
        </p:nvGraphicFramePr>
        <p:xfrm>
          <a:off x="7627573" y="2133194"/>
          <a:ext cx="329716" cy="373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6" name="Equation" r:id="rId14" imgW="190500" imgH="215900" progId="Equation.3">
                  <p:embed/>
                </p:oleObj>
              </mc:Choice>
              <mc:Fallback>
                <p:oleObj name="Equation" r:id="rId14" imgW="190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627573" y="2133194"/>
                        <a:ext cx="329716" cy="373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257793"/>
              </p:ext>
            </p:extLst>
          </p:nvPr>
        </p:nvGraphicFramePr>
        <p:xfrm>
          <a:off x="549188" y="6106520"/>
          <a:ext cx="329716" cy="373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7" name="Equation" r:id="rId16" imgW="190500" imgH="215900" progId="Equation.3">
                  <p:embed/>
                </p:oleObj>
              </mc:Choice>
              <mc:Fallback>
                <p:oleObj name="Equation" r:id="rId16" imgW="190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49188" y="6106520"/>
                        <a:ext cx="329716" cy="373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5258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611" y="-95465"/>
            <a:ext cx="8126591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Measurement correlation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33615"/>
            <a:ext cx="8520745" cy="5324385"/>
          </a:xfrm>
        </p:spPr>
        <p:txBody>
          <a:bodyPr/>
          <a:lstStyle/>
          <a:p>
            <a:pPr marL="342900" indent="-342900">
              <a:buFont typeface="Wingdings" charset="2"/>
              <a:buChar char="Ø"/>
            </a:pPr>
            <a:r>
              <a:rPr lang="en-US" dirty="0" smtClean="0"/>
              <a:t>Structured sparsity underlying correlation matrix</a:t>
            </a:r>
          </a:p>
          <a:p>
            <a:pPr marL="342900" indent="-342900">
              <a:buFont typeface="Wingdings" charset="2"/>
              <a:buChar char="Ø"/>
            </a:pPr>
            <a:endParaRPr lang="en-US" dirty="0" smtClean="0"/>
          </a:p>
          <a:p>
            <a:pPr marL="342900" indent="-342900">
              <a:buFont typeface="Wingdings" charset="2"/>
              <a:buChar char="Ø"/>
            </a:pPr>
            <a:endParaRPr lang="en-US" dirty="0"/>
          </a:p>
          <a:p>
            <a:pPr marL="342900" indent="-342900">
              <a:buFont typeface="Wingdings" charset="2"/>
              <a:buChar char="Ø"/>
            </a:pPr>
            <a:endParaRPr lang="en-US" dirty="0" smtClean="0"/>
          </a:p>
          <a:p>
            <a:pPr marL="342900" indent="-342900">
              <a:buFont typeface="Wingdings" charset="2"/>
              <a:buChar char="Ø"/>
            </a:pPr>
            <a:endParaRPr lang="en-US" dirty="0"/>
          </a:p>
          <a:p>
            <a:pPr marL="342900" indent="-342900">
              <a:buFont typeface="Wingdings" charset="2"/>
              <a:buChar char="Ø"/>
            </a:pPr>
            <a:endParaRPr lang="en-US" dirty="0" smtClean="0"/>
          </a:p>
          <a:p>
            <a:pPr marL="342900" indent="-342900">
              <a:buFont typeface="Wingdings" charset="2"/>
              <a:buChar char="Ø"/>
            </a:pPr>
            <a:endParaRPr lang="en-US" dirty="0"/>
          </a:p>
          <a:p>
            <a:pPr marL="342900" indent="-342900">
              <a:buFont typeface="Wingdings" charset="2"/>
              <a:buChar char="Ø"/>
            </a:pPr>
            <a:endParaRPr lang="en-US" dirty="0" smtClean="0"/>
          </a:p>
          <a:p>
            <a:pPr marL="342900" indent="-342900">
              <a:buFont typeface="Wingdings" charset="2"/>
              <a:buChar char="Ø"/>
            </a:pPr>
            <a:endParaRPr lang="en-US" dirty="0"/>
          </a:p>
          <a:p>
            <a:pPr marL="342900" indent="-342900">
              <a:buFont typeface="Wingdings" charset="2"/>
              <a:buChar char="Ø"/>
            </a:pPr>
            <a:endParaRPr lang="en-US" dirty="0" smtClean="0"/>
          </a:p>
          <a:p>
            <a:pPr marL="342900" indent="-342900">
              <a:buFont typeface="Wingdings" charset="2"/>
              <a:buChar char="Ø"/>
            </a:pPr>
            <a:r>
              <a:rPr lang="en-US" dirty="0" smtClean="0"/>
              <a:t>Goal: estimation of 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dirty="0"/>
              <a:t>E</a:t>
            </a:r>
            <a:r>
              <a:rPr lang="en-US" dirty="0" smtClean="0"/>
              <a:t>nables source localization and absorption coefficients estimation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776804"/>
              </p:ext>
            </p:extLst>
          </p:nvPr>
        </p:nvGraphicFramePr>
        <p:xfrm>
          <a:off x="1046163" y="2045624"/>
          <a:ext cx="5911850" cy="368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21" name="Equation" r:id="rId4" imgW="2781300" imgH="2387600" progId="Equation.3">
                  <p:embed/>
                </p:oleObj>
              </mc:Choice>
              <mc:Fallback>
                <p:oleObj name="Equation" r:id="rId4" imgW="2781300" imgH="2387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6163" y="2045624"/>
                        <a:ext cx="5911850" cy="3689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463200"/>
              </p:ext>
            </p:extLst>
          </p:nvPr>
        </p:nvGraphicFramePr>
        <p:xfrm>
          <a:off x="3266631" y="6013285"/>
          <a:ext cx="335356" cy="355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22" name="Equation" r:id="rId6" imgW="139700" imgH="152400" progId="Equation.3">
                  <p:embed/>
                </p:oleObj>
              </mc:Choice>
              <mc:Fallback>
                <p:oleObj name="Equation" r:id="rId6" imgW="1397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66631" y="6013285"/>
                        <a:ext cx="335356" cy="355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645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611" y="-80866"/>
            <a:ext cx="8126591" cy="1371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group sparse representation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533615"/>
            <a:ext cx="8977944" cy="5324385"/>
          </a:xfrm>
        </p:spPr>
        <p:txBody>
          <a:bodyPr>
            <a:norm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dirty="0" err="1" smtClean="0"/>
              <a:t>Kronecker</a:t>
            </a:r>
            <a:r>
              <a:rPr lang="en-US" dirty="0" smtClean="0"/>
              <a:t> product property </a:t>
            </a:r>
          </a:p>
          <a:p>
            <a:pPr marL="342900" indent="-342900">
              <a:buFont typeface="Wingdings" charset="2"/>
              <a:buChar char="Ø"/>
            </a:pPr>
            <a:endParaRPr lang="en-US" dirty="0" smtClean="0"/>
          </a:p>
          <a:p>
            <a:pPr marL="342900" indent="-342900">
              <a:buFont typeface="Wingdings" charset="2"/>
              <a:buChar char="Ø"/>
            </a:pPr>
            <a:endParaRPr lang="en-US" dirty="0"/>
          </a:p>
          <a:p>
            <a:pPr marL="342900" indent="-342900">
              <a:buFont typeface="Wingdings" charset="2"/>
              <a:buChar char="Ø"/>
            </a:pPr>
            <a:endParaRPr lang="en-US" dirty="0" smtClean="0"/>
          </a:p>
          <a:p>
            <a:pPr marL="342900" indent="-342900">
              <a:buFont typeface="Wingdings" charset="2"/>
              <a:buChar char="Ø"/>
            </a:pPr>
            <a:endParaRPr lang="en-US" dirty="0"/>
          </a:p>
          <a:p>
            <a:endParaRPr lang="en-US" dirty="0"/>
          </a:p>
          <a:p>
            <a:r>
              <a:rPr lang="en-US" sz="1800" b="0" dirty="0" smtClean="0"/>
              <a:t>                   </a:t>
            </a:r>
            <a:r>
              <a:rPr lang="en-US" sz="1800" b="0" dirty="0" err="1" smtClean="0"/>
              <a:t>Kronecker</a:t>
            </a:r>
            <a:r>
              <a:rPr lang="en-US" sz="1800" b="0" dirty="0" smtClean="0"/>
              <a:t> product </a:t>
            </a:r>
          </a:p>
          <a:p>
            <a:r>
              <a:rPr lang="en-US" sz="1800" b="0" dirty="0" smtClean="0"/>
              <a:t>                   Element-wise conjugate</a:t>
            </a:r>
          </a:p>
          <a:p>
            <a:pPr marL="342900" indent="-342900">
              <a:buFont typeface="Wingdings" charset="2"/>
              <a:buChar char="Ø"/>
            </a:pPr>
            <a:r>
              <a:rPr lang="en-US" dirty="0" smtClean="0"/>
              <a:t>      (number of sources) groups of        contain nonzero elements 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dirty="0" smtClean="0"/>
              <a:t>Identifying those groups determines source location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dirty="0" smtClean="0"/>
              <a:t>Recovering the corresponding elements of        and normalization by source energy determines absorption coefficients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374541"/>
              </p:ext>
            </p:extLst>
          </p:nvPr>
        </p:nvGraphicFramePr>
        <p:xfrm>
          <a:off x="656469" y="2189888"/>
          <a:ext cx="6611946" cy="2558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7" name="Equation" r:id="rId4" imgW="2971800" imgH="1485900" progId="Equation.3">
                  <p:embed/>
                </p:oleObj>
              </mc:Choice>
              <mc:Fallback>
                <p:oleObj name="Equation" r:id="rId4" imgW="2971800" imgH="148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6469" y="2189888"/>
                        <a:ext cx="6611946" cy="2558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705034"/>
              </p:ext>
            </p:extLst>
          </p:nvPr>
        </p:nvGraphicFramePr>
        <p:xfrm>
          <a:off x="505123" y="5085789"/>
          <a:ext cx="312896" cy="281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8" name="Equation" r:id="rId6" imgW="177800" imgH="165100" progId="Equation.3">
                  <p:embed/>
                </p:oleObj>
              </mc:Choice>
              <mc:Fallback>
                <p:oleObj name="Equation" r:id="rId6" imgW="1778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5123" y="5085789"/>
                        <a:ext cx="312896" cy="281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290899"/>
              </p:ext>
            </p:extLst>
          </p:nvPr>
        </p:nvGraphicFramePr>
        <p:xfrm>
          <a:off x="686129" y="4201129"/>
          <a:ext cx="350359" cy="338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9" name="Equation" r:id="rId8" imgW="165100" imgH="165100" progId="Equation.3">
                  <p:embed/>
                </p:oleObj>
              </mc:Choice>
              <mc:Fallback>
                <p:oleObj name="Equation" r:id="rId8" imgW="1651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6129" y="4201129"/>
                        <a:ext cx="350359" cy="338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105840"/>
              </p:ext>
            </p:extLst>
          </p:nvPr>
        </p:nvGraphicFramePr>
        <p:xfrm>
          <a:off x="686129" y="4563893"/>
          <a:ext cx="501715" cy="414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0" name="Equation" r:id="rId10" imgW="292100" imgH="241300" progId="Equation.3">
                  <p:embed/>
                </p:oleObj>
              </mc:Choice>
              <mc:Fallback>
                <p:oleObj name="Equation" r:id="rId10" imgW="292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6129" y="4563893"/>
                        <a:ext cx="501715" cy="414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510335"/>
              </p:ext>
            </p:extLst>
          </p:nvPr>
        </p:nvGraphicFramePr>
        <p:xfrm>
          <a:off x="4600644" y="5025599"/>
          <a:ext cx="5334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1" name="Equation" r:id="rId12" imgW="266700" imgH="203200" progId="Equation.3">
                  <p:embed/>
                </p:oleObj>
              </mc:Choice>
              <mc:Fallback>
                <p:oleObj name="Equation" r:id="rId12" imgW="266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00644" y="5025599"/>
                        <a:ext cx="533400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352152"/>
              </p:ext>
            </p:extLst>
          </p:nvPr>
        </p:nvGraphicFramePr>
        <p:xfrm>
          <a:off x="5695847" y="5822607"/>
          <a:ext cx="5334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2" name="Equation" r:id="rId14" imgW="266700" imgH="203200" progId="Equation.3">
                  <p:embed/>
                </p:oleObj>
              </mc:Choice>
              <mc:Fallback>
                <p:oleObj name="Equation" r:id="rId14" imgW="266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95847" y="5822607"/>
                        <a:ext cx="533400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8659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601" y="35926"/>
            <a:ext cx="8520745" cy="13716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joint localization </a:t>
            </a:r>
            <a:br>
              <a:rPr lang="en-US" sz="2600" dirty="0" smtClean="0"/>
            </a:br>
            <a:r>
              <a:rPr lang="en-US" sz="2600" dirty="0" smtClean="0"/>
              <a:t>&amp; absorption coefficient estimation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sparse recovery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539846"/>
              </p:ext>
            </p:extLst>
          </p:nvPr>
        </p:nvGraphicFramePr>
        <p:xfrm>
          <a:off x="574881" y="2286072"/>
          <a:ext cx="7127968" cy="4324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4" name="Equation" r:id="rId4" imgW="3759200" imgH="2362200" progId="Equation.3">
                  <p:embed/>
                </p:oleObj>
              </mc:Choice>
              <mc:Fallback>
                <p:oleObj name="Equation" r:id="rId4" imgW="3759200" imgH="2362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4881" y="2286072"/>
                        <a:ext cx="7127968" cy="4324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948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926"/>
            <a:ext cx="8184984" cy="1371600"/>
          </a:xfrm>
        </p:spPr>
        <p:txBody>
          <a:bodyPr/>
          <a:lstStyle/>
          <a:p>
            <a:r>
              <a:rPr lang="en-US" dirty="0" smtClean="0"/>
              <a:t>Room impulse response</a:t>
            </a:r>
            <a:endParaRPr lang="en-US" dirty="0"/>
          </a:p>
        </p:txBody>
      </p:sp>
      <p:pic>
        <p:nvPicPr>
          <p:cNvPr id="4" name="Content Placeholder 3" descr="RIR_CVX-crop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4" b="7654"/>
          <a:stretch>
            <a:fillRect/>
          </a:stretch>
        </p:blipFill>
        <p:spPr>
          <a:xfrm>
            <a:off x="486397" y="1930578"/>
            <a:ext cx="8174726" cy="4691953"/>
          </a:xfrm>
        </p:spPr>
      </p:pic>
    </p:spTree>
    <p:extLst>
      <p:ext uri="{BB962C8B-B14F-4D97-AF65-F5344CB8AC3E}">
        <p14:creationId xmlns:p14="http://schemas.microsoft.com/office/powerpoint/2010/main" val="3679561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406" y="36719"/>
            <a:ext cx="7049228" cy="1371600"/>
          </a:xfrm>
        </p:spPr>
        <p:txBody>
          <a:bodyPr/>
          <a:lstStyle/>
          <a:p>
            <a:r>
              <a:rPr lang="en-US" dirty="0" smtClean="0"/>
              <a:t>Numerical 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210" y="1665006"/>
            <a:ext cx="847695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Arial"/>
              </a:rPr>
              <a:t>M</a:t>
            </a:r>
            <a:r>
              <a:rPr lang="en-US" dirty="0" smtClean="0">
                <a:cs typeface="Arial"/>
              </a:rPr>
              <a:t>ultichannel overlapping numbers corpus (MONC)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1800" dirty="0" smtClean="0">
                <a:cs typeface="Arial"/>
              </a:rPr>
              <a:t>Numbers corpus are played back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1800" dirty="0" smtClean="0">
                <a:cs typeface="Arial"/>
              </a:rPr>
              <a:t>Recorded by 8-channel circular array in a room </a:t>
            </a:r>
            <a:r>
              <a:rPr lang="en-US" sz="1800" dirty="0" smtClean="0">
                <a:latin typeface="Times New Roman" charset="0"/>
                <a:cs typeface="Times New Roman" charset="0"/>
              </a:rPr>
              <a:t>8.2m</a:t>
            </a:r>
            <a:r>
              <a:rPr lang="en-US" sz="1800" dirty="0">
                <a:latin typeface="Times New Roman" charset="0"/>
                <a:cs typeface="Times New Roman" charset="0"/>
              </a:rPr>
              <a:t>×</a:t>
            </a:r>
            <a:r>
              <a:rPr lang="en-US" sz="1800" dirty="0" smtClean="0">
                <a:latin typeface="Times New Roman" charset="0"/>
                <a:cs typeface="Times New Roman" charset="0"/>
              </a:rPr>
              <a:t>3.6m×2.4m</a:t>
            </a:r>
            <a:endParaRPr lang="en-US" sz="1800" dirty="0" smtClean="0">
              <a:cs typeface="Arial"/>
            </a:endParaRPr>
          </a:p>
          <a:p>
            <a:pPr marL="800100" lvl="1" indent="-342900">
              <a:buFont typeface="Wingdings" charset="2"/>
              <a:buChar char="Ø"/>
            </a:pPr>
            <a:r>
              <a:rPr lang="en-US" sz="1800" dirty="0" smtClean="0">
                <a:cs typeface="Arial"/>
              </a:rPr>
              <a:t>Reverberation time is 300 </a:t>
            </a:r>
            <a:r>
              <a:rPr lang="en-US" sz="1800" dirty="0" err="1" smtClean="0">
                <a:cs typeface="Arial"/>
              </a:rPr>
              <a:t>ms</a:t>
            </a:r>
            <a:endParaRPr lang="en-US" sz="1800" dirty="0" smtClean="0">
              <a:cs typeface="Arial"/>
            </a:endParaRPr>
          </a:p>
          <a:p>
            <a:pPr marL="800100" lvl="1" indent="-342900">
              <a:buFont typeface="Wingdings" charset="2"/>
              <a:buChar char="Ø"/>
            </a:pPr>
            <a:r>
              <a:rPr lang="en-US" sz="1800" dirty="0" smtClean="0">
                <a:cs typeface="Arial"/>
              </a:rPr>
              <a:t>Inverse filtering the acoustic channel following by linear post-filtering to enhance the separated signals</a:t>
            </a:r>
            <a:endParaRPr lang="en-US" sz="1800" dirty="0">
              <a:cs typeface="Arial"/>
            </a:endParaRP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 descr="room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469" y="3878658"/>
            <a:ext cx="3993255" cy="297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69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63882" cy="1371600"/>
          </a:xfrm>
        </p:spPr>
        <p:txBody>
          <a:bodyPr/>
          <a:lstStyle/>
          <a:p>
            <a:r>
              <a:rPr lang="en-US" dirty="0" smtClean="0"/>
              <a:t>Absorption coefficients </a:t>
            </a:r>
            <a:endParaRPr lang="en-US" dirty="0"/>
          </a:p>
        </p:txBody>
      </p:sp>
      <p:pic>
        <p:nvPicPr>
          <p:cNvPr id="8" name="Content Placeholder 7" descr="AbsorptionCoefficients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20" r="-18420"/>
          <a:stretch>
            <a:fillRect/>
          </a:stretch>
        </p:blipFill>
        <p:spPr>
          <a:xfrm>
            <a:off x="100254" y="1687858"/>
            <a:ext cx="8688680" cy="5136360"/>
          </a:xfrm>
        </p:spPr>
      </p:pic>
    </p:spTree>
    <p:extLst>
      <p:ext uri="{BB962C8B-B14F-4D97-AF65-F5344CB8AC3E}">
        <p14:creationId xmlns:p14="http://schemas.microsoft.com/office/powerpoint/2010/main" val="1425749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40" y="35637"/>
            <a:ext cx="8119180" cy="1371600"/>
          </a:xfrm>
        </p:spPr>
        <p:txBody>
          <a:bodyPr/>
          <a:lstStyle/>
          <a:p>
            <a:r>
              <a:rPr lang="en-US" dirty="0" smtClean="0"/>
              <a:t>Word recognition rate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557734"/>
              </p:ext>
            </p:extLst>
          </p:nvPr>
        </p:nvGraphicFramePr>
        <p:xfrm>
          <a:off x="143717" y="1897903"/>
          <a:ext cx="8558958" cy="4828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10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histogram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1700" y="11626850"/>
            <a:ext cx="3649663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" descr="histogram1f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6550" y="11483975"/>
            <a:ext cx="3817938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6850" y="15117763"/>
            <a:ext cx="8493125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5" name="Picture 4" descr="histogram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4100" y="11779250"/>
            <a:ext cx="3649663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 descr="histogram1f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8950" y="11636375"/>
            <a:ext cx="3817938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0" y="15270163"/>
            <a:ext cx="8493125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8" name="Picture 4" descr="histogram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0" y="11931650"/>
            <a:ext cx="3649663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5" descr="histogram1f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350" y="11788775"/>
            <a:ext cx="3817938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1650" y="15422563"/>
            <a:ext cx="8493125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11" name="Picture 4" descr="histogram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8900" y="12084050"/>
            <a:ext cx="3649663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5" descr="histogram1f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0" y="11941175"/>
            <a:ext cx="3817938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4050" y="15574963"/>
            <a:ext cx="8493125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14" name="Picture 4" descr="histogram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1300" y="12236450"/>
            <a:ext cx="3649663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5" descr="histogram1f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6150" y="12093575"/>
            <a:ext cx="3817938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6450" y="15727363"/>
            <a:ext cx="8493125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17" name="Picture 4" descr="histogram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3700" y="12388850"/>
            <a:ext cx="3649663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Picture 5" descr="histogram1f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8550" y="12245975"/>
            <a:ext cx="3817938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8850" y="15879763"/>
            <a:ext cx="8493125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20" name="Picture 4" descr="histogram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6100" y="12541250"/>
            <a:ext cx="3649663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1" name="Picture 5" descr="histogram1f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0950" y="12398375"/>
            <a:ext cx="3817938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2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0" y="16032163"/>
            <a:ext cx="8493125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24" name="Picture 101" descr="C:\Users\Afsaneh\Desktop\pics\selected\images5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213" y="17011650"/>
            <a:ext cx="1090612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5" name="Picture 103" descr="C:\Users\Afsaneh\Desktop\pics\selected\images2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6025" y="16373475"/>
            <a:ext cx="11715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30" name="Rectangle 62"/>
          <p:cNvSpPr>
            <a:spLocks noChangeArrowheads="1"/>
          </p:cNvSpPr>
          <p:nvPr/>
        </p:nvSpPr>
        <p:spPr bwMode="auto">
          <a:xfrm>
            <a:off x="1565275" y="2589213"/>
            <a:ext cx="3832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27345E"/>
                </a:solidFill>
                <a:latin typeface="Times New Roman" charset="0"/>
                <a:cs typeface="Times New Roman" charset="0"/>
              </a:rPr>
              <a:t>φ</a:t>
            </a:r>
            <a:r>
              <a:rPr lang="en-US" sz="1200" b="1" baseline="-25000" dirty="0" smtClean="0">
                <a:solidFill>
                  <a:srgbClr val="27345E"/>
                </a:solidFill>
                <a:latin typeface="Times New Roman" charset="0"/>
                <a:cs typeface="Times New Roman" charset="0"/>
              </a:rPr>
              <a:t>21</a:t>
            </a:r>
            <a:endParaRPr lang="en-US" sz="1200" b="1" baseline="-25000" dirty="0"/>
          </a:p>
        </p:txBody>
      </p:sp>
      <p:sp>
        <p:nvSpPr>
          <p:cNvPr id="25631" name="Rectangle 62"/>
          <p:cNvSpPr>
            <a:spLocks noChangeArrowheads="1"/>
          </p:cNvSpPr>
          <p:nvPr/>
        </p:nvSpPr>
        <p:spPr bwMode="auto">
          <a:xfrm>
            <a:off x="1752600" y="5715000"/>
            <a:ext cx="3832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27345E"/>
                </a:solidFill>
                <a:latin typeface="Times New Roman" charset="0"/>
                <a:cs typeface="Times New Roman" charset="0"/>
              </a:rPr>
              <a:t>φ</a:t>
            </a:r>
            <a:r>
              <a:rPr lang="en-US" sz="1200" b="1" baseline="-25000" dirty="0" smtClean="0">
                <a:solidFill>
                  <a:srgbClr val="27345E"/>
                </a:solidFill>
                <a:latin typeface="Times New Roman" charset="0"/>
                <a:cs typeface="Times New Roman" charset="0"/>
              </a:rPr>
              <a:t>52</a:t>
            </a:r>
            <a:endParaRPr lang="en-US" sz="1200" b="1" baseline="-25000" dirty="0"/>
          </a:p>
        </p:txBody>
      </p:sp>
      <p:sp>
        <p:nvSpPr>
          <p:cNvPr id="25632" name="Rectangle 62"/>
          <p:cNvSpPr>
            <a:spLocks noChangeArrowheads="1"/>
          </p:cNvSpPr>
          <p:nvPr/>
        </p:nvSpPr>
        <p:spPr bwMode="auto">
          <a:xfrm>
            <a:off x="1067400" y="1950354"/>
            <a:ext cx="3000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27345E"/>
                </a:solidFill>
                <a:latin typeface="Times New Roman" charset="0"/>
                <a:cs typeface="Times New Roman" charset="0"/>
              </a:rPr>
              <a:t>s</a:t>
            </a:r>
            <a:r>
              <a:rPr lang="en-US" sz="1200" b="1" baseline="-25000" dirty="0" smtClean="0">
                <a:solidFill>
                  <a:srgbClr val="27345E"/>
                </a:solidFill>
                <a:latin typeface="Times New Roman" charset="0"/>
                <a:cs typeface="Times New Roman" charset="0"/>
              </a:rPr>
              <a:t>1</a:t>
            </a:r>
            <a:endParaRPr lang="en-US" sz="1200" b="1" baseline="-25000" dirty="0"/>
          </a:p>
        </p:txBody>
      </p:sp>
      <p:sp>
        <p:nvSpPr>
          <p:cNvPr id="25633" name="Rectangle 62"/>
          <p:cNvSpPr>
            <a:spLocks noChangeArrowheads="1"/>
          </p:cNvSpPr>
          <p:nvPr/>
        </p:nvSpPr>
        <p:spPr bwMode="auto">
          <a:xfrm>
            <a:off x="1086218" y="2803672"/>
            <a:ext cx="3000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27345E"/>
                </a:solidFill>
                <a:latin typeface="Times New Roman" charset="0"/>
                <a:cs typeface="Times New Roman" charset="0"/>
              </a:rPr>
              <a:t>s</a:t>
            </a:r>
            <a:r>
              <a:rPr lang="en-US" sz="1200" b="1" baseline="-25000" dirty="0" smtClean="0">
                <a:solidFill>
                  <a:srgbClr val="27345E"/>
                </a:solidFill>
                <a:latin typeface="Times New Roman" charset="0"/>
                <a:cs typeface="Times New Roman" charset="0"/>
              </a:rPr>
              <a:t>2</a:t>
            </a:r>
            <a:endParaRPr lang="en-US" sz="1200" b="1" baseline="-25000" dirty="0"/>
          </a:p>
        </p:txBody>
      </p:sp>
      <p:sp>
        <p:nvSpPr>
          <p:cNvPr id="25634" name="Rectangle 62"/>
          <p:cNvSpPr>
            <a:spLocks noChangeArrowheads="1"/>
          </p:cNvSpPr>
          <p:nvPr/>
        </p:nvSpPr>
        <p:spPr bwMode="auto">
          <a:xfrm>
            <a:off x="1147763" y="3763206"/>
            <a:ext cx="3000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27345E"/>
                </a:solidFill>
                <a:latin typeface="Times New Roman" charset="0"/>
                <a:cs typeface="Times New Roman" charset="0"/>
              </a:rPr>
              <a:t>s</a:t>
            </a:r>
            <a:r>
              <a:rPr lang="en-US" sz="1200" b="1" baseline="-25000" dirty="0" smtClean="0">
                <a:solidFill>
                  <a:srgbClr val="27345E"/>
                </a:solidFill>
                <a:latin typeface="Times New Roman" charset="0"/>
                <a:cs typeface="Times New Roman" charset="0"/>
              </a:rPr>
              <a:t>3</a:t>
            </a:r>
            <a:r>
              <a:rPr lang="en-US" sz="1200" b="1" dirty="0" smtClean="0">
                <a:solidFill>
                  <a:srgbClr val="27345E"/>
                </a:solidFill>
                <a:latin typeface="Times New Roman" charset="0"/>
                <a:cs typeface="Times New Roman" charset="0"/>
              </a:rPr>
              <a:t>  </a:t>
            </a:r>
            <a:endParaRPr lang="en-US" sz="1200" b="1" dirty="0"/>
          </a:p>
        </p:txBody>
      </p:sp>
      <p:sp>
        <p:nvSpPr>
          <p:cNvPr id="25635" name="Rectangle 62"/>
          <p:cNvSpPr>
            <a:spLocks noChangeArrowheads="1"/>
          </p:cNvSpPr>
          <p:nvPr/>
        </p:nvSpPr>
        <p:spPr bwMode="auto">
          <a:xfrm>
            <a:off x="1158720" y="4676165"/>
            <a:ext cx="3000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27345E"/>
                </a:solidFill>
                <a:latin typeface="Times New Roman" charset="0"/>
                <a:cs typeface="Times New Roman" charset="0"/>
              </a:rPr>
              <a:t>s</a:t>
            </a:r>
            <a:r>
              <a:rPr lang="en-US" sz="1200" b="1" baseline="-25000" dirty="0" smtClean="0">
                <a:solidFill>
                  <a:srgbClr val="27345E"/>
                </a:solidFill>
                <a:latin typeface="Times New Roman" charset="0"/>
                <a:cs typeface="Times New Roman" charset="0"/>
              </a:rPr>
              <a:t>4</a:t>
            </a:r>
            <a:endParaRPr lang="en-US" sz="1200" b="1" baseline="-25000" dirty="0"/>
          </a:p>
        </p:txBody>
      </p:sp>
      <p:sp>
        <p:nvSpPr>
          <p:cNvPr id="25636" name="Rectangle 62"/>
          <p:cNvSpPr>
            <a:spLocks noChangeArrowheads="1"/>
          </p:cNvSpPr>
          <p:nvPr/>
        </p:nvSpPr>
        <p:spPr bwMode="auto">
          <a:xfrm>
            <a:off x="1133986" y="5830390"/>
            <a:ext cx="3000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27345E"/>
                </a:solidFill>
                <a:latin typeface="Times New Roman" charset="0"/>
                <a:cs typeface="Times New Roman" charset="0"/>
              </a:rPr>
              <a:t>s</a:t>
            </a:r>
            <a:r>
              <a:rPr lang="en-US" sz="1200" b="1" baseline="-25000" dirty="0" smtClean="0">
                <a:solidFill>
                  <a:srgbClr val="27345E"/>
                </a:solidFill>
                <a:latin typeface="Times New Roman" charset="0"/>
                <a:cs typeface="Times New Roman" charset="0"/>
              </a:rPr>
              <a:t>5</a:t>
            </a:r>
            <a:endParaRPr lang="en-US" sz="1200" b="1" baseline="-25000" dirty="0"/>
          </a:p>
        </p:txBody>
      </p:sp>
      <p:sp>
        <p:nvSpPr>
          <p:cNvPr id="25637" name="Rectangle 62"/>
          <p:cNvSpPr>
            <a:spLocks noChangeArrowheads="1"/>
          </p:cNvSpPr>
          <p:nvPr/>
        </p:nvSpPr>
        <p:spPr bwMode="auto">
          <a:xfrm>
            <a:off x="2607120" y="2542565"/>
            <a:ext cx="3129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27345E"/>
                </a:solidFill>
                <a:latin typeface="Times New Roman" charset="0"/>
                <a:cs typeface="Times New Roman" charset="0"/>
              </a:rPr>
              <a:t>x</a:t>
            </a:r>
            <a:r>
              <a:rPr lang="en-US" sz="1200" b="1" baseline="-25000" dirty="0" smtClean="0">
                <a:solidFill>
                  <a:srgbClr val="27345E"/>
                </a:solidFill>
                <a:latin typeface="Times New Roman" charset="0"/>
                <a:cs typeface="Times New Roman" charset="0"/>
              </a:rPr>
              <a:t>1</a:t>
            </a:r>
            <a:endParaRPr lang="en-US" sz="1200" b="1" baseline="-25000" dirty="0"/>
          </a:p>
        </p:txBody>
      </p:sp>
      <p:sp>
        <p:nvSpPr>
          <p:cNvPr id="25638" name="Rectangle 62"/>
          <p:cNvSpPr>
            <a:spLocks noChangeArrowheads="1"/>
          </p:cNvSpPr>
          <p:nvPr/>
        </p:nvSpPr>
        <p:spPr bwMode="auto">
          <a:xfrm>
            <a:off x="2639703" y="4267200"/>
            <a:ext cx="3129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27345E"/>
                </a:solidFill>
                <a:latin typeface="Times New Roman" charset="0"/>
                <a:cs typeface="Times New Roman" charset="0"/>
              </a:rPr>
              <a:t>x</a:t>
            </a:r>
            <a:r>
              <a:rPr lang="en-US" sz="1200" b="1" baseline="-25000" dirty="0" smtClean="0">
                <a:solidFill>
                  <a:srgbClr val="27345E"/>
                </a:solidFill>
                <a:latin typeface="Times New Roman" charset="0"/>
                <a:cs typeface="Times New Roman" charset="0"/>
              </a:rPr>
              <a:t>2</a:t>
            </a:r>
            <a:endParaRPr lang="en-US" sz="1200" b="1" baseline="-25000" dirty="0"/>
          </a:p>
        </p:txBody>
      </p:sp>
      <p:sp>
        <p:nvSpPr>
          <p:cNvPr id="25639" name="Rectangle 62"/>
          <p:cNvSpPr>
            <a:spLocks noChangeArrowheads="1"/>
          </p:cNvSpPr>
          <p:nvPr/>
        </p:nvSpPr>
        <p:spPr bwMode="auto">
          <a:xfrm>
            <a:off x="1730375" y="2174875"/>
            <a:ext cx="3776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27345E"/>
                </a:solidFill>
                <a:latin typeface="Times New Roman" charset="0"/>
                <a:cs typeface="Times New Roman" charset="0"/>
              </a:rPr>
              <a:t>φ</a:t>
            </a:r>
            <a:r>
              <a:rPr lang="en-US" sz="1200" b="1" baseline="-25000" dirty="0" smtClean="0">
                <a:solidFill>
                  <a:srgbClr val="27345E"/>
                </a:solidFill>
                <a:latin typeface="Times New Roman" charset="0"/>
                <a:cs typeface="Times New Roman" charset="0"/>
              </a:rPr>
              <a:t>11</a:t>
            </a:r>
            <a:endParaRPr lang="en-US" sz="1200" b="1" baseline="-25000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398588" y="2182813"/>
            <a:ext cx="989012" cy="593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577975" y="2897188"/>
            <a:ext cx="784225" cy="11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5634" idx="0"/>
          </p:cNvCxnSpPr>
          <p:nvPr/>
        </p:nvCxnSpPr>
        <p:spPr>
          <a:xfrm flipV="1">
            <a:off x="1297804" y="3063118"/>
            <a:ext cx="1056459" cy="700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524000" y="3200400"/>
            <a:ext cx="9144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5636" idx="0"/>
          </p:cNvCxnSpPr>
          <p:nvPr/>
        </p:nvCxnSpPr>
        <p:spPr>
          <a:xfrm flipV="1">
            <a:off x="1284027" y="3391990"/>
            <a:ext cx="1188221" cy="2438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295400" y="2438400"/>
            <a:ext cx="1219200" cy="1981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246188" y="3151188"/>
            <a:ext cx="1204912" cy="1403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295400" y="4191000"/>
            <a:ext cx="1143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357313" y="4841875"/>
            <a:ext cx="1066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447800" y="4953000"/>
            <a:ext cx="9906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5650" name="Rectangle 62"/>
          <p:cNvSpPr>
            <a:spLocks noChangeArrowheads="1"/>
          </p:cNvSpPr>
          <p:nvPr/>
        </p:nvSpPr>
        <p:spPr bwMode="auto">
          <a:xfrm>
            <a:off x="1811338" y="4938713"/>
            <a:ext cx="3832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27345E"/>
                </a:solidFill>
                <a:latin typeface="Times New Roman" charset="0"/>
                <a:cs typeface="Times New Roman" charset="0"/>
              </a:rPr>
              <a:t>φ</a:t>
            </a:r>
            <a:r>
              <a:rPr lang="en-US" sz="1200" b="1" baseline="-25000" dirty="0" smtClean="0">
                <a:solidFill>
                  <a:srgbClr val="27345E"/>
                </a:solidFill>
                <a:latin typeface="Times New Roman" charset="0"/>
                <a:cs typeface="Times New Roman" charset="0"/>
              </a:rPr>
              <a:t>42</a:t>
            </a:r>
            <a:endParaRPr lang="en-US" sz="1200" b="1" baseline="-250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BC95E-F0F7-4443-B582-4154D90E651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3" name="Action Button: Sound 12">
            <a:hlinkClick r:id="" action="ppaction://noaction" highlightClick="1">
              <a:snd r:embed="rId9" name="Applause"/>
            </a:hlinkClick>
          </p:cNvPr>
          <p:cNvSpPr/>
          <p:nvPr/>
        </p:nvSpPr>
        <p:spPr>
          <a:xfrm>
            <a:off x="370924" y="1828800"/>
            <a:ext cx="609600" cy="533400"/>
          </a:xfrm>
          <a:prstGeom prst="actionButtonSou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Action Button: Sound 95">
            <a:hlinkClick r:id="" action="ppaction://noaction" highlightClick="1">
              <a:snd r:embed="rId9" name="Applause"/>
            </a:hlinkClick>
          </p:cNvPr>
          <p:cNvSpPr/>
          <p:nvPr/>
        </p:nvSpPr>
        <p:spPr>
          <a:xfrm>
            <a:off x="381000" y="3929110"/>
            <a:ext cx="609600" cy="533400"/>
          </a:xfrm>
          <a:prstGeom prst="actionButtonSoun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Action Button: Sound 99">
            <a:hlinkClick r:id="" action="ppaction://noaction" highlightClick="1">
              <a:snd r:embed="rId9" name="Applause"/>
            </a:hlinkClick>
          </p:cNvPr>
          <p:cNvSpPr/>
          <p:nvPr/>
        </p:nvSpPr>
        <p:spPr>
          <a:xfrm>
            <a:off x="381000" y="4953000"/>
            <a:ext cx="609600" cy="533400"/>
          </a:xfrm>
          <a:prstGeom prst="actionButtonSou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Action Button: Sound 101">
            <a:hlinkClick r:id="" action="ppaction://noaction" highlightClick="1">
              <a:snd r:embed="rId9" name="Applause"/>
            </a:hlinkClick>
          </p:cNvPr>
          <p:cNvSpPr/>
          <p:nvPr/>
        </p:nvSpPr>
        <p:spPr>
          <a:xfrm>
            <a:off x="381000" y="5943600"/>
            <a:ext cx="609600" cy="533400"/>
          </a:xfrm>
          <a:prstGeom prst="actionButtonSou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Action Button: Sound 103">
            <a:hlinkClick r:id="" action="ppaction://noaction" highlightClick="1">
              <a:snd r:embed="rId9" name="Applause"/>
            </a:hlinkClick>
          </p:cNvPr>
          <p:cNvSpPr/>
          <p:nvPr/>
        </p:nvSpPr>
        <p:spPr>
          <a:xfrm>
            <a:off x="381000" y="2884208"/>
            <a:ext cx="609600" cy="533400"/>
          </a:xfrm>
          <a:prstGeom prst="actionButtonSoun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mming Junction 13"/>
          <p:cNvSpPr/>
          <p:nvPr/>
        </p:nvSpPr>
        <p:spPr>
          <a:xfrm>
            <a:off x="2590800" y="2895600"/>
            <a:ext cx="228600" cy="228600"/>
          </a:xfrm>
          <a:prstGeom prst="flowChartSummingJunct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Summing Junction 104"/>
          <p:cNvSpPr/>
          <p:nvPr/>
        </p:nvSpPr>
        <p:spPr>
          <a:xfrm>
            <a:off x="2612260" y="4593898"/>
            <a:ext cx="228600" cy="228600"/>
          </a:xfrm>
          <a:prstGeom prst="flowChartSummingJunct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181444" y="30326"/>
            <a:ext cx="8209691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Speech </a:t>
            </a:r>
            <a:r>
              <a:rPr lang="en-US" dirty="0" smtClean="0"/>
              <a:t>Separation Problem</a:t>
            </a:r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020963"/>
              </p:ext>
            </p:extLst>
          </p:nvPr>
        </p:nvGraphicFramePr>
        <p:xfrm>
          <a:off x="3671888" y="2105025"/>
          <a:ext cx="46005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28" name="Equation" r:id="rId10" imgW="2197100" imgH="215900" progId="Equation.3">
                  <p:embed/>
                </p:oleObj>
              </mc:Choice>
              <mc:Fallback>
                <p:oleObj name="Equation" r:id="rId10" imgW="2197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71888" y="2105025"/>
                        <a:ext cx="46005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766842"/>
              </p:ext>
            </p:extLst>
          </p:nvPr>
        </p:nvGraphicFramePr>
        <p:xfrm>
          <a:off x="3636964" y="2554288"/>
          <a:ext cx="4635500" cy="36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29" name="Equation" r:id="rId12" imgW="2247900" imgH="215900" progId="Equation.3">
                  <p:embed/>
                </p:oleObj>
              </mc:Choice>
              <mc:Fallback>
                <p:oleObj name="Equation" r:id="rId12" imgW="2247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636964" y="2554288"/>
                        <a:ext cx="4635500" cy="361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328609"/>
              </p:ext>
            </p:extLst>
          </p:nvPr>
        </p:nvGraphicFramePr>
        <p:xfrm>
          <a:off x="3683078" y="3052763"/>
          <a:ext cx="4046537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0" name="Equation" r:id="rId14" imgW="2032000" imgH="1155700" progId="Equation.3">
                  <p:embed/>
                </p:oleObj>
              </mc:Choice>
              <mc:Fallback>
                <p:oleObj name="Equation" r:id="rId14" imgW="2032000" imgH="1155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683078" y="3052763"/>
                        <a:ext cx="4046537" cy="156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694817"/>
              </p:ext>
            </p:extLst>
          </p:nvPr>
        </p:nvGraphicFramePr>
        <p:xfrm>
          <a:off x="3695021" y="4847700"/>
          <a:ext cx="856187" cy="285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1" name="Equation" r:id="rId16" imgW="495300" imgH="165100" progId="Equation.3">
                  <p:embed/>
                </p:oleObj>
              </mc:Choice>
              <mc:Fallback>
                <p:oleObj name="Equation" r:id="rId16" imgW="495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695021" y="4847700"/>
                        <a:ext cx="856187" cy="285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971322" y="5486310"/>
            <a:ext cx="44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9D1E23"/>
                </a:solidFill>
              </a:rPr>
              <a:t>SPARSITY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is essential to deal with the </a:t>
            </a:r>
          </a:p>
          <a:p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ill-posed source separation problem </a:t>
            </a:r>
            <a:endParaRPr lang="en-US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339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40" y="35637"/>
            <a:ext cx="8119180" cy="1371600"/>
          </a:xfrm>
        </p:spPr>
        <p:txBody>
          <a:bodyPr/>
          <a:lstStyle/>
          <a:p>
            <a:r>
              <a:rPr lang="en-US" dirty="0" smtClean="0"/>
              <a:t>Perceptual quality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2814752"/>
              </p:ext>
            </p:extLst>
          </p:nvPr>
        </p:nvGraphicFramePr>
        <p:xfrm>
          <a:off x="143717" y="1897903"/>
          <a:ext cx="8558958" cy="4828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005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15" y="35926"/>
            <a:ext cx="7221497" cy="1371600"/>
          </a:xfrm>
        </p:spPr>
        <p:txBody>
          <a:bodyPr/>
          <a:lstStyle/>
          <a:p>
            <a:r>
              <a:rPr lang="en-US" dirty="0" smtClean="0"/>
              <a:t>Concluding remark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60860"/>
            <a:ext cx="8963346" cy="4963057"/>
          </a:xfrm>
        </p:spPr>
        <p:txBody>
          <a:bodyPr>
            <a:normAutofit lnSpcReduction="10000"/>
          </a:bodyPr>
          <a:lstStyle/>
          <a:p>
            <a:pPr lvl="1">
              <a:spcBef>
                <a:spcPts val="600"/>
              </a:spcBef>
              <a:buClr>
                <a:srgbClr val="27345E"/>
              </a:buClr>
              <a:buSzPct val="100000"/>
              <a:buFont typeface="Wingdings" charset="2"/>
              <a:buChar char="Ø"/>
            </a:pPr>
            <a:r>
              <a:rPr lang="en-US" b="1" dirty="0" smtClean="0">
                <a:cs typeface="Times New Roman" charset="0"/>
              </a:rPr>
              <a:t> Characterization </a:t>
            </a:r>
            <a:r>
              <a:rPr lang="en-US" b="1" dirty="0">
                <a:cs typeface="Times New Roman" charset="0"/>
              </a:rPr>
              <a:t>of the acoustic measurements for reverberant </a:t>
            </a:r>
            <a:r>
              <a:rPr lang="en-US" b="1" dirty="0" smtClean="0">
                <a:cs typeface="Times New Roman" charset="0"/>
              </a:rPr>
              <a:t>  enclosures enables acoustic-aware source separation</a:t>
            </a:r>
          </a:p>
          <a:p>
            <a:pPr lvl="2">
              <a:spcBef>
                <a:spcPts val="600"/>
              </a:spcBef>
              <a:buClr>
                <a:srgbClr val="27345E"/>
              </a:buClr>
              <a:buSzPct val="100000"/>
              <a:buFont typeface="Wingdings" charset="2"/>
              <a:buChar char="§"/>
            </a:pPr>
            <a:r>
              <a:rPr lang="en-US" b="1" dirty="0" smtClean="0">
                <a:cs typeface="Times New Roman" charset="0"/>
              </a:rPr>
              <a:t>High quality and recognition rate </a:t>
            </a:r>
          </a:p>
          <a:p>
            <a:pPr lvl="1">
              <a:spcBef>
                <a:spcPts val="600"/>
              </a:spcBef>
              <a:buClr>
                <a:srgbClr val="27345E"/>
              </a:buClr>
              <a:buSzPct val="100000"/>
              <a:buFont typeface="Wingdings" charset="2"/>
              <a:buChar char="Ø"/>
            </a:pPr>
            <a:endParaRPr lang="en-US" sz="1000" b="1" dirty="0" smtClean="0">
              <a:cs typeface="Times New Roman" charset="0"/>
            </a:endParaRPr>
          </a:p>
          <a:p>
            <a:pPr lvl="1">
              <a:spcBef>
                <a:spcPts val="600"/>
              </a:spcBef>
              <a:buClr>
                <a:srgbClr val="27345E"/>
              </a:buClr>
              <a:buSzPct val="100000"/>
              <a:buFont typeface="Wingdings" charset="2"/>
              <a:buChar char="Ø"/>
            </a:pPr>
            <a:r>
              <a:rPr lang="en-US" sz="2000" b="1" dirty="0" smtClean="0">
                <a:cs typeface="Times New Roman" charset="0"/>
              </a:rPr>
              <a:t> Estimation </a:t>
            </a:r>
            <a:r>
              <a:rPr lang="en-US" sz="2000" b="1" dirty="0">
                <a:cs typeface="Times New Roman" charset="0"/>
              </a:rPr>
              <a:t>of the reflections and attenuations for an unconstrained environment </a:t>
            </a:r>
            <a:endParaRPr lang="en-US" sz="2000" b="1" dirty="0" smtClean="0">
              <a:cs typeface="Times New Roman" charset="0"/>
            </a:endParaRPr>
          </a:p>
          <a:p>
            <a:pPr lvl="2">
              <a:spcBef>
                <a:spcPts val="600"/>
              </a:spcBef>
              <a:buClr>
                <a:srgbClr val="27345E"/>
              </a:buClr>
              <a:buSzPct val="100000"/>
              <a:buFont typeface="Wingdings" charset="2"/>
              <a:buChar char="§"/>
            </a:pPr>
            <a:r>
              <a:rPr lang="en-US" b="1" dirty="0" smtClean="0">
                <a:cs typeface="Times New Roman" charset="0"/>
              </a:rPr>
              <a:t>Reconstruction </a:t>
            </a:r>
            <a:r>
              <a:rPr lang="en-US" b="1" dirty="0">
                <a:cs typeface="Times New Roman" charset="0"/>
              </a:rPr>
              <a:t>of the sound field using plenacoustic function</a:t>
            </a:r>
          </a:p>
          <a:p>
            <a:pPr marL="274320" lvl="1" indent="0">
              <a:spcBef>
                <a:spcPts val="600"/>
              </a:spcBef>
              <a:buClr>
                <a:srgbClr val="27345E"/>
              </a:buClr>
              <a:buSzPct val="100000"/>
              <a:buNone/>
            </a:pPr>
            <a:endParaRPr lang="en-US" sz="1000" b="1" dirty="0" smtClean="0">
              <a:cs typeface="Times New Roman" charset="0"/>
            </a:endParaRPr>
          </a:p>
          <a:p>
            <a:pPr lvl="1">
              <a:spcBef>
                <a:spcPts val="600"/>
              </a:spcBef>
              <a:buClr>
                <a:srgbClr val="27345E"/>
              </a:buClr>
              <a:buSzPct val="100000"/>
              <a:buFont typeface="Wingdings" charset="2"/>
              <a:buChar char="Ø"/>
            </a:pPr>
            <a:r>
              <a:rPr lang="en-US" sz="2000" b="1" dirty="0" smtClean="0">
                <a:cs typeface="Times New Roman" charset="0"/>
              </a:rPr>
              <a:t> Calibration </a:t>
            </a:r>
            <a:r>
              <a:rPr lang="en-US" sz="2000" b="1" dirty="0">
                <a:cs typeface="Times New Roman" charset="0"/>
              </a:rPr>
              <a:t>of the </a:t>
            </a:r>
            <a:r>
              <a:rPr lang="en-US" sz="2000" b="1" dirty="0" smtClean="0">
                <a:cs typeface="Times New Roman" charset="0"/>
              </a:rPr>
              <a:t>acoustic measurement model</a:t>
            </a:r>
          </a:p>
          <a:p>
            <a:pPr lvl="2">
              <a:spcBef>
                <a:spcPts val="600"/>
              </a:spcBef>
              <a:buClr>
                <a:srgbClr val="27345E"/>
              </a:buClr>
              <a:buSzPct val="100000"/>
              <a:buFont typeface="Wingdings" charset="2"/>
              <a:buChar char="Ø"/>
            </a:pPr>
            <a:endParaRPr lang="en-US" sz="1000" b="1" dirty="0" smtClean="0">
              <a:cs typeface="Times New Roman" charset="0"/>
            </a:endParaRPr>
          </a:p>
          <a:p>
            <a:pPr lvl="1">
              <a:spcBef>
                <a:spcPts val="600"/>
              </a:spcBef>
              <a:buClr>
                <a:srgbClr val="27345E"/>
              </a:buClr>
              <a:buSzPct val="100000"/>
              <a:buFont typeface="Wingdings" charset="2"/>
              <a:buChar char="Ø"/>
            </a:pPr>
            <a:r>
              <a:rPr lang="en-US" sz="2000" b="1" dirty="0" smtClean="0">
                <a:cs typeface="Times New Roman" charset="0"/>
              </a:rPr>
              <a:t> Non</a:t>
            </a:r>
            <a:r>
              <a:rPr lang="en-US" sz="2000" b="1" dirty="0">
                <a:cs typeface="Times New Roman" charset="0"/>
              </a:rPr>
              <a:t>-uniform sampling the acoustic field </a:t>
            </a:r>
            <a:endParaRPr lang="en-US" sz="2000" b="1" dirty="0" smtClean="0">
              <a:cs typeface="Times New Roman" charset="0"/>
            </a:endParaRPr>
          </a:p>
          <a:p>
            <a:pPr lvl="2">
              <a:spcBef>
                <a:spcPts val="600"/>
              </a:spcBef>
              <a:buClr>
                <a:srgbClr val="27345E"/>
              </a:buClr>
              <a:buSzPct val="100000"/>
              <a:buFont typeface="Wingdings" charset="2"/>
              <a:buChar char="§"/>
            </a:pPr>
            <a:r>
              <a:rPr lang="en-US" b="1" dirty="0" smtClean="0">
                <a:cs typeface="Times New Roman" charset="0"/>
              </a:rPr>
              <a:t>Extension to continuous sources</a:t>
            </a:r>
          </a:p>
          <a:p>
            <a:pPr lvl="2">
              <a:spcBef>
                <a:spcPts val="600"/>
              </a:spcBef>
              <a:buClr>
                <a:srgbClr val="27345E"/>
              </a:buClr>
              <a:buSzPct val="100000"/>
              <a:buFont typeface="Wingdings" charset="2"/>
              <a:buChar char="Ø"/>
            </a:pPr>
            <a:endParaRPr lang="en-US" sz="1000" b="1" dirty="0" smtClean="0">
              <a:cs typeface="Times New Roman" charset="0"/>
            </a:endParaRPr>
          </a:p>
          <a:p>
            <a:pPr lvl="1">
              <a:spcBef>
                <a:spcPts val="600"/>
              </a:spcBef>
              <a:buClr>
                <a:srgbClr val="27345E"/>
              </a:buClr>
              <a:buSzPct val="100000"/>
              <a:buFont typeface="Wingdings" charset="2"/>
              <a:buChar char="Ø"/>
            </a:pPr>
            <a:r>
              <a:rPr lang="en-US" b="1" dirty="0" smtClean="0">
                <a:cs typeface="Times New Roman" charset="0"/>
              </a:rPr>
              <a:t> Incorporation of signal dependent models and low-rank structures</a:t>
            </a:r>
          </a:p>
          <a:p>
            <a:pPr lvl="1">
              <a:spcBef>
                <a:spcPts val="600"/>
              </a:spcBef>
              <a:buClr>
                <a:srgbClr val="27345E"/>
              </a:buClr>
              <a:buSzPct val="100000"/>
              <a:buFont typeface="Wingdings" charset="2"/>
              <a:buChar char="Ø"/>
            </a:pPr>
            <a:endParaRPr lang="en-US" sz="1000" b="1" dirty="0">
              <a:cs typeface="Times New Roman" charset="0"/>
            </a:endParaRPr>
          </a:p>
          <a:p>
            <a:pPr lvl="1">
              <a:spcBef>
                <a:spcPts val="600"/>
              </a:spcBef>
              <a:buClr>
                <a:srgbClr val="27345E"/>
              </a:buClr>
              <a:buSzPct val="100000"/>
              <a:buFont typeface="Wingdings" charset="2"/>
              <a:buChar char="Ø"/>
            </a:pPr>
            <a:r>
              <a:rPr lang="en-US" b="1" dirty="0">
                <a:cs typeface="Times New Roman" charset="0"/>
              </a:rPr>
              <a:t> Post-processing of the </a:t>
            </a:r>
            <a:r>
              <a:rPr lang="en-US" b="1" dirty="0" smtClean="0">
                <a:cs typeface="Times New Roman" charset="0"/>
              </a:rPr>
              <a:t>signal recovery </a:t>
            </a:r>
            <a:r>
              <a:rPr lang="en-US" b="1" dirty="0">
                <a:cs typeface="Times New Roman" charset="0"/>
              </a:rPr>
              <a:t>residual </a:t>
            </a:r>
            <a:r>
              <a:rPr lang="en-US" b="1" dirty="0" smtClean="0">
                <a:cs typeface="Times New Roman" charset="0"/>
              </a:rPr>
              <a:t>error </a:t>
            </a:r>
            <a:endParaRPr lang="en-US" b="1" dirty="0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37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84994" name="TextBox 5"/>
          <p:cNvSpPr txBox="1">
            <a:spLocks noChangeArrowheads="1"/>
          </p:cNvSpPr>
          <p:nvPr/>
        </p:nvSpPr>
        <p:spPr bwMode="auto">
          <a:xfrm>
            <a:off x="6096000" y="2438400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-58392" y="1339286"/>
            <a:ext cx="8991600" cy="573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tabLst>
                <a:tab pos="98425" algn="l"/>
                <a:tab pos="547688" algn="l"/>
                <a:tab pos="996950" algn="l"/>
                <a:tab pos="1446213" algn="l"/>
                <a:tab pos="1895475" algn="l"/>
                <a:tab pos="2344738" algn="l"/>
                <a:tab pos="2794000" algn="l"/>
                <a:tab pos="3243263" algn="l"/>
                <a:tab pos="3692525" algn="l"/>
                <a:tab pos="4141788" algn="l"/>
                <a:tab pos="4591050" algn="l"/>
                <a:tab pos="5040313" algn="l"/>
                <a:tab pos="5489575" algn="l"/>
                <a:tab pos="5938838" algn="l"/>
                <a:tab pos="6388100" algn="l"/>
                <a:tab pos="6837363" algn="l"/>
                <a:tab pos="7286625" algn="l"/>
                <a:tab pos="7735888" algn="l"/>
                <a:tab pos="8185150" algn="l"/>
                <a:tab pos="8634413" algn="l"/>
                <a:tab pos="86868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06450" indent="-274638" eaLnBrk="0" hangingPunct="0">
              <a:tabLst>
                <a:tab pos="98425" algn="l"/>
                <a:tab pos="547688" algn="l"/>
                <a:tab pos="996950" algn="l"/>
                <a:tab pos="1446213" algn="l"/>
                <a:tab pos="1895475" algn="l"/>
                <a:tab pos="2344738" algn="l"/>
                <a:tab pos="2794000" algn="l"/>
                <a:tab pos="3243263" algn="l"/>
                <a:tab pos="3692525" algn="l"/>
                <a:tab pos="4141788" algn="l"/>
                <a:tab pos="4591050" algn="l"/>
                <a:tab pos="5040313" algn="l"/>
                <a:tab pos="5489575" algn="l"/>
                <a:tab pos="5938838" algn="l"/>
                <a:tab pos="6388100" algn="l"/>
                <a:tab pos="6837363" algn="l"/>
                <a:tab pos="7286625" algn="l"/>
                <a:tab pos="7735888" algn="l"/>
                <a:tab pos="8185150" algn="l"/>
                <a:tab pos="8634413" algn="l"/>
                <a:tab pos="86868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206500" indent="-274638" eaLnBrk="0" hangingPunct="0">
              <a:tabLst>
                <a:tab pos="98425" algn="l"/>
                <a:tab pos="547688" algn="l"/>
                <a:tab pos="996950" algn="l"/>
                <a:tab pos="1446213" algn="l"/>
                <a:tab pos="1895475" algn="l"/>
                <a:tab pos="2344738" algn="l"/>
                <a:tab pos="2794000" algn="l"/>
                <a:tab pos="3243263" algn="l"/>
                <a:tab pos="3692525" algn="l"/>
                <a:tab pos="4141788" algn="l"/>
                <a:tab pos="4591050" algn="l"/>
                <a:tab pos="5040313" algn="l"/>
                <a:tab pos="5489575" algn="l"/>
                <a:tab pos="5938838" algn="l"/>
                <a:tab pos="6388100" algn="l"/>
                <a:tab pos="6837363" algn="l"/>
                <a:tab pos="7286625" algn="l"/>
                <a:tab pos="7735888" algn="l"/>
                <a:tab pos="8185150" algn="l"/>
                <a:tab pos="8634413" algn="l"/>
                <a:tab pos="86868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63700" indent="-274638" eaLnBrk="0" hangingPunct="0">
              <a:tabLst>
                <a:tab pos="98425" algn="l"/>
                <a:tab pos="547688" algn="l"/>
                <a:tab pos="996950" algn="l"/>
                <a:tab pos="1446213" algn="l"/>
                <a:tab pos="1895475" algn="l"/>
                <a:tab pos="2344738" algn="l"/>
                <a:tab pos="2794000" algn="l"/>
                <a:tab pos="3243263" algn="l"/>
                <a:tab pos="3692525" algn="l"/>
                <a:tab pos="4141788" algn="l"/>
                <a:tab pos="4591050" algn="l"/>
                <a:tab pos="5040313" algn="l"/>
                <a:tab pos="5489575" algn="l"/>
                <a:tab pos="5938838" algn="l"/>
                <a:tab pos="6388100" algn="l"/>
                <a:tab pos="6837363" algn="l"/>
                <a:tab pos="7286625" algn="l"/>
                <a:tab pos="7735888" algn="l"/>
                <a:tab pos="8185150" algn="l"/>
                <a:tab pos="8634413" algn="l"/>
                <a:tab pos="86868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8425" algn="l"/>
                <a:tab pos="547688" algn="l"/>
                <a:tab pos="996950" algn="l"/>
                <a:tab pos="1446213" algn="l"/>
                <a:tab pos="1895475" algn="l"/>
                <a:tab pos="2344738" algn="l"/>
                <a:tab pos="2794000" algn="l"/>
                <a:tab pos="3243263" algn="l"/>
                <a:tab pos="3692525" algn="l"/>
                <a:tab pos="4141788" algn="l"/>
                <a:tab pos="4591050" algn="l"/>
                <a:tab pos="5040313" algn="l"/>
                <a:tab pos="5489575" algn="l"/>
                <a:tab pos="5938838" algn="l"/>
                <a:tab pos="6388100" algn="l"/>
                <a:tab pos="6837363" algn="l"/>
                <a:tab pos="7286625" algn="l"/>
                <a:tab pos="7735888" algn="l"/>
                <a:tab pos="8185150" algn="l"/>
                <a:tab pos="8634413" algn="l"/>
                <a:tab pos="86868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  <a:tab pos="547688" algn="l"/>
                <a:tab pos="996950" algn="l"/>
                <a:tab pos="1446213" algn="l"/>
                <a:tab pos="1895475" algn="l"/>
                <a:tab pos="2344738" algn="l"/>
                <a:tab pos="2794000" algn="l"/>
                <a:tab pos="3243263" algn="l"/>
                <a:tab pos="3692525" algn="l"/>
                <a:tab pos="4141788" algn="l"/>
                <a:tab pos="4591050" algn="l"/>
                <a:tab pos="5040313" algn="l"/>
                <a:tab pos="5489575" algn="l"/>
                <a:tab pos="5938838" algn="l"/>
                <a:tab pos="6388100" algn="l"/>
                <a:tab pos="6837363" algn="l"/>
                <a:tab pos="7286625" algn="l"/>
                <a:tab pos="7735888" algn="l"/>
                <a:tab pos="8185150" algn="l"/>
                <a:tab pos="8634413" algn="l"/>
                <a:tab pos="86868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  <a:tab pos="547688" algn="l"/>
                <a:tab pos="996950" algn="l"/>
                <a:tab pos="1446213" algn="l"/>
                <a:tab pos="1895475" algn="l"/>
                <a:tab pos="2344738" algn="l"/>
                <a:tab pos="2794000" algn="l"/>
                <a:tab pos="3243263" algn="l"/>
                <a:tab pos="3692525" algn="l"/>
                <a:tab pos="4141788" algn="l"/>
                <a:tab pos="4591050" algn="l"/>
                <a:tab pos="5040313" algn="l"/>
                <a:tab pos="5489575" algn="l"/>
                <a:tab pos="5938838" algn="l"/>
                <a:tab pos="6388100" algn="l"/>
                <a:tab pos="6837363" algn="l"/>
                <a:tab pos="7286625" algn="l"/>
                <a:tab pos="7735888" algn="l"/>
                <a:tab pos="8185150" algn="l"/>
                <a:tab pos="8634413" algn="l"/>
                <a:tab pos="86868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  <a:tab pos="547688" algn="l"/>
                <a:tab pos="996950" algn="l"/>
                <a:tab pos="1446213" algn="l"/>
                <a:tab pos="1895475" algn="l"/>
                <a:tab pos="2344738" algn="l"/>
                <a:tab pos="2794000" algn="l"/>
                <a:tab pos="3243263" algn="l"/>
                <a:tab pos="3692525" algn="l"/>
                <a:tab pos="4141788" algn="l"/>
                <a:tab pos="4591050" algn="l"/>
                <a:tab pos="5040313" algn="l"/>
                <a:tab pos="5489575" algn="l"/>
                <a:tab pos="5938838" algn="l"/>
                <a:tab pos="6388100" algn="l"/>
                <a:tab pos="6837363" algn="l"/>
                <a:tab pos="7286625" algn="l"/>
                <a:tab pos="7735888" algn="l"/>
                <a:tab pos="8185150" algn="l"/>
                <a:tab pos="8634413" algn="l"/>
                <a:tab pos="86868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8425" algn="l"/>
                <a:tab pos="547688" algn="l"/>
                <a:tab pos="996950" algn="l"/>
                <a:tab pos="1446213" algn="l"/>
                <a:tab pos="1895475" algn="l"/>
                <a:tab pos="2344738" algn="l"/>
                <a:tab pos="2794000" algn="l"/>
                <a:tab pos="3243263" algn="l"/>
                <a:tab pos="3692525" algn="l"/>
                <a:tab pos="4141788" algn="l"/>
                <a:tab pos="4591050" algn="l"/>
                <a:tab pos="5040313" algn="l"/>
                <a:tab pos="5489575" algn="l"/>
                <a:tab pos="5938838" algn="l"/>
                <a:tab pos="6388100" algn="l"/>
                <a:tab pos="6837363" algn="l"/>
                <a:tab pos="7286625" algn="l"/>
                <a:tab pos="7735888" algn="l"/>
                <a:tab pos="8185150" algn="l"/>
                <a:tab pos="8634413" algn="l"/>
                <a:tab pos="86868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algn="ctr" eaLnBrk="1" hangingPunct="1">
              <a:spcBef>
                <a:spcPts val="600"/>
              </a:spcBef>
              <a:buClr>
                <a:srgbClr val="27345E"/>
              </a:buClr>
              <a:buSzPct val="100000"/>
              <a:defRPr/>
            </a:pPr>
            <a:endParaRPr lang="en-US" sz="8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817562" lvl="1" indent="-285750" eaLnBrk="1" hangingPunct="1">
              <a:spcBef>
                <a:spcPts val="600"/>
              </a:spcBef>
              <a:buClr>
                <a:srgbClr val="27345E"/>
              </a:buClr>
              <a:buSzPct val="100000"/>
              <a:buFont typeface="Wingdings" charset="2"/>
              <a:buChar char="Ø"/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cs typeface="Times New Roman"/>
              </a:rPr>
              <a:t>J. B. Allen and D. A. Berkley, “Image method for efficiently simulating small-room acoustics,” Journal of Acoustical Society of America, vol. 60(s1), 1979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Times New Roman"/>
              </a:rPr>
              <a:t>.</a:t>
            </a:r>
          </a:p>
          <a:p>
            <a:pPr marL="817562" lvl="1" indent="-285750" eaLnBrk="1" hangingPunct="1">
              <a:spcBef>
                <a:spcPts val="600"/>
              </a:spcBef>
              <a:buClr>
                <a:srgbClr val="27345E"/>
              </a:buClr>
              <a:buSzPct val="100000"/>
              <a:buFont typeface="Wingdings" charset="2"/>
              <a:buChar char="Ø"/>
              <a:defRPr/>
            </a:pPr>
            <a:r>
              <a:rPr lang="en-US" sz="2000" dirty="0">
                <a:solidFill>
                  <a:srgbClr val="000000"/>
                </a:solidFill>
                <a:cs typeface="Times New Roman"/>
              </a:rPr>
              <a:t>A. Asaei, M. </a:t>
            </a:r>
            <a:r>
              <a:rPr lang="en-US" sz="2000" dirty="0" err="1">
                <a:solidFill>
                  <a:srgbClr val="000000"/>
                </a:solidFill>
                <a:cs typeface="Times New Roman"/>
              </a:rPr>
              <a:t>Golbabaee</a:t>
            </a:r>
            <a:r>
              <a:rPr lang="en-US" sz="2000" dirty="0">
                <a:solidFill>
                  <a:srgbClr val="000000"/>
                </a:solidFill>
                <a:cs typeface="Times New Roman"/>
              </a:rPr>
              <a:t>, H. Bourlard, and V. </a:t>
            </a:r>
            <a:r>
              <a:rPr lang="en-US" sz="2000" dirty="0" err="1">
                <a:solidFill>
                  <a:srgbClr val="000000"/>
                </a:solidFill>
                <a:cs typeface="Times New Roman"/>
              </a:rPr>
              <a:t>Cevher</a:t>
            </a:r>
            <a:r>
              <a:rPr lang="en-US" sz="2000" dirty="0">
                <a:solidFill>
                  <a:srgbClr val="000000"/>
                </a:solidFill>
                <a:cs typeface="Times New Roman"/>
              </a:rPr>
              <a:t>, “Structured Sparsity Models for Multiparty Speech Recovery from </a:t>
            </a:r>
            <a:r>
              <a:rPr lang="en-US" sz="2000" dirty="0" err="1">
                <a:solidFill>
                  <a:srgbClr val="000000"/>
                </a:solidFill>
                <a:cs typeface="Times New Roman"/>
              </a:rPr>
              <a:t>Convolutive</a:t>
            </a:r>
            <a:r>
              <a:rPr lang="en-US" sz="2000" dirty="0">
                <a:solidFill>
                  <a:srgbClr val="000000"/>
                </a:solidFill>
                <a:cs typeface="Times New Roman"/>
              </a:rPr>
              <a:t> Recordings,” </a:t>
            </a:r>
            <a:r>
              <a:rPr lang="en-US" sz="2000" i="1" dirty="0">
                <a:solidFill>
                  <a:srgbClr val="000000"/>
                </a:solidFill>
                <a:cs typeface="Times New Roman"/>
              </a:rPr>
              <a:t>TASL</a:t>
            </a:r>
            <a:r>
              <a:rPr lang="en-US" sz="200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sz="2000" i="1" dirty="0">
                <a:solidFill>
                  <a:srgbClr val="000000"/>
                </a:solidFill>
                <a:cs typeface="Times New Roman"/>
              </a:rPr>
              <a:t>submission</a:t>
            </a:r>
            <a:r>
              <a:rPr lang="en-US" sz="2000" dirty="0">
                <a:solidFill>
                  <a:srgbClr val="000000"/>
                </a:solidFill>
                <a:cs typeface="Times New Roman"/>
              </a:rPr>
              <a:t>, 2012.</a:t>
            </a:r>
          </a:p>
          <a:p>
            <a:pPr marL="817562" lvl="1" indent="-285750" eaLnBrk="1" hangingPunct="1">
              <a:spcBef>
                <a:spcPts val="600"/>
              </a:spcBef>
              <a:buClr>
                <a:srgbClr val="27345E"/>
              </a:buClr>
              <a:buSzPct val="100000"/>
              <a:buFont typeface="Wingdings" charset="2"/>
              <a:buChar char="Ø"/>
              <a:defRPr/>
            </a:pPr>
            <a:r>
              <a:rPr lang="en-US" sz="2000" dirty="0">
                <a:solidFill>
                  <a:srgbClr val="000000"/>
                </a:solidFill>
                <a:cs typeface="Times New Roman"/>
              </a:rPr>
              <a:t>“Can one hear the shape of a room: The 2-D polygonal case”, I. </a:t>
            </a:r>
            <a:r>
              <a:rPr lang="en-US" sz="2000" dirty="0" err="1">
                <a:solidFill>
                  <a:srgbClr val="000000"/>
                </a:solidFill>
                <a:cs typeface="Times New Roman"/>
              </a:rPr>
              <a:t>Dokmanic</a:t>
            </a:r>
            <a:r>
              <a:rPr lang="en-US" sz="2000" dirty="0">
                <a:solidFill>
                  <a:srgbClr val="000000"/>
                </a:solidFill>
                <a:cs typeface="Times New Roman"/>
              </a:rPr>
              <a:t>, Y. M. Lu and M. </a:t>
            </a:r>
            <a:r>
              <a:rPr lang="en-US" sz="2000" dirty="0" err="1">
                <a:solidFill>
                  <a:srgbClr val="000000"/>
                </a:solidFill>
                <a:cs typeface="Times New Roman"/>
              </a:rPr>
              <a:t>Vetterli</a:t>
            </a:r>
            <a:r>
              <a:rPr lang="en-US" sz="2000" dirty="0">
                <a:solidFill>
                  <a:srgbClr val="000000"/>
                </a:solidFill>
                <a:cs typeface="Times New Roman"/>
              </a:rPr>
              <a:t>, ICASSP 2011.</a:t>
            </a:r>
          </a:p>
          <a:p>
            <a:pPr marL="817562" lvl="1" indent="-285750" eaLnBrk="1" hangingPunct="1">
              <a:spcBef>
                <a:spcPts val="600"/>
              </a:spcBef>
              <a:buClr>
                <a:srgbClr val="27345E"/>
              </a:buClr>
              <a:buSzPct val="100000"/>
              <a:buFont typeface="Wingdings" charset="2"/>
              <a:buChar char="Ø"/>
              <a:defRPr/>
            </a:pPr>
            <a:r>
              <a:rPr lang="en-US" sz="2000" dirty="0">
                <a:solidFill>
                  <a:srgbClr val="000000"/>
                </a:solidFill>
                <a:cs typeface="Times New Roman"/>
              </a:rPr>
              <a:t>A. Asaei, H. Bourlard, and V. </a:t>
            </a:r>
            <a:r>
              <a:rPr lang="en-US" sz="2000" dirty="0" err="1">
                <a:solidFill>
                  <a:srgbClr val="000000"/>
                </a:solidFill>
                <a:cs typeface="Times New Roman"/>
              </a:rPr>
              <a:t>Cevher</a:t>
            </a:r>
            <a:r>
              <a:rPr lang="en-US" sz="2000" dirty="0">
                <a:solidFill>
                  <a:srgbClr val="000000"/>
                </a:solidFill>
                <a:cs typeface="Times New Roman"/>
              </a:rPr>
              <a:t>, “Model-based compressive sensing for multi-party distant speech recognition,” in </a:t>
            </a:r>
            <a:r>
              <a:rPr lang="en-US" sz="2000" i="1" dirty="0">
                <a:solidFill>
                  <a:srgbClr val="000000"/>
                </a:solidFill>
                <a:cs typeface="Times New Roman"/>
              </a:rPr>
              <a:t>Intl. Conference on Acoustic Speech and Signal Processing (ICASSP), </a:t>
            </a:r>
            <a:r>
              <a:rPr lang="en-US" sz="2000" dirty="0">
                <a:solidFill>
                  <a:srgbClr val="000000"/>
                </a:solidFill>
                <a:cs typeface="Times New Roman"/>
              </a:rPr>
              <a:t>2011</a:t>
            </a:r>
            <a:r>
              <a:rPr lang="en-US" sz="2000" dirty="0" smtClean="0">
                <a:solidFill>
                  <a:srgbClr val="000000"/>
                </a:solidFill>
                <a:cs typeface="Times New Roman"/>
              </a:rPr>
              <a:t>.</a:t>
            </a:r>
            <a:endParaRPr lang="en-US" sz="2000" dirty="0">
              <a:solidFill>
                <a:srgbClr val="000000"/>
              </a:solidFill>
              <a:latin typeface="+mn-lt"/>
              <a:cs typeface="Times New Roman"/>
            </a:endParaRPr>
          </a:p>
          <a:p>
            <a:pPr marL="817562" lvl="1" indent="-285750" eaLnBrk="1" hangingPunct="1">
              <a:spcBef>
                <a:spcPts val="600"/>
              </a:spcBef>
              <a:buClr>
                <a:srgbClr val="27345E"/>
              </a:buClr>
              <a:buSzPct val="100000"/>
              <a:buFont typeface="Wingdings" charset="2"/>
              <a:buChar char="Ø"/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cs typeface="Times New Roman"/>
              </a:rPr>
              <a:t>“The Multichannel Overlapping Numbers Corpus,” Idiap resources available online:, 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Times New Roman"/>
                <a:hlinkClick r:id="rId3"/>
              </a:rPr>
              <a:t>http://www.cslu.ogi.edu/corpora/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Times New Roman"/>
                <a:hlinkClick r:id="rId3"/>
              </a:rPr>
              <a:t>monc.pdf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		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BC95E-F0F7-4443-B582-4154D90E651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1798" y="-124663"/>
            <a:ext cx="5791200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references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167190" y="5548908"/>
            <a:ext cx="3766018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Thank you!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1" descr="demo_t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18" y="1157599"/>
            <a:ext cx="8839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DDEF9-2404-B94F-93CD-BD22B3244DE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mix_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04800" y="1905000"/>
            <a:ext cx="533400" cy="533400"/>
          </a:xfrm>
          <a:prstGeom prst="rect">
            <a:avLst/>
          </a:prstGeom>
        </p:spPr>
      </p:pic>
      <p:pic>
        <p:nvPicPr>
          <p:cNvPr id="7" name="est1_n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03176" y="3046376"/>
            <a:ext cx="535024" cy="535024"/>
          </a:xfrm>
          <a:prstGeom prst="rect">
            <a:avLst/>
          </a:prstGeom>
        </p:spPr>
      </p:pic>
      <p:pic>
        <p:nvPicPr>
          <p:cNvPr id="8" name="est2_n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69136" y="4307736"/>
            <a:ext cx="569064" cy="569064"/>
          </a:xfrm>
          <a:prstGeom prst="rect">
            <a:avLst/>
          </a:prstGeom>
        </p:spPr>
      </p:pic>
      <p:pic>
        <p:nvPicPr>
          <p:cNvPr id="9" name="est3_n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69136" y="5562600"/>
            <a:ext cx="558800" cy="55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2550"/>
            <a:ext cx="5791200" cy="1371600"/>
          </a:xfrm>
        </p:spPr>
        <p:txBody>
          <a:bodyPr/>
          <a:lstStyle/>
          <a:p>
            <a:r>
              <a:rPr lang="en-US" dirty="0" smtClean="0"/>
              <a:t>Listening results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00661" y="6522001"/>
            <a:ext cx="52375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http://</a:t>
            </a:r>
            <a:r>
              <a:rPr lang="pl-PL" sz="1400" dirty="0" err="1"/>
              <a:t>www.idiap.ch</a:t>
            </a:r>
            <a:r>
              <a:rPr lang="pl-PL" sz="1400" dirty="0"/>
              <a:t>/~</a:t>
            </a:r>
            <a:r>
              <a:rPr lang="pl-PL" sz="1400" dirty="0" err="1"/>
              <a:t>aasaei</a:t>
            </a:r>
            <a:r>
              <a:rPr lang="pl-PL" sz="1400" dirty="0"/>
              <a:t>/MONC-</a:t>
            </a:r>
            <a:r>
              <a:rPr lang="pl-PL" sz="1400" dirty="0" err="1"/>
              <a:t>Demo.html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07243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191961" y="1782136"/>
            <a:ext cx="8742647" cy="4373563"/>
          </a:xfrm>
        </p:spPr>
        <p:txBody>
          <a:bodyPr/>
          <a:lstStyle/>
          <a:p>
            <a:pPr marL="0" lvl="1" indent="0">
              <a:spcAft>
                <a:spcPts val="600"/>
              </a:spcAft>
              <a:buClrTx/>
              <a:buNone/>
            </a:pPr>
            <a:r>
              <a:rPr lang="en-US" b="1" dirty="0">
                <a:cs typeface="Arial"/>
              </a:rPr>
              <a:t>Incorporation of acoustic channel </a:t>
            </a:r>
            <a:r>
              <a:rPr lang="en-US" b="1" dirty="0" smtClean="0">
                <a:cs typeface="Arial"/>
              </a:rPr>
              <a:t>model     for </a:t>
            </a:r>
            <a:r>
              <a:rPr lang="en-US" b="1" dirty="0">
                <a:cs typeface="Arial"/>
              </a:rPr>
              <a:t>speech </a:t>
            </a:r>
            <a:r>
              <a:rPr lang="en-US" b="1" dirty="0" smtClean="0">
                <a:cs typeface="Arial"/>
              </a:rPr>
              <a:t>separation</a:t>
            </a:r>
            <a:endParaRPr lang="en-US" b="1" dirty="0" smtClean="0"/>
          </a:p>
          <a:p>
            <a:pPr marL="1028700" lvl="2" indent="-342900">
              <a:spcAft>
                <a:spcPts val="600"/>
              </a:spcAft>
              <a:buClrTx/>
              <a:buFont typeface="Wingdings" charset="2"/>
              <a:buChar char="Ø"/>
            </a:pPr>
            <a:r>
              <a:rPr lang="en-US" b="0" dirty="0" smtClean="0">
                <a:cs typeface="Arial"/>
              </a:rPr>
              <a:t>Cast </a:t>
            </a:r>
            <a:r>
              <a:rPr lang="en-US" b="0" dirty="0">
                <a:cs typeface="Arial"/>
              </a:rPr>
              <a:t>speech separation problem as </a:t>
            </a:r>
            <a:r>
              <a:rPr lang="en-US" b="0" dirty="0" err="1">
                <a:cs typeface="Arial"/>
              </a:rPr>
              <a:t>spatio</a:t>
            </a:r>
            <a:r>
              <a:rPr lang="en-US" b="0" dirty="0">
                <a:cs typeface="Arial"/>
              </a:rPr>
              <a:t>-spectral information recovery from compressive acoustic </a:t>
            </a:r>
            <a:r>
              <a:rPr lang="en-US" b="0" dirty="0" smtClean="0">
                <a:cs typeface="Arial"/>
              </a:rPr>
              <a:t>measurements</a:t>
            </a:r>
            <a:endParaRPr lang="en-US" b="0" dirty="0" smtClean="0"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326"/>
            <a:ext cx="5791200" cy="1371600"/>
          </a:xfrm>
        </p:spPr>
        <p:txBody>
          <a:bodyPr/>
          <a:lstStyle/>
          <a:p>
            <a:r>
              <a:rPr lang="en-US" dirty="0" smtClean="0"/>
              <a:t>Key idea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6035" y="213006"/>
            <a:ext cx="8878574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35761" y="3530007"/>
            <a:ext cx="8501225" cy="2311496"/>
            <a:chOff x="212592" y="3759200"/>
            <a:chExt cx="8501225" cy="2311496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976795" y="3759200"/>
              <a:ext cx="2752725" cy="1831975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  <a:p>
              <a:pPr algn="ctr">
                <a:defRPr/>
              </a:pPr>
              <a:endParaRPr lang="en-US" dirty="0"/>
            </a:p>
            <a:p>
              <a:pPr algn="ctr">
                <a:defRPr/>
              </a:pPr>
              <a:endParaRPr lang="en-US" dirty="0"/>
            </a:p>
            <a:p>
              <a:pPr algn="ctr">
                <a:defRPr/>
              </a:pPr>
              <a:endParaRPr lang="en-US" dirty="0"/>
            </a:p>
            <a:p>
              <a:pPr algn="ctr">
                <a:defRPr/>
              </a:pPr>
              <a:endParaRPr lang="en-US" dirty="0"/>
            </a:p>
            <a:p>
              <a:pPr algn="ctr">
                <a:defRPr/>
              </a:pPr>
              <a:endParaRPr lang="en-US" dirty="0"/>
            </a:p>
            <a:p>
              <a:pPr algn="ctr">
                <a:defRPr/>
              </a:pPr>
              <a:endParaRPr lang="en-US" dirty="0"/>
            </a:p>
            <a:p>
              <a:pPr algn="ctr">
                <a:defRPr/>
              </a:pPr>
              <a:endParaRPr lang="en-US" dirty="0"/>
            </a:p>
            <a:p>
              <a:pPr algn="ctr">
                <a:defRPr/>
              </a:pPr>
              <a:endParaRPr lang="en-US" dirty="0"/>
            </a:p>
            <a:p>
              <a:pPr algn="ctr">
                <a:defRPr/>
              </a:pPr>
              <a:endParaRPr lang="en-US" dirty="0"/>
            </a:p>
            <a:p>
              <a:pPr algn="ctr">
                <a:defRPr/>
              </a:pPr>
              <a:endParaRPr lang="en-US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3149833" y="3943350"/>
              <a:ext cx="2406650" cy="652463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smtClean="0"/>
                <a:t>Structured Sparse Speech Representation</a:t>
              </a:r>
              <a:endParaRPr lang="en-US" sz="1600" dirty="0"/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3149833" y="4841875"/>
              <a:ext cx="2406650" cy="5969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/>
                <a:t>Acoustic Reverberation Models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rot="5400000">
              <a:off x="3884845" y="4705350"/>
              <a:ext cx="249238" cy="1588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 bwMode="auto">
            <a:xfrm rot="5400000" flipH="1" flipV="1">
              <a:off x="4486508" y="4705350"/>
              <a:ext cx="249238" cy="1587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/>
            <p:cNvSpPr/>
            <p:nvPr/>
          </p:nvSpPr>
          <p:spPr bwMode="auto">
            <a:xfrm>
              <a:off x="212592" y="4360782"/>
              <a:ext cx="2169030" cy="57756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700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Microphone Array</a:t>
              </a:r>
              <a:endParaRPr lang="en-US" sz="17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rot="10800000" flipH="1">
              <a:off x="2389683" y="4629150"/>
              <a:ext cx="576000" cy="1588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 bwMode="auto">
            <a:xfrm rot="10800000" flipH="1">
              <a:off x="5740861" y="4610100"/>
              <a:ext cx="641350" cy="1588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ounded Rectangle 29"/>
            <p:cNvSpPr/>
            <p:nvPr/>
          </p:nvSpPr>
          <p:spPr bwMode="auto">
            <a:xfrm>
              <a:off x="6396977" y="4313715"/>
              <a:ext cx="2316840" cy="57246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700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Speech Separation </a:t>
              </a:r>
              <a:endParaRPr lang="en-US" sz="17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16"/>
            <p:cNvSpPr txBox="1">
              <a:spLocks noChangeArrowheads="1"/>
            </p:cNvSpPr>
            <p:nvPr/>
          </p:nvSpPr>
          <p:spPr bwMode="auto">
            <a:xfrm>
              <a:off x="2234164" y="5670696"/>
              <a:ext cx="4724582" cy="4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rgbClr val="800000"/>
                  </a:solidFill>
                  <a:latin typeface="Times New Roman" charset="0"/>
                  <a:cs typeface="Times New Roman" charset="0"/>
                </a:rPr>
                <a:t>Structured Sparse Acoustic Modeling</a:t>
              </a:r>
              <a:endParaRPr lang="en-US" sz="2000" i="1" dirty="0">
                <a:solidFill>
                  <a:srgbClr val="800000"/>
                </a:solidFill>
                <a:latin typeface="Times New Roman" charset="0"/>
                <a:cs typeface="Times New Roman" charset="0"/>
              </a:endParaRPr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857693"/>
              </p:ext>
            </p:extLst>
          </p:nvPr>
        </p:nvGraphicFramePr>
        <p:xfrm>
          <a:off x="5204760" y="1855131"/>
          <a:ext cx="286179" cy="264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7" name="Equation" r:id="rId4" imgW="165100" imgH="152400" progId="Equation.3">
                  <p:embed/>
                </p:oleObj>
              </mc:Choice>
              <mc:Fallback>
                <p:oleObj name="Equation" r:id="rId4" imgW="1651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04760" y="1855131"/>
                        <a:ext cx="286179" cy="264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561298"/>
              </p:ext>
            </p:extLst>
          </p:nvPr>
        </p:nvGraphicFramePr>
        <p:xfrm>
          <a:off x="818741" y="3227901"/>
          <a:ext cx="1159281" cy="386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8" name="Equation" r:id="rId6" imgW="495300" imgH="165100" progId="Equation.3">
                  <p:embed/>
                </p:oleObj>
              </mc:Choice>
              <mc:Fallback>
                <p:oleObj name="Equation" r:id="rId6" imgW="495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8741" y="3227901"/>
                        <a:ext cx="1159281" cy="386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4000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98" y="-240125"/>
            <a:ext cx="7085978" cy="1371600"/>
          </a:xfrm>
        </p:spPr>
        <p:txBody>
          <a:bodyPr/>
          <a:lstStyle/>
          <a:p>
            <a:r>
              <a:rPr lang="en-US" dirty="0"/>
              <a:t>Spectrographic Speech</a:t>
            </a:r>
          </a:p>
        </p:txBody>
      </p:sp>
      <p:pic>
        <p:nvPicPr>
          <p:cNvPr id="7" name="Picture 4" descr="histogram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1700" y="11626850"/>
            <a:ext cx="3649663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histogram1f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6550" y="11483975"/>
            <a:ext cx="3817938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6850" y="15117763"/>
            <a:ext cx="8493125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4" descr="histogram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4100" y="11779250"/>
            <a:ext cx="3649663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histogram1f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8950" y="11636375"/>
            <a:ext cx="3817938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0" y="15270163"/>
            <a:ext cx="8493125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 descr="histogram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0" y="11931650"/>
            <a:ext cx="3649663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histogram1f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350" y="11788775"/>
            <a:ext cx="3817938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1650" y="15422563"/>
            <a:ext cx="8493125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" name="Picture 4" descr="histogram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8900" y="12084050"/>
            <a:ext cx="3649663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histogram1f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0" y="11941175"/>
            <a:ext cx="3817938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4050" y="15574963"/>
            <a:ext cx="8493125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" name="Picture 4" descr="histogram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1300" y="12236450"/>
            <a:ext cx="3649663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histogram1f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6150" y="12093575"/>
            <a:ext cx="3817938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6450" y="15727363"/>
            <a:ext cx="8493125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" name="Picture 4" descr="histogram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3700" y="12388850"/>
            <a:ext cx="3649663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histogram1f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8550" y="12245975"/>
            <a:ext cx="3817938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8850" y="15879763"/>
            <a:ext cx="8493125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" name="Picture 4" descr="histogram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6100" y="12541250"/>
            <a:ext cx="3649663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 descr="histogram1f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0950" y="12398375"/>
            <a:ext cx="3817938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0" y="16032163"/>
            <a:ext cx="8493125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524000" y="1422400"/>
          <a:ext cx="457200" cy="1482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</a:tblGrid>
              <a:tr h="37068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/>
                </a:tc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1558925" y="1412875"/>
            <a:ext cx="395288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1524000" y="3236913"/>
          <a:ext cx="457200" cy="1482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</a:tblGrid>
              <a:tr h="37068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/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1558925" y="3606800"/>
            <a:ext cx="3810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524000" y="5146675"/>
          <a:ext cx="457200" cy="1482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</a:tblGrid>
              <a:tr h="37068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/>
                </a:tc>
              </a:tr>
            </a:tbl>
          </a:graphicData>
        </a:graphic>
      </p:graphicFrame>
      <p:sp>
        <p:nvSpPr>
          <p:cNvPr id="33" name="Rectangle 32"/>
          <p:cNvSpPr/>
          <p:nvPr/>
        </p:nvSpPr>
        <p:spPr>
          <a:xfrm>
            <a:off x="1558925" y="6248400"/>
            <a:ext cx="381000" cy="381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Rectangle 52"/>
          <p:cNvSpPr>
            <a:spLocks noChangeArrowheads="1"/>
          </p:cNvSpPr>
          <p:nvPr/>
        </p:nvSpPr>
        <p:spPr bwMode="auto">
          <a:xfrm>
            <a:off x="177800" y="1905000"/>
            <a:ext cx="127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27345E"/>
                </a:solidFill>
                <a:latin typeface="Times New Roman" charset="0"/>
                <a:cs typeface="Times New Roman" charset="0"/>
              </a:rPr>
              <a:t>Source 1</a:t>
            </a:r>
            <a:endParaRPr lang="en-US" sz="2400" dirty="0"/>
          </a:p>
        </p:txBody>
      </p:sp>
      <p:sp>
        <p:nvSpPr>
          <p:cNvPr id="35" name="Rectangle 53"/>
          <p:cNvSpPr>
            <a:spLocks noChangeArrowheads="1"/>
          </p:cNvSpPr>
          <p:nvPr/>
        </p:nvSpPr>
        <p:spPr bwMode="auto">
          <a:xfrm>
            <a:off x="152400" y="3684588"/>
            <a:ext cx="1270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27345E"/>
                </a:solidFill>
                <a:latin typeface="Times New Roman" charset="0"/>
                <a:cs typeface="Times New Roman" charset="0"/>
              </a:rPr>
              <a:t>Source 2</a:t>
            </a:r>
            <a:endParaRPr lang="en-US" sz="2400"/>
          </a:p>
        </p:txBody>
      </p:sp>
      <p:sp>
        <p:nvSpPr>
          <p:cNvPr id="36" name="Rectangle 54"/>
          <p:cNvSpPr>
            <a:spLocks noChangeArrowheads="1"/>
          </p:cNvSpPr>
          <p:nvPr/>
        </p:nvSpPr>
        <p:spPr bwMode="auto">
          <a:xfrm>
            <a:off x="114300" y="5656263"/>
            <a:ext cx="1271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27345E"/>
                </a:solidFill>
                <a:latin typeface="Times New Roman" charset="0"/>
                <a:cs typeface="Times New Roman" charset="0"/>
              </a:rPr>
              <a:t>Source 3</a:t>
            </a:r>
            <a:endParaRPr lang="en-US" sz="2400"/>
          </a:p>
        </p:txBody>
      </p:sp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4495800" y="3241675"/>
          <a:ext cx="457200" cy="1482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</a:tblGrid>
              <a:tr h="37068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0" marB="45700"/>
                </a:tc>
              </a:tr>
            </a:tbl>
          </a:graphicData>
        </a:graphic>
      </p:graphicFrame>
      <p:sp>
        <p:nvSpPr>
          <p:cNvPr id="38" name="Rectangle 37"/>
          <p:cNvSpPr/>
          <p:nvPr/>
        </p:nvSpPr>
        <p:spPr>
          <a:xfrm>
            <a:off x="4530725" y="3235325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30725" y="3581400"/>
            <a:ext cx="3810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4537075" y="4343400"/>
            <a:ext cx="381000" cy="381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" name="Rectangle 60"/>
          <p:cNvSpPr>
            <a:spLocks noChangeArrowheads="1"/>
          </p:cNvSpPr>
          <p:nvPr/>
        </p:nvSpPr>
        <p:spPr bwMode="auto">
          <a:xfrm>
            <a:off x="3403600" y="2663825"/>
            <a:ext cx="2636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27345E"/>
                </a:solidFill>
                <a:latin typeface="Times New Roman" charset="0"/>
                <a:cs typeface="Times New Roman" charset="0"/>
              </a:rPr>
              <a:t>Overlapping speech</a:t>
            </a:r>
            <a:endParaRPr lang="en-US" sz="2400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133600" y="2133600"/>
            <a:ext cx="2057400" cy="167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133600" y="4092575"/>
            <a:ext cx="2057400" cy="1905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133600" y="3962400"/>
            <a:ext cx="2057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2133600" y="6183312"/>
            <a:ext cx="1147762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N sources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267200" y="4876800"/>
            <a:ext cx="1089025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M sensor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7" name="Rectangle 63"/>
          <p:cNvSpPr>
            <a:spLocks noChangeArrowheads="1"/>
          </p:cNvSpPr>
          <p:nvPr/>
        </p:nvSpPr>
        <p:spPr bwMode="auto">
          <a:xfrm>
            <a:off x="5392738" y="3251200"/>
            <a:ext cx="1004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27345E"/>
                </a:solidFill>
                <a:latin typeface="Times New Roman" charset="0"/>
                <a:cs typeface="Times New Roman" charset="0"/>
              </a:rPr>
              <a:t>&lt; M source   </a:t>
            </a:r>
            <a:endParaRPr lang="en-US" sz="1400" dirty="0"/>
          </a:p>
        </p:txBody>
      </p:sp>
      <p:sp>
        <p:nvSpPr>
          <p:cNvPr id="48" name="Rectangle 64"/>
          <p:cNvSpPr>
            <a:spLocks noChangeArrowheads="1"/>
          </p:cNvSpPr>
          <p:nvPr/>
        </p:nvSpPr>
        <p:spPr bwMode="auto">
          <a:xfrm>
            <a:off x="5392738" y="3632200"/>
            <a:ext cx="1004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27345E"/>
                </a:solidFill>
                <a:latin typeface="Times New Roman" charset="0"/>
                <a:cs typeface="Times New Roman" charset="0"/>
              </a:rPr>
              <a:t>&lt; M source</a:t>
            </a:r>
            <a:endParaRPr lang="en-US" sz="1400"/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5029200" y="3429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5029200" y="3810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Slide Number Placeholder 7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</p:spPr>
        <p:txBody>
          <a:bodyPr/>
          <a:lstStyle/>
          <a:p>
            <a:pPr>
              <a:defRPr/>
            </a:pPr>
            <a:fld id="{24EBC95E-F0F7-4443-B582-4154D90E651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3" name="Rectangle 60"/>
          <p:cNvSpPr>
            <a:spLocks noChangeArrowheads="1"/>
          </p:cNvSpPr>
          <p:nvPr/>
        </p:nvSpPr>
        <p:spPr bwMode="auto">
          <a:xfrm>
            <a:off x="5746750" y="5887243"/>
            <a:ext cx="24545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7345E"/>
                </a:solidFill>
                <a:latin typeface="Times New Roman" charset="0"/>
                <a:cs typeface="Times New Roman" charset="0"/>
              </a:rPr>
              <a:t>Spectral Sparsity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96876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98" y="30326"/>
            <a:ext cx="7085978" cy="1371600"/>
          </a:xfrm>
        </p:spPr>
        <p:txBody>
          <a:bodyPr/>
          <a:lstStyle/>
          <a:p>
            <a:r>
              <a:rPr lang="en-US" dirty="0" smtClean="0"/>
              <a:t>Spectral sparsity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73" y="1783198"/>
            <a:ext cx="7942822" cy="4373563"/>
          </a:xfrm>
        </p:spPr>
        <p:txBody>
          <a:bodyPr/>
          <a:lstStyle/>
          <a:p>
            <a:r>
              <a:rPr lang="en-US" dirty="0" smtClean="0"/>
              <a:t>Compressibility of </a:t>
            </a:r>
            <a:r>
              <a:rPr lang="en-US" dirty="0" smtClean="0"/>
              <a:t>speech information </a:t>
            </a:r>
            <a:r>
              <a:rPr lang="en-US" dirty="0" smtClean="0"/>
              <a:t>bearing </a:t>
            </a:r>
            <a:endParaRPr lang="en-US" dirty="0" smtClean="0"/>
          </a:p>
          <a:p>
            <a:r>
              <a:rPr lang="en-US" dirty="0" smtClean="0"/>
              <a:t>components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Enables high accuracy </a:t>
            </a:r>
          </a:p>
          <a:p>
            <a:pPr lvl="1" indent="0">
              <a:buNone/>
            </a:pPr>
            <a:r>
              <a:rPr lang="en-US" dirty="0" smtClean="0"/>
              <a:t>     speech recognition </a:t>
            </a:r>
            <a:endParaRPr lang="en-US" dirty="0" smtClean="0"/>
          </a:p>
        </p:txBody>
      </p:sp>
      <p:pic>
        <p:nvPicPr>
          <p:cNvPr id="6" name="Picture 5" descr="Screen Shot 2013-07-09 at 8.00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654" y="1527867"/>
            <a:ext cx="2414318" cy="2092865"/>
          </a:xfrm>
          <a:prstGeom prst="rect">
            <a:avLst/>
          </a:prstGeom>
        </p:spPr>
      </p:pic>
      <p:pic>
        <p:nvPicPr>
          <p:cNvPr id="7" name="Picture 6" descr="spec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45" y="3620732"/>
            <a:ext cx="7318615" cy="1275651"/>
          </a:xfrm>
          <a:prstGeom prst="rect">
            <a:avLst/>
          </a:prstGeom>
        </p:spPr>
      </p:pic>
      <p:pic>
        <p:nvPicPr>
          <p:cNvPr id="8" name="Picture 7" descr="aud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58" y="5201183"/>
            <a:ext cx="7306626" cy="13036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4600" y="3233888"/>
            <a:ext cx="236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original spectrogram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84058" y="4841603"/>
            <a:ext cx="251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auditory spectrogram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77568" y="6414783"/>
            <a:ext cx="7322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Figs. Ref. “Hearing is Believing”, R. Stern and N. Morgan, IEEE SPS Mag. Nov. 2012</a:t>
            </a:r>
          </a:p>
        </p:txBody>
      </p:sp>
    </p:spTree>
    <p:extLst>
      <p:ext uri="{BB962C8B-B14F-4D97-AF65-F5344CB8AC3E}">
        <p14:creationId xmlns:p14="http://schemas.microsoft.com/office/powerpoint/2010/main" val="2888314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98" y="30326"/>
            <a:ext cx="7085978" cy="1371600"/>
          </a:xfrm>
        </p:spPr>
        <p:txBody>
          <a:bodyPr/>
          <a:lstStyle/>
          <a:p>
            <a:r>
              <a:rPr lang="en-US" dirty="0" smtClean="0"/>
              <a:t>Spectral sparsity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373563"/>
          </a:xfrm>
        </p:spPr>
        <p:txBody>
          <a:bodyPr/>
          <a:lstStyle/>
          <a:p>
            <a:r>
              <a:rPr lang="en-US" dirty="0" err="1" smtClean="0"/>
              <a:t>Disjointness</a:t>
            </a:r>
            <a:r>
              <a:rPr lang="en-US" dirty="0" smtClean="0"/>
              <a:t> </a:t>
            </a:r>
            <a:r>
              <a:rPr lang="en-US" dirty="0" smtClean="0"/>
              <a:t>of overlapping spectrographic speech  </a:t>
            </a:r>
            <a:endParaRPr lang="en-US" dirty="0" smtClean="0"/>
          </a:p>
        </p:txBody>
      </p:sp>
      <p:pic>
        <p:nvPicPr>
          <p:cNvPr id="6" name="Picture 5" descr="Hist_orth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r="8015"/>
          <a:stretch/>
        </p:blipFill>
        <p:spPr>
          <a:xfrm>
            <a:off x="74549" y="2361452"/>
            <a:ext cx="8881366" cy="3582292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633363"/>
              </p:ext>
            </p:extLst>
          </p:nvPr>
        </p:nvGraphicFramePr>
        <p:xfrm>
          <a:off x="6814768" y="1760887"/>
          <a:ext cx="469778" cy="357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5" name="Equation" r:id="rId5" imgW="266700" imgH="203200" progId="Equation.3">
                  <p:embed/>
                </p:oleObj>
              </mc:Choice>
              <mc:Fallback>
                <p:oleObj name="Equation" r:id="rId5" imgW="266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14768" y="1760887"/>
                        <a:ext cx="469778" cy="357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2949" y="6194786"/>
            <a:ext cx="4246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Histogram of the energy of point-wise multiplication</a:t>
            </a:r>
          </a:p>
          <a:p>
            <a:r>
              <a:rPr lang="en-US" sz="1400" dirty="0" smtClean="0"/>
              <a:t> of two histograms of independent sources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851997" y="6180066"/>
            <a:ext cx="1930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D</a:t>
            </a:r>
            <a:r>
              <a:rPr lang="en-US" sz="1400" dirty="0" smtClean="0"/>
              <a:t>iagonal Gram matrix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58902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4" descr="meeting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916" y="3020833"/>
            <a:ext cx="387350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5" name="Table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928479"/>
              </p:ext>
            </p:extLst>
          </p:nvPr>
        </p:nvGraphicFramePr>
        <p:xfrm>
          <a:off x="2558154" y="3028770"/>
          <a:ext cx="387826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5652"/>
                <a:gridCol w="775652"/>
                <a:gridCol w="775652"/>
                <a:gridCol w="775652"/>
                <a:gridCol w="775652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X21</a:t>
                      </a:r>
                      <a:endParaRPr lang="en-US" sz="13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X22</a:t>
                      </a:r>
                      <a:endParaRPr lang="en-US" sz="13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X23</a:t>
                      </a:r>
                      <a:endParaRPr lang="en-US" sz="13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X24</a:t>
                      </a:r>
                      <a:endParaRPr lang="en-US" sz="13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X25</a:t>
                      </a:r>
                      <a:endParaRPr lang="en-US" sz="13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X16</a:t>
                      </a:r>
                      <a:endParaRPr lang="en-US" sz="13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X17</a:t>
                      </a:r>
                      <a:endParaRPr lang="en-US" sz="13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X18</a:t>
                      </a:r>
                      <a:endParaRPr lang="en-US" sz="13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X19</a:t>
                      </a:r>
                      <a:endParaRPr lang="en-US" sz="13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X20</a:t>
                      </a:r>
                      <a:endParaRPr lang="en-US" sz="13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300" baseline="-25000" dirty="0" smtClean="0">
                          <a:latin typeface="Times New Roman"/>
                          <a:cs typeface="Times New Roman"/>
                        </a:rPr>
                        <a:t>11</a:t>
                      </a:r>
                      <a:endParaRPr lang="en-US" sz="13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300" baseline="-25000" dirty="0" smtClean="0">
                          <a:latin typeface="Times New Roman"/>
                          <a:cs typeface="Times New Roman"/>
                        </a:rPr>
                        <a:t>12</a:t>
                      </a:r>
                      <a:endParaRPr lang="en-US" sz="13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300" baseline="-25000" dirty="0" smtClean="0">
                          <a:latin typeface="Times New Roman"/>
                          <a:cs typeface="Times New Roman"/>
                        </a:rPr>
                        <a:t>13</a:t>
                      </a:r>
                      <a:endParaRPr lang="en-US" sz="13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300" baseline="-25000" dirty="0" smtClean="0">
                          <a:latin typeface="Times New Roman"/>
                          <a:cs typeface="Times New Roman"/>
                        </a:rPr>
                        <a:t>14</a:t>
                      </a:r>
                      <a:endParaRPr lang="en-US" sz="13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300" baseline="-25000" dirty="0" smtClean="0">
                          <a:latin typeface="Times New Roman"/>
                          <a:cs typeface="Times New Roman"/>
                        </a:rPr>
                        <a:t>15</a:t>
                      </a:r>
                      <a:endParaRPr lang="en-US" sz="13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300" baseline="-25000" dirty="0" smtClean="0">
                          <a:latin typeface="Times New Roman"/>
                          <a:cs typeface="Times New Roman"/>
                        </a:rPr>
                        <a:t>6</a:t>
                      </a:r>
                      <a:endParaRPr lang="en-US" sz="13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300" baseline="-25000" dirty="0" smtClean="0">
                          <a:latin typeface="Times New Roman"/>
                          <a:cs typeface="Times New Roman"/>
                        </a:rPr>
                        <a:t>7</a:t>
                      </a:r>
                      <a:endParaRPr lang="en-US" sz="13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300" baseline="-25000" dirty="0" smtClean="0">
                          <a:latin typeface="Times New Roman"/>
                          <a:cs typeface="Times New Roman"/>
                        </a:rPr>
                        <a:t>8</a:t>
                      </a:r>
                      <a:endParaRPr lang="en-US" sz="13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300" baseline="-25000" dirty="0" smtClean="0">
                          <a:latin typeface="Times New Roman"/>
                          <a:cs typeface="Times New Roman"/>
                        </a:rPr>
                        <a:t>9</a:t>
                      </a:r>
                      <a:endParaRPr lang="en-US" sz="13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300" baseline="-25000" dirty="0" smtClean="0">
                          <a:latin typeface="Times New Roman"/>
                          <a:cs typeface="Times New Roman"/>
                        </a:rPr>
                        <a:t>10</a:t>
                      </a:r>
                      <a:endParaRPr lang="en-US" sz="13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30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13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300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13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300" baseline="-250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lang="en-US" sz="13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300" baseline="-25000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lang="en-US" sz="13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300" baseline="-25000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lang="en-US" sz="13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91452" marR="91452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BC95E-F0F7-4443-B582-4154D90E651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6598" y="30326"/>
            <a:ext cx="7085978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Spatial sparsity 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50407"/>
            <a:ext cx="7620000" cy="43735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Discretization of the planar area of the </a:t>
            </a:r>
            <a:r>
              <a:rPr lang="en-US" dirty="0" smtClean="0"/>
              <a:t>room</a:t>
            </a:r>
          </a:p>
          <a:p>
            <a:pPr marL="800100" lvl="3" indent="-342900">
              <a:spcAft>
                <a:spcPts val="600"/>
              </a:spcAft>
              <a:buClrTx/>
            </a:pPr>
            <a:r>
              <a:rPr lang="en-US" dirty="0">
                <a:solidFill>
                  <a:srgbClr val="000000"/>
                </a:solidFill>
                <a:cs typeface="Arial"/>
              </a:rPr>
              <a:t>L</a:t>
            </a:r>
            <a:r>
              <a:rPr lang="en-US" dirty="0" smtClean="0">
                <a:solidFill>
                  <a:srgbClr val="000000"/>
                </a:solidFill>
                <a:cs typeface="Arial"/>
              </a:rPr>
              <a:t>ocation </a:t>
            </a:r>
            <a:r>
              <a:rPr lang="en-US" dirty="0">
                <a:solidFill>
                  <a:srgbClr val="000000"/>
                </a:solidFill>
                <a:cs typeface="Arial"/>
              </a:rPr>
              <a:t>of sound </a:t>
            </a:r>
            <a:r>
              <a:rPr lang="en-US" dirty="0" smtClean="0">
                <a:solidFill>
                  <a:srgbClr val="000000"/>
                </a:solidFill>
                <a:cs typeface="Arial"/>
              </a:rPr>
              <a:t>sources is sparse</a:t>
            </a:r>
            <a:endParaRPr lang="en-US" dirty="0">
              <a:solidFill>
                <a:srgbClr val="000000"/>
              </a:solidFill>
              <a:cs typeface="Arial"/>
            </a:endParaRPr>
          </a:p>
          <a:p>
            <a:r>
              <a:rPr lang="en-US" dirty="0" smtClean="0"/>
              <a:t> </a:t>
            </a:r>
            <a:endParaRPr lang="en-US" dirty="0" smtClean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628216"/>
              </p:ext>
            </p:extLst>
          </p:nvPr>
        </p:nvGraphicFramePr>
        <p:xfrm>
          <a:off x="2538793" y="2998483"/>
          <a:ext cx="3876675" cy="2819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5335"/>
                <a:gridCol w="775335"/>
                <a:gridCol w="775335"/>
                <a:gridCol w="775335"/>
                <a:gridCol w="775335"/>
              </a:tblGrid>
              <a:tr h="56388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300" baseline="-25000" dirty="0" smtClean="0">
                          <a:latin typeface="Times New Roman"/>
                          <a:cs typeface="Times New Roman"/>
                        </a:rPr>
                        <a:t>21</a:t>
                      </a:r>
                      <a:endParaRPr lang="en-US" sz="13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91415" marR="91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300" baseline="-25000" dirty="0" smtClean="0">
                          <a:latin typeface="Times New Roman"/>
                          <a:cs typeface="Times New Roman"/>
                        </a:rPr>
                        <a:t>22</a:t>
                      </a:r>
                      <a:endParaRPr lang="en-US" sz="13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91415" marR="91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300" baseline="-25000" dirty="0" smtClean="0">
                          <a:latin typeface="Times New Roman"/>
                          <a:cs typeface="Times New Roman"/>
                        </a:rPr>
                        <a:t>23</a:t>
                      </a:r>
                      <a:endParaRPr lang="en-US" sz="13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91415" marR="91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300" baseline="-25000" dirty="0" smtClean="0">
                          <a:latin typeface="Times New Roman"/>
                          <a:cs typeface="Times New Roman"/>
                        </a:rPr>
                        <a:t>24</a:t>
                      </a:r>
                      <a:endParaRPr lang="en-US" sz="13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91415" marR="91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300" baseline="-25000" dirty="0" smtClean="0">
                          <a:latin typeface="Times New Roman"/>
                          <a:cs typeface="Times New Roman"/>
                        </a:rPr>
                        <a:t>25</a:t>
                      </a:r>
                      <a:endParaRPr lang="en-US" sz="13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91415" marR="91415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300" baseline="-25000" dirty="0" smtClean="0">
                          <a:latin typeface="Times New Roman"/>
                          <a:cs typeface="Times New Roman"/>
                        </a:rPr>
                        <a:t>16</a:t>
                      </a:r>
                      <a:endParaRPr lang="en-US" sz="13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91415" marR="91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300" baseline="-25000" dirty="0" smtClean="0">
                          <a:latin typeface="Times New Roman"/>
                          <a:cs typeface="Times New Roman"/>
                        </a:rPr>
                        <a:t>17</a:t>
                      </a:r>
                      <a:endParaRPr lang="en-US" sz="13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91415" marR="91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300" baseline="-25000" dirty="0" smtClean="0">
                          <a:latin typeface="Times New Roman"/>
                          <a:cs typeface="Times New Roman"/>
                        </a:rPr>
                        <a:t>18</a:t>
                      </a:r>
                      <a:endParaRPr lang="en-US" sz="13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91415" marR="91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300" baseline="-25000" dirty="0" smtClean="0">
                          <a:latin typeface="Times New Roman"/>
                          <a:cs typeface="Times New Roman"/>
                        </a:rPr>
                        <a:t>19</a:t>
                      </a:r>
                      <a:endParaRPr lang="en-US" sz="13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91415" marR="91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300" baseline="-25000" dirty="0" smtClean="0">
                          <a:latin typeface="Times New Roman"/>
                          <a:cs typeface="Times New Roman"/>
                        </a:rPr>
                        <a:t>20</a:t>
                      </a:r>
                      <a:endParaRPr lang="en-US" sz="13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91415" marR="91415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300" baseline="-25000" dirty="0" smtClean="0">
                          <a:latin typeface="Times New Roman"/>
                          <a:cs typeface="Times New Roman"/>
                        </a:rPr>
                        <a:t>11</a:t>
                      </a:r>
                      <a:endParaRPr lang="en-US" sz="13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91415" marR="91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300" baseline="-25000" dirty="0" smtClean="0">
                          <a:latin typeface="Times New Roman"/>
                          <a:cs typeface="Times New Roman"/>
                        </a:rPr>
                        <a:t>12</a:t>
                      </a:r>
                      <a:endParaRPr lang="en-US" sz="13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91415" marR="91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300" baseline="-25000" dirty="0" smtClean="0">
                          <a:latin typeface="Times New Roman"/>
                          <a:cs typeface="Times New Roman"/>
                        </a:rPr>
                        <a:t>13</a:t>
                      </a:r>
                      <a:endParaRPr lang="en-US" sz="13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91415" marR="91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300" baseline="-25000" dirty="0" smtClean="0">
                          <a:latin typeface="Times New Roman"/>
                          <a:cs typeface="Times New Roman"/>
                        </a:rPr>
                        <a:t>14</a:t>
                      </a:r>
                      <a:endParaRPr lang="en-US" sz="13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91415" marR="91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300" baseline="-25000" dirty="0" smtClean="0">
                          <a:latin typeface="Times New Roman"/>
                          <a:cs typeface="Times New Roman"/>
                        </a:rPr>
                        <a:t>15</a:t>
                      </a:r>
                      <a:endParaRPr lang="en-US" sz="13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91415" marR="91415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300" baseline="-25000" dirty="0" smtClean="0">
                          <a:latin typeface="Times New Roman"/>
                          <a:cs typeface="Times New Roman"/>
                        </a:rPr>
                        <a:t>6</a:t>
                      </a:r>
                      <a:endParaRPr lang="en-US" sz="13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91415" marR="91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300" baseline="-25000" dirty="0" smtClean="0">
                          <a:latin typeface="Times New Roman"/>
                          <a:cs typeface="Times New Roman"/>
                        </a:rPr>
                        <a:t>7</a:t>
                      </a:r>
                      <a:endParaRPr lang="en-US" sz="13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91415" marR="91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300" baseline="-25000" dirty="0" smtClean="0">
                          <a:latin typeface="Times New Roman"/>
                          <a:cs typeface="Times New Roman"/>
                        </a:rPr>
                        <a:t>8</a:t>
                      </a:r>
                      <a:endParaRPr lang="en-US" sz="13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91415" marR="91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300" baseline="-25000" dirty="0" smtClean="0">
                          <a:latin typeface="Times New Roman"/>
                          <a:cs typeface="Times New Roman"/>
                        </a:rPr>
                        <a:t>9</a:t>
                      </a:r>
                      <a:endParaRPr lang="en-US" sz="13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91415" marR="91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300" baseline="-25000" dirty="0" smtClean="0">
                          <a:latin typeface="Times New Roman"/>
                          <a:cs typeface="Times New Roman"/>
                        </a:rPr>
                        <a:t>10</a:t>
                      </a:r>
                      <a:endParaRPr lang="en-US" sz="13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91415" marR="91415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30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13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91415" marR="91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300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13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91415" marR="91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300" baseline="-250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lang="en-US" sz="13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91415" marR="91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300" baseline="-25000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lang="en-US" sz="13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91415" marR="91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300" baseline="-25000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lang="en-US" sz="1300" baseline="-25000" dirty="0">
                        <a:latin typeface="Times New Roman"/>
                        <a:cs typeface="Times New Roman"/>
                      </a:endParaRPr>
                    </a:p>
                  </a:txBody>
                  <a:tcPr marL="91415" marR="91415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559312" y="3488001"/>
            <a:ext cx="3838575" cy="1233487"/>
            <a:chOff x="2684463" y="3082148"/>
            <a:chExt cx="3838575" cy="1233487"/>
          </a:xfrm>
        </p:grpSpPr>
        <p:sp>
          <p:nvSpPr>
            <p:cNvPr id="10" name="Bevel 9"/>
            <p:cNvSpPr/>
            <p:nvPr/>
          </p:nvSpPr>
          <p:spPr bwMode="auto">
            <a:xfrm>
              <a:off x="2684463" y="3096435"/>
              <a:ext cx="698500" cy="609599"/>
            </a:xfrm>
            <a:prstGeom prst="bevel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Bevel 10"/>
            <p:cNvSpPr/>
            <p:nvPr/>
          </p:nvSpPr>
          <p:spPr bwMode="auto">
            <a:xfrm>
              <a:off x="4248151" y="3706036"/>
              <a:ext cx="698500" cy="609599"/>
            </a:xfrm>
            <a:prstGeom prst="bevel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12" name="Bevel 11"/>
            <p:cNvSpPr/>
            <p:nvPr/>
          </p:nvSpPr>
          <p:spPr bwMode="auto">
            <a:xfrm>
              <a:off x="3487737" y="3096435"/>
              <a:ext cx="698500" cy="609599"/>
            </a:xfrm>
            <a:prstGeom prst="bevel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13" name="Bevel 12"/>
            <p:cNvSpPr/>
            <p:nvPr/>
          </p:nvSpPr>
          <p:spPr bwMode="auto">
            <a:xfrm>
              <a:off x="5041900" y="3096435"/>
              <a:ext cx="698500" cy="609599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15" name="Bevel 14"/>
            <p:cNvSpPr/>
            <p:nvPr/>
          </p:nvSpPr>
          <p:spPr bwMode="auto">
            <a:xfrm>
              <a:off x="5824538" y="3082148"/>
              <a:ext cx="698500" cy="609599"/>
            </a:xfrm>
            <a:prstGeom prst="bevel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dk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79094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BC95E-F0F7-4443-B582-4154D90E651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55014" y="236064"/>
            <a:ext cx="6987925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 smtClean="0"/>
          </a:p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21159" y="1898590"/>
            <a:ext cx="8817363" cy="43735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Aft>
                <a:spcPts val="600"/>
              </a:spcAft>
              <a:buClrTx/>
              <a:buNone/>
            </a:pPr>
            <a:r>
              <a:rPr lang="en-US" sz="2000" b="1" dirty="0" err="1" smtClean="0">
                <a:solidFill>
                  <a:srgbClr val="000000"/>
                </a:solidFill>
                <a:latin typeface="Arial"/>
                <a:cs typeface="Arial"/>
              </a:rPr>
              <a:t>Spatio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-spectral sparse representation of overlapping speech sources</a:t>
            </a:r>
          </a:p>
          <a:p>
            <a:pPr marL="0" lvl="2" indent="0">
              <a:spcAft>
                <a:spcPts val="600"/>
              </a:spcAft>
              <a:buClrTx/>
              <a:buNone/>
            </a:pPr>
            <a:endParaRPr lang="en-US" sz="20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2" indent="0">
              <a:spcAft>
                <a:spcPts val="600"/>
              </a:spcAft>
              <a:buClrTx/>
              <a:buNone/>
            </a:pPr>
            <a:endParaRPr lang="en-US" sz="2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2" indent="0">
              <a:spcAft>
                <a:spcPts val="600"/>
              </a:spcAft>
              <a:buClrTx/>
              <a:buNone/>
            </a:pPr>
            <a:endParaRPr lang="en-US" sz="20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2" indent="0">
              <a:spcAft>
                <a:spcPts val="600"/>
              </a:spcAft>
              <a:buClrTx/>
              <a:buNone/>
            </a:pPr>
            <a:endParaRPr lang="en-US" sz="20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2" indent="0">
              <a:spcAft>
                <a:spcPts val="600"/>
              </a:spcAft>
              <a:buClrTx/>
              <a:buNone/>
            </a:pPr>
            <a:endParaRPr lang="en-US" sz="1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2" indent="0">
              <a:spcAft>
                <a:spcPts val="600"/>
              </a:spcAft>
              <a:buClrTx/>
              <a:buNone/>
            </a:pPr>
            <a:r>
              <a:rPr lang="en-US" sz="2000" b="1" dirty="0" smtClean="0">
                <a:solidFill>
                  <a:srgbClr val="9D1E23"/>
                </a:solidFill>
                <a:latin typeface="Arial"/>
                <a:cs typeface="Arial"/>
              </a:rPr>
              <a:t>GOAL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: Model the acoustic reverberant channel </a:t>
            </a:r>
            <a:endParaRPr lang="en-US" sz="2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819926"/>
              </p:ext>
            </p:extLst>
          </p:nvPr>
        </p:nvGraphicFramePr>
        <p:xfrm>
          <a:off x="992188" y="2522538"/>
          <a:ext cx="4865687" cy="156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" name="Equation" r:id="rId4" imgW="2946400" imgH="1155700" progId="Equation.3">
                  <p:embed/>
                </p:oleObj>
              </mc:Choice>
              <mc:Fallback>
                <p:oleObj name="Equation" r:id="rId4" imgW="2946400" imgH="1155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2188" y="2522538"/>
                        <a:ext cx="4865687" cy="1563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12"/>
          <p:cNvSpPr>
            <a:spLocks noChangeArrowheads="1"/>
          </p:cNvSpPr>
          <p:nvPr/>
        </p:nvSpPr>
        <p:spPr bwMode="auto">
          <a:xfrm>
            <a:off x="6750147" y="2700486"/>
            <a:ext cx="19725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Number of </a:t>
            </a:r>
            <a:r>
              <a:rPr lang="en-US" sz="1400" b="1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M</a:t>
            </a:r>
            <a:r>
              <a:rPr lang="en-US" sz="1400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icrophones</a:t>
            </a:r>
            <a:endParaRPr lang="en-US" sz="1400" dirty="0"/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6761155" y="3131467"/>
            <a:ext cx="20826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Number of cells on a </a:t>
            </a:r>
            <a:r>
              <a:rPr lang="en-US" sz="1400" b="1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G</a:t>
            </a:r>
            <a:r>
              <a:rPr lang="en-US" sz="1400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rid</a:t>
            </a:r>
            <a:endParaRPr lang="en-US" sz="1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373600"/>
              </p:ext>
            </p:extLst>
          </p:nvPr>
        </p:nvGraphicFramePr>
        <p:xfrm>
          <a:off x="6462455" y="2700486"/>
          <a:ext cx="409279" cy="306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4" name="Equation" r:id="rId6" imgW="203200" imgH="152400" progId="Equation.3">
                  <p:embed/>
                </p:oleObj>
              </mc:Choice>
              <mc:Fallback>
                <p:oleObj name="Equation" r:id="rId6" imgW="203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62455" y="2700486"/>
                        <a:ext cx="409279" cy="306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651818"/>
              </p:ext>
            </p:extLst>
          </p:nvPr>
        </p:nvGraphicFramePr>
        <p:xfrm>
          <a:off x="6501088" y="3131467"/>
          <a:ext cx="321094" cy="321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5" name="Equation" r:id="rId8" imgW="165100" imgH="165100" progId="Equation.3">
                  <p:embed/>
                </p:oleObj>
              </mc:Choice>
              <mc:Fallback>
                <p:oleObj name="Equation" r:id="rId8" imgW="1651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01088" y="3131467"/>
                        <a:ext cx="321094" cy="321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528444"/>
              </p:ext>
            </p:extLst>
          </p:nvPr>
        </p:nvGraphicFramePr>
        <p:xfrm>
          <a:off x="6090604" y="4385724"/>
          <a:ext cx="361927" cy="334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" name="Equation" r:id="rId10" imgW="165100" imgH="152400" progId="Equation.3">
                  <p:embed/>
                </p:oleObj>
              </mc:Choice>
              <mc:Fallback>
                <p:oleObj name="Equation" r:id="rId10" imgW="1651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90604" y="4385724"/>
                        <a:ext cx="361927" cy="334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" name="Picture 18" descr="5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29" y="5037321"/>
            <a:ext cx="1688600" cy="168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4130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Essential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  <a:fontScheme name="Essential">
    <a:majorFont>
      <a:latin typeface="Arial Black"/>
      <a:ea typeface=""/>
      <a:cs typeface=""/>
      <a:font script="Jpan" typeface="ＭＳ Ｐゴシック"/>
      <a:font script="Hang" typeface="HY견고딕"/>
      <a:font script="Hans" typeface="微软雅黑"/>
      <a:font script="Hant" typeface="微軟正黑體"/>
      <a:font script="Arab" typeface="Tahoma"/>
      <a:font script="Hebr" typeface="Tahoma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sential">
    <a:fillStyleLst>
      <a:solidFill>
        <a:schemeClr val="phClr"/>
      </a:solidFill>
      <a:gradFill rotWithShape="1">
        <a:gsLst>
          <a:gs pos="0">
            <a:schemeClr val="phClr">
              <a:tint val="60000"/>
              <a:satMod val="250000"/>
            </a:schemeClr>
          </a:gs>
          <a:gs pos="35000">
            <a:schemeClr val="phClr">
              <a:tint val="47000"/>
              <a:satMod val="275000"/>
            </a:schemeClr>
          </a:gs>
          <a:gs pos="100000">
            <a:schemeClr val="phClr">
              <a:tint val="25000"/>
              <a:satMod val="300000"/>
            </a:schemeClr>
          </a:gs>
        </a:gsLst>
        <a:lin ang="16200000" scaled="1"/>
      </a:gradFill>
      <a:solidFill>
        <a:schemeClr val="phClr">
          <a:satMod val="110000"/>
        </a:schemeClr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4127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9999" dist="23000" algn="bl" rotWithShape="0">
            <a:srgbClr val="000000">
              <a:alpha val="40000"/>
            </a:srgbClr>
          </a:outerShdw>
        </a:effectLst>
      </a:effectStyle>
      <a:effectStyle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6000"/>
            </a:schemeClr>
            <a:schemeClr val="phClr">
              <a:shade val="94000"/>
            </a:schemeClr>
          </a:duotone>
        </a:blip>
        <a:tile tx="0" ty="0" sx="100000" sy="100000" flip="none" algn="tl"/>
      </a:blipFill>
      <a:gradFill rotWithShape="1">
        <a:gsLst>
          <a:gs pos="0">
            <a:schemeClr val="phClr">
              <a:tint val="84000"/>
              <a:satMod val="110000"/>
            </a:schemeClr>
          </a:gs>
          <a:gs pos="44000">
            <a:schemeClr val="phClr">
              <a:tint val="93000"/>
              <a:satMod val="115000"/>
            </a:schemeClr>
          </a:gs>
          <a:gs pos="100000">
            <a:schemeClr val="phClr">
              <a:tint val="100000"/>
              <a:shade val="59000"/>
              <a:satMod val="120000"/>
            </a:schemeClr>
          </a:gs>
        </a:gsLst>
        <a:path path="circle">
          <a:fillToRect l="40000" t="60000" r="60000" b="4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4950</TotalTime>
  <Words>1218</Words>
  <Application>Microsoft Macintosh PowerPoint</Application>
  <PresentationFormat>On-screen Show (4:3)</PresentationFormat>
  <Paragraphs>314</Paragraphs>
  <Slides>22</Slides>
  <Notes>18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Essential</vt:lpstr>
      <vt:lpstr>Microsoft Equation</vt:lpstr>
      <vt:lpstr>Equation</vt:lpstr>
      <vt:lpstr>Structured sparse acoustic modeling for speech separation</vt:lpstr>
      <vt:lpstr>PowerPoint Presentation</vt:lpstr>
      <vt:lpstr>Listening results</vt:lpstr>
      <vt:lpstr>Key idea</vt:lpstr>
      <vt:lpstr>Spectrographic Speech</vt:lpstr>
      <vt:lpstr>Spectral sparsity</vt:lpstr>
      <vt:lpstr>Spectral sparsity </vt:lpstr>
      <vt:lpstr>PowerPoint Presentation</vt:lpstr>
      <vt:lpstr>PowerPoint Presentation</vt:lpstr>
      <vt:lpstr>multipath channel</vt:lpstr>
      <vt:lpstr>Reverberant acoustic</vt:lpstr>
      <vt:lpstr>factorized formulation </vt:lpstr>
      <vt:lpstr>Measurement correlation </vt:lpstr>
      <vt:lpstr>group sparse representation</vt:lpstr>
      <vt:lpstr>joint localization  &amp; absorption coefficient estimation</vt:lpstr>
      <vt:lpstr>Room impulse response</vt:lpstr>
      <vt:lpstr>Numerical evaluations</vt:lpstr>
      <vt:lpstr>Absorption coefficients </vt:lpstr>
      <vt:lpstr>Word recognition rate</vt:lpstr>
      <vt:lpstr>Perceptual quality</vt:lpstr>
      <vt:lpstr>Concluding remark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Structured sparse acoustic modeling for speech separation</dc:title>
  <dc:creator>Hello</dc:creator>
  <cp:lastModifiedBy>Hello</cp:lastModifiedBy>
  <cp:revision>340</cp:revision>
  <dcterms:created xsi:type="dcterms:W3CDTF">2013-07-06T10:13:49Z</dcterms:created>
  <dcterms:modified xsi:type="dcterms:W3CDTF">2013-07-09T20:46:13Z</dcterms:modified>
</cp:coreProperties>
</file>