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7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8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8" r:id="rId3"/>
    <p:sldId id="313" r:id="rId4"/>
    <p:sldId id="310" r:id="rId5"/>
    <p:sldId id="311" r:id="rId6"/>
    <p:sldId id="312" r:id="rId7"/>
    <p:sldId id="283" r:id="rId8"/>
    <p:sldId id="284" r:id="rId9"/>
    <p:sldId id="302" r:id="rId10"/>
    <p:sldId id="287" r:id="rId11"/>
    <p:sldId id="306" r:id="rId12"/>
    <p:sldId id="307" r:id="rId13"/>
    <p:sldId id="267" r:id="rId14"/>
    <p:sldId id="268" r:id="rId15"/>
    <p:sldId id="290" r:id="rId16"/>
    <p:sldId id="292" r:id="rId17"/>
    <p:sldId id="293" r:id="rId18"/>
    <p:sldId id="294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89" autoAdjust="0"/>
  </p:normalViewPr>
  <p:slideViewPr>
    <p:cSldViewPr snapToGrid="0" snapToObjects="1">
      <p:cViewPr>
        <p:scale>
          <a:sx n="81" d="100"/>
          <a:sy n="81" d="100"/>
        </p:scale>
        <p:origin x="-240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Source + Noise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0.09</c:v>
                </c:pt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Source + 1 Interference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0.16</c:v>
                </c:pt>
                <c:pt idx="1">
                  <c:v>0.06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Source + 2 Interferences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0.21</c:v>
                </c:pt>
                <c:pt idx="1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+ 3 Interferences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0.25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2921768"/>
        <c:axId val="-2092902568"/>
      </c:barChart>
      <c:catAx>
        <c:axId val="-2092921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92902568"/>
        <c:crosses val="autoZero"/>
        <c:auto val="1"/>
        <c:lblAlgn val="ctr"/>
        <c:lblOffset val="100"/>
        <c:noMultiLvlLbl val="0"/>
      </c:catAx>
      <c:valAx>
        <c:axId val="-2092902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RMSE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92921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  + Noise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0.52</c:v>
                </c:pt>
                <c:pt idx="1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Source + 1 Interference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0.54</c:v>
                </c:pt>
                <c:pt idx="1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Source + 2 Interferences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0.83</c:v>
                </c:pt>
                <c:pt idx="1">
                  <c:v>0.39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+ 3 Interferences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MVDR</c:v>
                </c:pt>
                <c:pt idx="1">
                  <c:v>Sparse MVDR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0.84</c:v>
                </c:pt>
                <c:pt idx="1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4295416"/>
        <c:axId val="2077318696"/>
      </c:barChart>
      <c:catAx>
        <c:axId val="-2034295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7318696"/>
        <c:crosses val="autoZero"/>
        <c:auto val="1"/>
        <c:lblAlgn val="ctr"/>
        <c:lblOffset val="100"/>
        <c:noMultiLvlLbl val="0"/>
      </c:catAx>
      <c:valAx>
        <c:axId val="2077318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RMSE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34295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F48E-02FE-7F48-999F-22D4376F9B63}" type="datetime1">
              <a:rPr lang="en-US" smtClean="0"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DA85-A2F3-5147-8809-2C8732A60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2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10DF9-DFCF-4A47-93B3-723DA62AAB7C}" type="datetime1">
              <a:rPr lang="en-US" smtClean="0"/>
              <a:t>11/25/14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83B59-ADBA-9B42-8B8B-1C5D15BA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2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53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55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06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597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41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44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6F3-9517-594E-B591-03517D0A14BB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EFBC-FD90-8B48-83C3-FBB52AA7F42D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D90B-AFDD-2E46-9928-082DA9A1337B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53A1-CDDE-284E-8A13-06EEC57BA25D}" type="datetime1">
              <a:rPr lang="en-US" smtClean="0"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2CE6-698F-BE4B-A8B2-76BCCB45FB34}" type="datetime1">
              <a:rPr lang="en-US" smtClean="0"/>
              <a:t>11/25/14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EA4A-AA02-F44D-AAE3-CE99B6ECD7E0}" type="datetime1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0714-BC02-AD4A-B490-30C16C5636FE}" type="datetime1">
              <a:rPr lang="en-US" smtClean="0"/>
              <a:t>11/25/14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EBAC-5792-344C-829A-EBAA32589948}" type="datetime1">
              <a:rPr lang="en-US" smtClean="0"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F4E1-4FEB-B94F-911A-9DDBCB463C8B}" type="datetime1">
              <a:rPr lang="en-US" smtClean="0"/>
              <a:t>11/25/14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23F7-68D4-7146-B351-5CE9EFFC4DB7}" type="datetime1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247-3F3F-F64D-A57F-DA71364DD900}" type="datetime1">
              <a:rPr lang="en-US" smtClean="0"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ED9276A-EC5E-F84D-BA8B-1CA98ABE0824}" type="datetime1">
              <a:rPr lang="en-US" smtClean="0"/>
              <a:t>11/25/14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Asaei et al.                         IDIAP/EPFL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A53891-B8DD-C140-A7DA-6D87A6A96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9.emf"/><Relationship Id="rId10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2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3.wmf"/><Relationship Id="rId10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132" y="103160"/>
            <a:ext cx="7772400" cy="4571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 Multipath Sparse Beamforming Method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25" y="4957559"/>
            <a:ext cx="8699499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Afsaneh Asaei </a:t>
            </a:r>
          </a:p>
          <a:p>
            <a:r>
              <a:rPr lang="en-US" dirty="0" smtClean="0"/>
              <a:t>Joint work with: </a:t>
            </a:r>
            <a:r>
              <a:rPr lang="en-US" dirty="0" err="1"/>
              <a:t>baran</a:t>
            </a:r>
            <a:r>
              <a:rPr lang="en-US" dirty="0"/>
              <a:t> </a:t>
            </a:r>
            <a:r>
              <a:rPr lang="en-US" dirty="0" err="1" smtClean="0"/>
              <a:t>gözcü</a:t>
            </a:r>
            <a:r>
              <a:rPr lang="en-US" dirty="0" smtClean="0"/>
              <a:t>, </a:t>
            </a:r>
            <a:r>
              <a:rPr lang="en-US" dirty="0" err="1" smtClean="0"/>
              <a:t>Volkan</a:t>
            </a:r>
            <a:r>
              <a:rPr lang="en-US" dirty="0" smtClean="0"/>
              <a:t> </a:t>
            </a:r>
            <a:r>
              <a:rPr lang="en-US" dirty="0" err="1" smtClean="0"/>
              <a:t>Cevher</a:t>
            </a:r>
            <a:r>
              <a:rPr lang="en-US" dirty="0" smtClean="0"/>
              <a:t>,</a:t>
            </a:r>
          </a:p>
          <a:p>
            <a:r>
              <a:rPr lang="en-US" dirty="0" smtClean="0"/>
              <a:t>Mohammad J. </a:t>
            </a:r>
            <a:r>
              <a:rPr lang="en-US" dirty="0" err="1" smtClean="0"/>
              <a:t>Taghizadeh</a:t>
            </a:r>
            <a:r>
              <a:rPr lang="en-US" dirty="0" smtClean="0"/>
              <a:t>, </a:t>
            </a:r>
            <a:r>
              <a:rPr lang="en-US" dirty="0" err="1" smtClean="0"/>
              <a:t>Bhiksha</a:t>
            </a:r>
            <a:r>
              <a:rPr lang="en-US" dirty="0" smtClean="0"/>
              <a:t> Raj, </a:t>
            </a:r>
            <a:r>
              <a:rPr lang="en-US" dirty="0" err="1" smtClean="0"/>
              <a:t>Herve</a:t>
            </a:r>
            <a:r>
              <a:rPr lang="en-US" dirty="0" smtClean="0"/>
              <a:t> Bourlard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32" y="6174771"/>
            <a:ext cx="1790760" cy="66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18" y="4474194"/>
            <a:ext cx="1955334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lion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72" y="6190451"/>
            <a:ext cx="2034611" cy="684000"/>
          </a:xfrm>
          <a:prstGeom prst="rect">
            <a:avLst/>
          </a:prstGeom>
        </p:spPr>
      </p:pic>
      <p:pic>
        <p:nvPicPr>
          <p:cNvPr id="8" name="Picture 7" descr="Screen Shot 2013-07-03 at 1.21.1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75" y="6104045"/>
            <a:ext cx="3594100" cy="7620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0451"/>
            <a:ext cx="1473701" cy="64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3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0"/>
            <a:ext cx="7049228" cy="1371600"/>
          </a:xfrm>
        </p:spPr>
        <p:txBody>
          <a:bodyPr/>
          <a:lstStyle/>
          <a:p>
            <a:r>
              <a:rPr lang="en-US" dirty="0" smtClean="0"/>
              <a:t>Numerical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>
                <a:cs typeface="Arial"/>
              </a:rPr>
              <a:t>Beampattern</a:t>
            </a:r>
            <a:r>
              <a:rPr lang="en-US" dirty="0" smtClean="0">
                <a:cs typeface="Arial"/>
              </a:rPr>
              <a:t> and signal estimation</a:t>
            </a:r>
          </a:p>
          <a:p>
            <a:pPr lvl="1">
              <a:buSzPct val="45000"/>
            </a:pPr>
            <a:r>
              <a:rPr lang="en-US" dirty="0" smtClean="0">
                <a:cs typeface="Arial"/>
              </a:rPr>
              <a:t>Deep </a:t>
            </a:r>
            <a:r>
              <a:rPr lang="en-US" dirty="0">
                <a:cs typeface="Arial"/>
              </a:rPr>
              <a:t>nulls</a:t>
            </a:r>
          </a:p>
          <a:p>
            <a:pPr lvl="1">
              <a:buSzPct val="45000"/>
            </a:pPr>
            <a:r>
              <a:rPr lang="en-US" dirty="0" err="1">
                <a:cs typeface="Arial"/>
              </a:rPr>
              <a:t>Sidelobe</a:t>
            </a:r>
            <a:r>
              <a:rPr lang="en-US" dirty="0">
                <a:cs typeface="Arial"/>
              </a:rPr>
              <a:t> levels</a:t>
            </a:r>
          </a:p>
          <a:p>
            <a:pPr lvl="1">
              <a:buSzPct val="45000"/>
            </a:pPr>
            <a:r>
              <a:rPr lang="en-US" dirty="0">
                <a:cs typeface="Arial"/>
              </a:rPr>
              <a:t>Sensitivity to steering </a:t>
            </a:r>
            <a:r>
              <a:rPr lang="en-US" dirty="0" smtClean="0">
                <a:cs typeface="Arial"/>
              </a:rPr>
              <a:t>angle mismatch</a:t>
            </a:r>
          </a:p>
          <a:p>
            <a:pPr lvl="1">
              <a:buSzPct val="45000"/>
            </a:pPr>
            <a:r>
              <a:rPr lang="en-US" dirty="0" smtClean="0">
                <a:cs typeface="Arial"/>
              </a:rPr>
              <a:t>Limited number of snapshots </a:t>
            </a:r>
          </a:p>
          <a:p>
            <a:pPr lvl="1">
              <a:buSzPct val="45000"/>
            </a:pPr>
            <a:r>
              <a:rPr lang="en-US" dirty="0" err="1" smtClean="0">
                <a:cs typeface="Arial"/>
              </a:rPr>
              <a:t>Wavefront</a:t>
            </a:r>
            <a:r>
              <a:rPr lang="en-US" dirty="0" smtClean="0">
                <a:cs typeface="Arial"/>
              </a:rPr>
              <a:t> distortion (local scattering)</a:t>
            </a:r>
            <a:endParaRPr lang="en-US" dirty="0">
              <a:cs typeface="Arial"/>
            </a:endParaRPr>
          </a:p>
          <a:p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Test scenarios</a:t>
            </a:r>
            <a:endParaRPr lang="en-US" dirty="0">
              <a:cs typeface="Arial"/>
            </a:endParaRPr>
          </a:p>
          <a:p>
            <a:pPr lvl="1">
              <a:buSzPct val="45000"/>
            </a:pPr>
            <a:r>
              <a:rPr lang="en-US" dirty="0">
                <a:cs typeface="Arial"/>
              </a:rPr>
              <a:t>Far-</a:t>
            </a:r>
            <a:r>
              <a:rPr lang="en-US" dirty="0" smtClean="0">
                <a:cs typeface="Arial"/>
              </a:rPr>
              <a:t>field</a:t>
            </a:r>
          </a:p>
          <a:p>
            <a:pPr lvl="2">
              <a:buSzPct val="45000"/>
            </a:pPr>
            <a:r>
              <a:rPr lang="en-US" dirty="0" smtClean="0">
                <a:cs typeface="Arial"/>
              </a:rPr>
              <a:t>Uniform linear array </a:t>
            </a:r>
          </a:p>
          <a:p>
            <a:pPr lvl="2">
              <a:buSzPct val="45000"/>
            </a:pPr>
            <a:r>
              <a:rPr lang="en-US" dirty="0" smtClean="0">
                <a:cs typeface="Arial"/>
              </a:rPr>
              <a:t>Narrowband signal (freq. of1024 sampled at 16kHz)</a:t>
            </a:r>
          </a:p>
          <a:p>
            <a:pPr lvl="2">
              <a:buSzPct val="45000"/>
            </a:pPr>
            <a:r>
              <a:rPr lang="en-US" dirty="0" smtClean="0">
                <a:cs typeface="Arial"/>
              </a:rPr>
              <a:t>5% random sample out of 1000 samples  </a:t>
            </a:r>
          </a:p>
          <a:p>
            <a:pPr lvl="1">
              <a:buSzPct val="45000"/>
            </a:pPr>
            <a:r>
              <a:rPr lang="en-US" dirty="0" smtClean="0">
                <a:cs typeface="Arial"/>
              </a:rPr>
              <a:t>Reverberant </a:t>
            </a:r>
          </a:p>
          <a:p>
            <a:pPr lvl="2">
              <a:buSzPct val="45000"/>
            </a:pPr>
            <a:r>
              <a:rPr lang="en-US" dirty="0" smtClean="0">
                <a:cs typeface="Arial"/>
              </a:rPr>
              <a:t>Circular array – RT</a:t>
            </a:r>
            <a:r>
              <a:rPr lang="en-US" baseline="-25000" dirty="0" smtClean="0">
                <a:cs typeface="Arial"/>
              </a:rPr>
              <a:t>60 </a:t>
            </a:r>
            <a:r>
              <a:rPr lang="en-US" dirty="0" smtClean="0">
                <a:ea typeface="ＭＳ ゴシック"/>
                <a:cs typeface="Arial"/>
              </a:rPr>
              <a:t>≅ 300ms</a:t>
            </a:r>
          </a:p>
          <a:p>
            <a:pPr lvl="2">
              <a:buSzPct val="45000"/>
            </a:pPr>
            <a:r>
              <a:rPr lang="en-US" dirty="0" smtClean="0">
                <a:ea typeface="ＭＳ ゴシック"/>
                <a:cs typeface="Arial"/>
              </a:rPr>
              <a:t>1000 speech frames</a:t>
            </a:r>
            <a:endParaRPr lang="en-US" dirty="0">
              <a:cs typeface="Arial"/>
            </a:endParaRPr>
          </a:p>
          <a:p>
            <a:pPr lvl="1">
              <a:buSzPct val="45000"/>
            </a:pPr>
            <a:r>
              <a:rPr lang="en-US" dirty="0" smtClean="0">
                <a:cs typeface="Arial"/>
              </a:rPr>
              <a:t>SNR = 20 dB</a:t>
            </a: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40" y="35637"/>
            <a:ext cx="8119180" cy="1371600"/>
          </a:xfrm>
        </p:spPr>
        <p:txBody>
          <a:bodyPr/>
          <a:lstStyle/>
          <a:p>
            <a:r>
              <a:rPr lang="en-US" dirty="0" smtClean="0"/>
              <a:t>far-field estimation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381661"/>
              </p:ext>
            </p:extLst>
          </p:nvPr>
        </p:nvGraphicFramePr>
        <p:xfrm>
          <a:off x="375920" y="1940574"/>
          <a:ext cx="8326755" cy="428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1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60" y="24297"/>
            <a:ext cx="7335178" cy="1371600"/>
          </a:xfrm>
        </p:spPr>
        <p:txBody>
          <a:bodyPr/>
          <a:lstStyle/>
          <a:p>
            <a:r>
              <a:rPr lang="en-US" dirty="0" smtClean="0"/>
              <a:t>Reverberant estimation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53378"/>
              </p:ext>
            </p:extLst>
          </p:nvPr>
        </p:nvGraphicFramePr>
        <p:xfrm>
          <a:off x="199089" y="1969112"/>
          <a:ext cx="8503586" cy="426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4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257378" y="-26297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 sz="2000" dirty="0" err="1" smtClean="0">
                <a:latin typeface="Times New Roman"/>
              </a:rPr>
              <a:t>Beampattern</a:t>
            </a:r>
            <a:r>
              <a:rPr lang="en-GB" sz="2000" dirty="0" smtClean="0">
                <a:latin typeface="Times New Roman"/>
              </a:rPr>
              <a:t> in the presence of 3 interferences  using </a:t>
            </a:r>
            <a:r>
              <a:rPr lang="en-GB" sz="2000" dirty="0">
                <a:latin typeface="Times New Roman"/>
              </a:rPr>
              <a:t>100 </a:t>
            </a:r>
            <a:r>
              <a:rPr lang="en-GB" sz="2000" dirty="0" smtClean="0">
                <a:latin typeface="Times New Roman"/>
              </a:rPr>
              <a:t>snapshots</a:t>
            </a:r>
            <a:endParaRPr sz="2000" dirty="0">
              <a:latin typeface="Times New Roman"/>
            </a:endParaRPr>
          </a:p>
        </p:txBody>
      </p:sp>
      <p:pic>
        <p:nvPicPr>
          <p:cNvPr id="5" name="Picture 4" descr="4s_offgri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4244" r="7089" b="8413"/>
          <a:stretch/>
        </p:blipFill>
        <p:spPr>
          <a:xfrm>
            <a:off x="169112" y="1021188"/>
            <a:ext cx="8405124" cy="58593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2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s_noisy_10samp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3998" r="6280" b="7968"/>
          <a:stretch/>
        </p:blipFill>
        <p:spPr>
          <a:xfrm>
            <a:off x="86125" y="1061636"/>
            <a:ext cx="8228763" cy="58180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14</a:t>
            </a:fld>
            <a:endParaRPr lang="en-US"/>
          </a:p>
        </p:txBody>
      </p:sp>
      <p:sp>
        <p:nvSpPr>
          <p:cNvPr id="7" name="TextShape 1"/>
          <p:cNvSpPr txBox="1"/>
          <p:nvPr/>
        </p:nvSpPr>
        <p:spPr>
          <a:xfrm>
            <a:off x="257378" y="-26297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GB" sz="2000" dirty="0" err="1" smtClean="0">
                <a:latin typeface="Times New Roman"/>
              </a:rPr>
              <a:t>Beampattern</a:t>
            </a:r>
            <a:r>
              <a:rPr lang="en-GB" sz="2000" dirty="0" smtClean="0">
                <a:latin typeface="Times New Roman"/>
              </a:rPr>
              <a:t> in the presence of 3 interferences using only10 snapshots</a:t>
            </a:r>
            <a:endParaRPr sz="20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13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15</a:t>
            </a:fld>
            <a:endParaRPr lang="en-US"/>
          </a:p>
        </p:txBody>
      </p:sp>
      <p:sp>
        <p:nvSpPr>
          <p:cNvPr id="7" name="TextShape 1"/>
          <p:cNvSpPr txBox="1"/>
          <p:nvPr/>
        </p:nvSpPr>
        <p:spPr>
          <a:xfrm>
            <a:off x="257378" y="-26297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_tradnl" sz="2000" dirty="0" err="1" smtClean="0">
                <a:latin typeface="Times New Roman"/>
              </a:rPr>
              <a:t>Three</a:t>
            </a:r>
            <a:r>
              <a:rPr lang="es-ES_tradnl" sz="2000" dirty="0" smtClean="0">
                <a:latin typeface="Times New Roman"/>
              </a:rPr>
              <a:t> </a:t>
            </a:r>
            <a:r>
              <a:rPr lang="es-ES_tradnl" sz="2000" dirty="0" err="1" smtClean="0">
                <a:latin typeface="Times New Roman"/>
              </a:rPr>
              <a:t>sources</a:t>
            </a:r>
            <a:r>
              <a:rPr lang="es-ES_tradnl" sz="2000" dirty="0" smtClean="0">
                <a:latin typeface="Times New Roman"/>
              </a:rPr>
              <a:t> at 13, 31, 81</a:t>
            </a:r>
            <a:r>
              <a:rPr lang="es-ES_tradnl" sz="2000" baseline="30000" dirty="0" smtClean="0">
                <a:latin typeface="Times New Roman"/>
              </a:rPr>
              <a:t>º </a:t>
            </a:r>
            <a:r>
              <a:rPr lang="es-ES_tradnl" sz="2000" dirty="0" smtClean="0">
                <a:latin typeface="Times New Roman"/>
              </a:rPr>
              <a:t>– Input SNR = SIR 20 dB</a:t>
            </a:r>
            <a:endParaRPr lang="es-ES_tradnl" sz="2000" dirty="0">
              <a:latin typeface="Times New Roman"/>
            </a:endParaRPr>
          </a:p>
        </p:txBody>
      </p:sp>
      <p:pic>
        <p:nvPicPr>
          <p:cNvPr id="6" name="Picture 5" descr="20_20_dB_noSQ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5573" r="7670" b="2727"/>
          <a:stretch/>
        </p:blipFill>
        <p:spPr>
          <a:xfrm>
            <a:off x="670725" y="1059199"/>
            <a:ext cx="7406532" cy="57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16</a:t>
            </a:fld>
            <a:endParaRPr lang="en-US"/>
          </a:p>
        </p:txBody>
      </p:sp>
      <p:sp>
        <p:nvSpPr>
          <p:cNvPr id="7" name="TextShape 1"/>
          <p:cNvSpPr txBox="1"/>
          <p:nvPr/>
        </p:nvSpPr>
        <p:spPr>
          <a:xfrm>
            <a:off x="257378" y="-26297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_tradnl" sz="2000" dirty="0" err="1" smtClean="0">
                <a:latin typeface="Times New Roman"/>
              </a:rPr>
              <a:t>Three</a:t>
            </a:r>
            <a:r>
              <a:rPr lang="es-ES_tradnl" sz="2000" dirty="0" smtClean="0">
                <a:latin typeface="Times New Roman"/>
              </a:rPr>
              <a:t> </a:t>
            </a:r>
            <a:r>
              <a:rPr lang="es-ES_tradnl" sz="2000" dirty="0" err="1" smtClean="0">
                <a:latin typeface="Times New Roman"/>
              </a:rPr>
              <a:t>sources</a:t>
            </a:r>
            <a:r>
              <a:rPr lang="es-ES_tradnl" sz="2000" dirty="0" smtClean="0">
                <a:latin typeface="Times New Roman"/>
              </a:rPr>
              <a:t> at 13, 31, 81</a:t>
            </a:r>
            <a:r>
              <a:rPr lang="es-ES_tradnl" sz="2000" baseline="30000" dirty="0" smtClean="0">
                <a:latin typeface="Times New Roman"/>
              </a:rPr>
              <a:t>º</a:t>
            </a:r>
            <a:endParaRPr lang="es-ES_tradnl" sz="2000" dirty="0">
              <a:latin typeface="Times New Roman"/>
            </a:endParaRPr>
          </a:p>
        </p:txBody>
      </p:sp>
      <p:pic>
        <p:nvPicPr>
          <p:cNvPr id="8" name="Picture 7" descr="16sample_SINR_e_noSQ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6139" r="8151" b="5401"/>
          <a:stretch/>
        </p:blipFill>
        <p:spPr>
          <a:xfrm>
            <a:off x="4549133" y="2068400"/>
            <a:ext cx="4418293" cy="413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3463" y="1346557"/>
            <a:ext cx="186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</a:rPr>
              <a:t>u</a:t>
            </a:r>
            <a:r>
              <a:rPr lang="es-ES_tradnl" dirty="0" err="1" smtClean="0">
                <a:latin typeface="Times New Roman"/>
              </a:rPr>
              <a:t>sing</a:t>
            </a:r>
            <a:r>
              <a:rPr lang="es-ES_tradnl" dirty="0" smtClean="0">
                <a:latin typeface="Times New Roman"/>
              </a:rPr>
              <a:t> 6 </a:t>
            </a:r>
            <a:r>
              <a:rPr lang="es-ES_tradnl" dirty="0" err="1" smtClean="0">
                <a:latin typeface="Times New Roman"/>
              </a:rPr>
              <a:t>snapshots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5911" y="1384805"/>
            <a:ext cx="1928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</a:rPr>
              <a:t>u</a:t>
            </a:r>
            <a:r>
              <a:rPr lang="es-ES_tradnl" dirty="0" err="1" smtClean="0">
                <a:latin typeface="Times New Roman"/>
              </a:rPr>
              <a:t>sing</a:t>
            </a:r>
            <a:r>
              <a:rPr lang="es-ES_tradnl" dirty="0" smtClean="0">
                <a:latin typeface="Times New Roman"/>
              </a:rPr>
              <a:t> 16 </a:t>
            </a:r>
            <a:r>
              <a:rPr lang="es-ES_tradnl" dirty="0" err="1" smtClean="0">
                <a:latin typeface="Times New Roman"/>
              </a:rPr>
              <a:t>snapshots</a:t>
            </a:r>
            <a:endParaRPr lang="en-US" dirty="0"/>
          </a:p>
        </p:txBody>
      </p:sp>
      <p:pic>
        <p:nvPicPr>
          <p:cNvPr id="10" name="Picture 9" descr="6_correct_noSQP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577" r="8322" b="2722"/>
          <a:stretch/>
        </p:blipFill>
        <p:spPr>
          <a:xfrm>
            <a:off x="0" y="2025086"/>
            <a:ext cx="4567094" cy="42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17</a:t>
            </a:fld>
            <a:endParaRPr lang="en-US"/>
          </a:p>
        </p:txBody>
      </p:sp>
      <p:sp>
        <p:nvSpPr>
          <p:cNvPr id="7" name="TextShape 1"/>
          <p:cNvSpPr txBox="1"/>
          <p:nvPr/>
        </p:nvSpPr>
        <p:spPr>
          <a:xfrm>
            <a:off x="257378" y="159200"/>
            <a:ext cx="8228763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</a:pPr>
            <a:r>
              <a:rPr lang="en-US" sz="2200" dirty="0" smtClean="0">
                <a:latin typeface="Times New Roman"/>
              </a:rPr>
              <a:t>Desired signal steering vector mismatch due to coherent local scattering</a:t>
            </a:r>
            <a:endParaRPr lang="en-US" sz="2200" dirty="0">
              <a:latin typeface="Times New Roman"/>
            </a:endParaRPr>
          </a:p>
        </p:txBody>
      </p:sp>
      <p:pic>
        <p:nvPicPr>
          <p:cNvPr id="5" name="Picture 4" descr="6_136_300avg_goodName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5823" r="8569" b="-33"/>
          <a:stretch/>
        </p:blipFill>
        <p:spPr>
          <a:xfrm>
            <a:off x="307594" y="1897766"/>
            <a:ext cx="8178547" cy="40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66"/>
            <a:ext cx="5791200" cy="1371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1480"/>
            <a:ext cx="9067800" cy="5105400"/>
          </a:xfrm>
        </p:spPr>
        <p:txBody>
          <a:bodyPr>
            <a:noAutofit/>
          </a:bodyPr>
          <a:lstStyle/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Multipath beamforming for acoustic-informed spatial filtering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Improves reverberant acquisition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Enables acoustic calibration framework</a:t>
            </a:r>
          </a:p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Sparse beamforming enables robust spatial filtering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>
                <a:latin typeface="Times New Roman"/>
              </a:rPr>
              <a:t>Rapid convergence rate in adaptive arrays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>
                <a:latin typeface="Times New Roman"/>
              </a:rPr>
              <a:t>Interference cancellation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>
                <a:latin typeface="Times New Roman"/>
              </a:rPr>
              <a:t>Effect of correlation among signal and interference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>
                <a:latin typeface="Times New Roman"/>
              </a:rPr>
              <a:t>Improved performance in mismatch condition </a:t>
            </a:r>
            <a:endParaRPr lang="en-US" sz="2400" dirty="0" smtClean="0">
              <a:latin typeface="Times New Roman"/>
            </a:endParaRPr>
          </a:p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Further extensions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Atomic norm minimization for infinite/continuous dictionary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Regularization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9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colorTemperature colorTemp="3239"/>
                    </a14:imgEffect>
                    <a14:imgEffect>
                      <a14:saturation sat="252000"/>
                    </a14:imgEffect>
                    <a14:imgEffect>
                      <a14:brightnessContrast bright="35000" contrast="72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84" y="55567"/>
            <a:ext cx="5791200" cy="1371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344" y="2807483"/>
            <a:ext cx="28651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/>
              <a:t>Questions?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114688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00" y="1702326"/>
            <a:ext cx="7810680" cy="51960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Sensor array acquisition forward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tx2"/>
                </a:solidFill>
              </a:rPr>
              <a:t>Objective 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/>
              <a:t>E</a:t>
            </a:r>
            <a:r>
              <a:rPr lang="en-US" b="0" dirty="0" smtClean="0"/>
              <a:t>stimate or detect signal or bearing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Applications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Sonar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Biomedicine</a:t>
            </a:r>
            <a:endParaRPr lang="en-US" sz="1700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Wireless </a:t>
            </a:r>
            <a:r>
              <a:rPr lang="en-US" dirty="0">
                <a:solidFill>
                  <a:srgbClr val="000000"/>
                </a:solidFill>
              </a:rPr>
              <a:t>communications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Speech processing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Radio astronomy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2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15913" y="165178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90915" y="1660662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38697" y="167096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48646" y="164574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6357" y="1647169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428933" y="166493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0884" y="2648467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θ</a:t>
            </a:r>
            <a:r>
              <a:rPr lang="en-US" sz="1400" baseline="-25000" dirty="0" smtClean="0"/>
              <a:t>s</a:t>
            </a:r>
            <a:endParaRPr lang="en-US" sz="1400" baseline="-25000" dirty="0"/>
          </a:p>
        </p:txBody>
      </p:sp>
      <p:sp>
        <p:nvSpPr>
          <p:cNvPr id="25" name="Sun 24"/>
          <p:cNvSpPr/>
          <p:nvPr/>
        </p:nvSpPr>
        <p:spPr>
          <a:xfrm>
            <a:off x="7550458" y="1169116"/>
            <a:ext cx="230426" cy="138791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39185" y="1115388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147735" y="2956244"/>
            <a:ext cx="2676341" cy="646202"/>
            <a:chOff x="5147735" y="2956244"/>
            <a:chExt cx="2676341" cy="64620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274217" y="3268494"/>
              <a:ext cx="2276241" cy="2775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189306" y="3183022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639583" y="318646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74182" y="3181107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429594" y="3185104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20082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86040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24471" y="3285791"/>
              <a:ext cx="215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90915" y="3294669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Δ</a:t>
              </a:r>
              <a:endParaRPr lang="en-US" sz="1400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7384520" y="2956244"/>
              <a:ext cx="439556" cy="340008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7735" y="3136891"/>
              <a:ext cx="3200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M</a:t>
              </a:r>
              <a:endParaRPr lang="en-US" sz="10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21290" y="3136891"/>
              <a:ext cx="2963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1</a:t>
              </a:r>
              <a:endParaRPr lang="en-US" sz="1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74858" y="3129951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2</a:t>
              </a:r>
              <a:endParaRPr lang="en-US" sz="1000" baseline="-25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99623"/>
              </p:ext>
            </p:extLst>
          </p:nvPr>
        </p:nvGraphicFramePr>
        <p:xfrm>
          <a:off x="958215" y="2046795"/>
          <a:ext cx="365125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2" name="Equation" r:id="rId4" imgW="2476500" imgH="1612900" progId="Equation.3">
                  <p:embed/>
                </p:oleObj>
              </mc:Choice>
              <mc:Fallback>
                <p:oleObj name="Equation" r:id="rId4" imgW="2476500" imgH="161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8215" y="2046795"/>
                        <a:ext cx="3651250" cy="23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504031" y="312949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6056722" y="314080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5621172" y="314034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23297"/>
              </p:ext>
            </p:extLst>
          </p:nvPr>
        </p:nvGraphicFramePr>
        <p:xfrm>
          <a:off x="5738697" y="3851451"/>
          <a:ext cx="12811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" name="Equation" r:id="rId6" imgW="698500" imgH="215900" progId="Equation.3">
                  <p:embed/>
                </p:oleObj>
              </mc:Choice>
              <mc:Fallback>
                <p:oleObj name="Equation" r:id="rId6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8697" y="3851451"/>
                        <a:ext cx="1281113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400" y="3289300"/>
            <a:ext cx="2984500" cy="27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400" y="3289300"/>
            <a:ext cx="2984500" cy="279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3400" y="3289300"/>
            <a:ext cx="2984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67120" cy="1371600"/>
          </a:xfrm>
        </p:spPr>
        <p:txBody>
          <a:bodyPr/>
          <a:lstStyle/>
          <a:p>
            <a:r>
              <a:rPr lang="en-US" dirty="0" smtClean="0"/>
              <a:t>Prior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b="0" dirty="0" smtClean="0"/>
              <a:t>A. C. </a:t>
            </a:r>
            <a:r>
              <a:rPr lang="en-US" b="0" dirty="0" err="1" smtClean="0"/>
              <a:t>Gurbuz</a:t>
            </a:r>
            <a:r>
              <a:rPr lang="en-US" b="0" dirty="0" smtClean="0"/>
              <a:t>, J. H. McClellan and </a:t>
            </a:r>
            <a:r>
              <a:rPr lang="en-US" b="0" dirty="0" err="1" smtClean="0"/>
              <a:t>Volkan</a:t>
            </a:r>
            <a:r>
              <a:rPr lang="en-US" b="0" dirty="0" smtClean="0"/>
              <a:t> </a:t>
            </a:r>
            <a:r>
              <a:rPr lang="en-US" b="0" dirty="0" err="1" smtClean="0"/>
              <a:t>Cevher</a:t>
            </a:r>
            <a:r>
              <a:rPr lang="en-US" b="0" dirty="0" smtClean="0"/>
              <a:t>, “A compressive beamforming method”, ICASSP 2008.</a:t>
            </a:r>
          </a:p>
          <a:p>
            <a:pPr marL="342900" indent="-342900">
              <a:buFont typeface="Wingdings" charset="2"/>
              <a:buChar char="Ø"/>
            </a:pPr>
            <a:r>
              <a:rPr lang="en-US" b="0" dirty="0"/>
              <a:t>Y. Zhang, B.P. Ng and Q. </a:t>
            </a:r>
            <a:r>
              <a:rPr lang="en-US" b="0" dirty="0" smtClean="0"/>
              <a:t>Wan, “</a:t>
            </a:r>
            <a:r>
              <a:rPr lang="en-US" b="0" dirty="0" err="1" smtClean="0"/>
              <a:t>Sidelobe</a:t>
            </a:r>
            <a:r>
              <a:rPr lang="en-US" b="0" dirty="0" smtClean="0"/>
              <a:t> suppression for adaptive beamforming with sparse constraint on beam pattern”, Electronic Letters 2008.</a:t>
            </a:r>
          </a:p>
          <a:p>
            <a:pPr marL="342900" indent="-342900">
              <a:buFont typeface="Wingdings" charset="2"/>
              <a:buChar char="Ø"/>
            </a:pPr>
            <a:r>
              <a:rPr lang="en-US" b="0" dirty="0" err="1" smtClean="0"/>
              <a:t>Sergiy</a:t>
            </a:r>
            <a:r>
              <a:rPr lang="en-US" b="0" dirty="0" smtClean="0"/>
              <a:t> </a:t>
            </a:r>
            <a:r>
              <a:rPr lang="en-US" b="0" smtClean="0"/>
              <a:t>Vorobyov </a:t>
            </a:r>
            <a:endParaRPr lang="en-US" b="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b="0" dirty="0" err="1" smtClean="0"/>
              <a:t>Yonina’s</a:t>
            </a:r>
            <a:r>
              <a:rPr lang="en-US" b="0" dirty="0" smtClean="0"/>
              <a:t> book</a:t>
            </a:r>
          </a:p>
          <a:p>
            <a:pPr marL="342900" indent="-342900">
              <a:buFont typeface="Wingdings" charset="2"/>
              <a:buChar char="Ø"/>
            </a:pPr>
            <a:endParaRPr lang="en-US" b="0" dirty="0" smtClean="0"/>
          </a:p>
          <a:p>
            <a:pPr marL="342900" indent="-342900">
              <a:buFont typeface="Wingdings" charset="2"/>
              <a:buChar char="Ø"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752600"/>
            <a:ext cx="7620000" cy="4373563"/>
          </a:xfrm>
        </p:spPr>
        <p:txBody>
          <a:bodyPr/>
          <a:lstStyle/>
          <a:p>
            <a:r>
              <a:rPr lang="en-US" dirty="0" smtClean="0"/>
              <a:t>Source estimation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Interferences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4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15913" y="165178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90915" y="1660662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38697" y="167096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48646" y="164574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6357" y="1647169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428933" y="166493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0884" y="2648467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θ</a:t>
            </a:r>
            <a:r>
              <a:rPr lang="en-US" sz="1400" baseline="-25000" dirty="0" smtClean="0"/>
              <a:t>s</a:t>
            </a:r>
            <a:endParaRPr lang="en-US" sz="1400" baseline="-25000" dirty="0"/>
          </a:p>
        </p:txBody>
      </p:sp>
      <p:sp>
        <p:nvSpPr>
          <p:cNvPr id="25" name="Sun 24"/>
          <p:cNvSpPr/>
          <p:nvPr/>
        </p:nvSpPr>
        <p:spPr>
          <a:xfrm>
            <a:off x="7550458" y="1169116"/>
            <a:ext cx="230426" cy="138791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39185" y="1115388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147735" y="2956244"/>
            <a:ext cx="2676341" cy="646202"/>
            <a:chOff x="5147735" y="2956244"/>
            <a:chExt cx="2676341" cy="64620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274217" y="3268494"/>
              <a:ext cx="2276241" cy="2775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189306" y="3183022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639583" y="318646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74182" y="3181107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429594" y="3185104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20082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86040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24471" y="3285791"/>
              <a:ext cx="215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90915" y="3294669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Δ</a:t>
              </a:r>
              <a:endParaRPr lang="en-US" sz="1400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7384520" y="2956244"/>
              <a:ext cx="439556" cy="340008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7735" y="3136891"/>
              <a:ext cx="3200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M</a:t>
              </a:r>
              <a:endParaRPr lang="en-US" sz="10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21290" y="3136891"/>
              <a:ext cx="2963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1</a:t>
              </a:r>
              <a:endParaRPr lang="en-US" sz="1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74858" y="3129951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2</a:t>
              </a:r>
              <a:endParaRPr lang="en-US" sz="1000" baseline="-25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504031" y="312949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6056722" y="314080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5621172" y="314034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78" name="Rounded Rectangle 77"/>
          <p:cNvSpPr/>
          <p:nvPr/>
        </p:nvSpPr>
        <p:spPr>
          <a:xfrm>
            <a:off x="7456386" y="4513358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985559" y="4512904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538717" y="4501146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067890" y="4500692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609289" y="4512450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138462" y="4511996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561798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101844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655735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19907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73869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527421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Hexagon 102"/>
          <p:cNvSpPr/>
          <p:nvPr/>
        </p:nvSpPr>
        <p:spPr>
          <a:xfrm>
            <a:off x="6130882" y="5546279"/>
            <a:ext cx="590345" cy="509397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Σ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6789267" y="4843418"/>
            <a:ext cx="795211" cy="87250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755247" y="4843418"/>
            <a:ext cx="377494" cy="70286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576357" y="4843418"/>
            <a:ext cx="88170" cy="65750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239524" y="4838544"/>
            <a:ext cx="86607" cy="63969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5738697" y="4838544"/>
            <a:ext cx="409949" cy="70773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274217" y="4866098"/>
            <a:ext cx="799965" cy="84982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6409481" y="6101941"/>
            <a:ext cx="0" cy="35869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347809"/>
              </p:ext>
            </p:extLst>
          </p:nvPr>
        </p:nvGraphicFramePr>
        <p:xfrm>
          <a:off x="5839779" y="6389604"/>
          <a:ext cx="1226520" cy="38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3" name="Equation" r:id="rId4" imgW="749300" imgH="254000" progId="Equation.3">
                  <p:embed/>
                </p:oleObj>
              </mc:Choice>
              <mc:Fallback>
                <p:oleObj name="Equation" r:id="rId4" imgW="749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39779" y="6389604"/>
                        <a:ext cx="1226520" cy="38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Rectangle 124"/>
          <p:cNvSpPr/>
          <p:nvPr/>
        </p:nvSpPr>
        <p:spPr>
          <a:xfrm>
            <a:off x="7840855" y="4383728"/>
            <a:ext cx="8850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a(θ</a:t>
            </a:r>
            <a:r>
              <a:rPr lang="en-US" sz="2200" baseline="-25000" dirty="0" smtClean="0">
                <a:solidFill>
                  <a:schemeClr val="tx2"/>
                </a:solidFill>
              </a:rPr>
              <a:t>s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  <a:r>
              <a:rPr lang="en-US" sz="2200" baseline="30000" dirty="0" smtClean="0">
                <a:solidFill>
                  <a:schemeClr val="tx2"/>
                </a:solidFill>
              </a:rPr>
              <a:t>†</a:t>
            </a:r>
            <a:endParaRPr lang="en-US" sz="2200" baseline="30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397305" y="4507107"/>
            <a:ext cx="403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W*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939114" y="4511925"/>
            <a:ext cx="403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 smtClean="0"/>
              <a:t>2 </a:t>
            </a:r>
            <a:endParaRPr lang="en-US" sz="1000" baseline="-25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479636" y="4494895"/>
            <a:ext cx="379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W*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029586" y="4491572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/>
              <a:t>.</a:t>
            </a:r>
            <a:r>
              <a:rPr lang="en-US" sz="1000" baseline="-25000" dirty="0" smtClean="0"/>
              <a:t> </a:t>
            </a:r>
            <a:endParaRPr lang="en-US" sz="1000" baseline="-25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080677" y="4511017"/>
            <a:ext cx="410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 smtClean="0"/>
              <a:t>M </a:t>
            </a:r>
            <a:endParaRPr lang="en-US" sz="1000" baseline="-25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574136" y="4511017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/>
              <a:t>.</a:t>
            </a:r>
            <a:r>
              <a:rPr lang="en-US" sz="1000" baseline="-25000" dirty="0" smtClean="0"/>
              <a:t> </a:t>
            </a:r>
            <a:endParaRPr lang="en-US" sz="1000" baseline="-25000" dirty="0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83388"/>
              </p:ext>
            </p:extLst>
          </p:nvPr>
        </p:nvGraphicFramePr>
        <p:xfrm>
          <a:off x="80372" y="2352675"/>
          <a:ext cx="5256212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" name="Equation" r:id="rId6" imgW="3149600" imgH="927100" progId="Equation.3">
                  <p:embed/>
                </p:oleObj>
              </mc:Choice>
              <mc:Fallback>
                <p:oleObj name="Equation" r:id="rId6" imgW="31496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372" y="2352675"/>
                        <a:ext cx="5256212" cy="141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10404"/>
              </p:ext>
            </p:extLst>
          </p:nvPr>
        </p:nvGraphicFramePr>
        <p:xfrm>
          <a:off x="235935" y="4986310"/>
          <a:ext cx="49371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" name="Equation" r:id="rId8" imgW="2959100" imgH="635000" progId="Equation.3">
                  <p:embed/>
                </p:oleObj>
              </mc:Choice>
              <mc:Fallback>
                <p:oleObj name="Equation" r:id="rId8" imgW="29591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935" y="4986310"/>
                        <a:ext cx="4937125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12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8"/>
            <a:ext cx="5791200" cy="1371600"/>
          </a:xfrm>
        </p:spPr>
        <p:txBody>
          <a:bodyPr/>
          <a:lstStyle/>
          <a:p>
            <a:r>
              <a:rPr lang="en-US" dirty="0" smtClean="0"/>
              <a:t>Spatial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752600"/>
            <a:ext cx="7620000" cy="52374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Weights optimization 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Rank deficiency </a:t>
            </a:r>
            <a:r>
              <a:rPr lang="en-US" sz="1800" b="0" dirty="0" smtClean="0">
                <a:solidFill>
                  <a:srgbClr val="000000"/>
                </a:solidFill>
              </a:rPr>
              <a:t>– noise free case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Regularization 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b="0" dirty="0" smtClean="0">
                <a:solidFill>
                  <a:srgbClr val="000000"/>
                </a:solidFill>
              </a:rPr>
              <a:t>Delay-and-sum </a:t>
            </a:r>
            <a:r>
              <a:rPr lang="en-US" sz="1800" b="0" dirty="0" err="1" smtClean="0">
                <a:solidFill>
                  <a:srgbClr val="000000"/>
                </a:solidFill>
              </a:rPr>
              <a:t>beamformer</a:t>
            </a:r>
            <a:r>
              <a:rPr lang="en-US" sz="1800" b="0" dirty="0" smtClean="0">
                <a:solidFill>
                  <a:srgbClr val="000000"/>
                </a:solidFill>
              </a:rPr>
              <a:t>: data independent </a:t>
            </a:r>
          </a:p>
          <a:p>
            <a:r>
              <a:rPr lang="en-US" sz="1800" b="0" dirty="0" smtClean="0">
                <a:solidFill>
                  <a:srgbClr val="000000"/>
                </a:solidFill>
              </a:rPr>
              <a:t>Inefficient for interference cancellation </a:t>
            </a:r>
            <a:endParaRPr lang="en-US" sz="1800" b="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5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15913" y="165178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90915" y="1660662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38697" y="167096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48646" y="164574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6357" y="1647169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428933" y="166493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0884" y="2648467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θ</a:t>
            </a:r>
            <a:r>
              <a:rPr lang="en-US" sz="1400" baseline="-25000" dirty="0" smtClean="0"/>
              <a:t>s</a:t>
            </a:r>
            <a:endParaRPr lang="en-US" sz="1400" baseline="-25000" dirty="0"/>
          </a:p>
        </p:txBody>
      </p:sp>
      <p:sp>
        <p:nvSpPr>
          <p:cNvPr id="25" name="Sun 24"/>
          <p:cNvSpPr/>
          <p:nvPr/>
        </p:nvSpPr>
        <p:spPr>
          <a:xfrm>
            <a:off x="7550458" y="1169116"/>
            <a:ext cx="230426" cy="138791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39185" y="1115388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</a:t>
            </a:r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147735" y="2956244"/>
            <a:ext cx="2676341" cy="646202"/>
            <a:chOff x="5147735" y="2956244"/>
            <a:chExt cx="2676341" cy="64620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274217" y="3268494"/>
              <a:ext cx="2276241" cy="2775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189306" y="3183022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639583" y="318646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74182" y="3181107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429594" y="3185104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20082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86040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24471" y="3285791"/>
              <a:ext cx="215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90915" y="3294669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Δ</a:t>
              </a:r>
              <a:endParaRPr lang="en-US" sz="1400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7384520" y="2956244"/>
              <a:ext cx="439556" cy="340008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7735" y="3136891"/>
              <a:ext cx="3200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M</a:t>
              </a:r>
              <a:endParaRPr lang="en-US" sz="10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21290" y="3136891"/>
              <a:ext cx="2963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1</a:t>
              </a:r>
              <a:endParaRPr lang="en-US" sz="1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74858" y="3129951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2</a:t>
              </a:r>
              <a:endParaRPr lang="en-US" sz="1000" baseline="-25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11253"/>
              </p:ext>
            </p:extLst>
          </p:nvPr>
        </p:nvGraphicFramePr>
        <p:xfrm>
          <a:off x="219075" y="2098675"/>
          <a:ext cx="458311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3" name="Equation" r:id="rId4" imgW="3378200" imgH="736600" progId="Equation.3">
                  <p:embed/>
                </p:oleObj>
              </mc:Choice>
              <mc:Fallback>
                <p:oleObj name="Equation" r:id="rId4" imgW="33782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075" y="2098675"/>
                        <a:ext cx="4583113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504031" y="312949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6056722" y="314080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5621172" y="314034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78" name="Rounded Rectangle 77"/>
          <p:cNvSpPr/>
          <p:nvPr/>
        </p:nvSpPr>
        <p:spPr>
          <a:xfrm>
            <a:off x="7456386" y="4513358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985559" y="4512904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538717" y="4501146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067890" y="4500692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609289" y="4512450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138462" y="4511996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561798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101844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655735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19907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73869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527421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Hexagon 102"/>
          <p:cNvSpPr/>
          <p:nvPr/>
        </p:nvSpPr>
        <p:spPr>
          <a:xfrm>
            <a:off x="6130882" y="5546279"/>
            <a:ext cx="590345" cy="509397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Σ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6789267" y="4843418"/>
            <a:ext cx="795211" cy="87250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755247" y="4843418"/>
            <a:ext cx="377494" cy="70286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576357" y="4843418"/>
            <a:ext cx="88170" cy="65750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239524" y="4838544"/>
            <a:ext cx="86607" cy="63969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5738697" y="4838544"/>
            <a:ext cx="409949" cy="70773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274217" y="4866098"/>
            <a:ext cx="799965" cy="84982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6409481" y="6101941"/>
            <a:ext cx="0" cy="35869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889007"/>
              </p:ext>
            </p:extLst>
          </p:nvPr>
        </p:nvGraphicFramePr>
        <p:xfrm>
          <a:off x="6305323" y="6541188"/>
          <a:ext cx="255587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4" name="Equation" r:id="rId6" imgW="139700" imgH="152400" progId="Equation.3">
                  <p:embed/>
                </p:oleObj>
              </mc:Choice>
              <mc:Fallback>
                <p:oleObj name="Equation" r:id="rId6" imgW="1397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5323" y="6541188"/>
                        <a:ext cx="255587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123"/>
          <p:cNvSpPr/>
          <p:nvPr/>
        </p:nvSpPr>
        <p:spPr>
          <a:xfrm>
            <a:off x="4665952" y="4207220"/>
            <a:ext cx="3571143" cy="78247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8237095" y="4312608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W?</a:t>
            </a:r>
            <a:endParaRPr lang="en-US" sz="2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7397305" y="4507107"/>
            <a:ext cx="403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W*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939114" y="4511925"/>
            <a:ext cx="403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 smtClean="0"/>
              <a:t>2 </a:t>
            </a:r>
            <a:endParaRPr lang="en-US" sz="1000" baseline="-25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479636" y="4494895"/>
            <a:ext cx="379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W*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029586" y="4491572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/>
              <a:t>.</a:t>
            </a:r>
            <a:r>
              <a:rPr lang="en-US" sz="1000" baseline="-25000" dirty="0" smtClean="0"/>
              <a:t> </a:t>
            </a:r>
            <a:endParaRPr lang="en-US" sz="1000" baseline="-25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080677" y="4511017"/>
            <a:ext cx="4101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 smtClean="0"/>
              <a:t>M </a:t>
            </a:r>
            <a:endParaRPr lang="en-US" sz="1000" baseline="-25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574136" y="4511017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30000" dirty="0" smtClean="0"/>
              <a:t>*</a:t>
            </a:r>
            <a:r>
              <a:rPr lang="en-US" sz="1000" baseline="-25000" dirty="0"/>
              <a:t>.</a:t>
            </a:r>
            <a:r>
              <a:rPr lang="en-US" sz="1000" baseline="-25000" dirty="0" smtClean="0"/>
              <a:t> </a:t>
            </a:r>
            <a:endParaRPr lang="en-US" sz="1000" baseline="-25000" dirty="0"/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66559"/>
              </p:ext>
            </p:extLst>
          </p:nvPr>
        </p:nvGraphicFramePr>
        <p:xfrm>
          <a:off x="303213" y="3398838"/>
          <a:ext cx="230346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5" name="Equation" r:id="rId8" imgW="1562100" imgH="393700" progId="Equation.3">
                  <p:embed/>
                </p:oleObj>
              </mc:Choice>
              <mc:Fallback>
                <p:oleObj name="Equation" r:id="rId8" imgW="1562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213" y="3398838"/>
                        <a:ext cx="2303462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92044"/>
              </p:ext>
            </p:extLst>
          </p:nvPr>
        </p:nvGraphicFramePr>
        <p:xfrm>
          <a:off x="799" y="4607510"/>
          <a:ext cx="5267326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6" name="Equation" r:id="rId10" imgW="3568700" imgH="800100" progId="Equation.3">
                  <p:embed/>
                </p:oleObj>
              </mc:Choice>
              <mc:Fallback>
                <p:oleObj name="Equation" r:id="rId10" imgW="35687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9" y="4607510"/>
                        <a:ext cx="5267326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48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" y="30798"/>
            <a:ext cx="7884160" cy="1371600"/>
          </a:xfrm>
        </p:spPr>
        <p:txBody>
          <a:bodyPr/>
          <a:lstStyle/>
          <a:p>
            <a:r>
              <a:rPr lang="en-US" dirty="0" smtClean="0"/>
              <a:t>Sparse </a:t>
            </a:r>
            <a:r>
              <a:rPr lang="en-US" dirty="0" err="1" smtClean="0"/>
              <a:t>beamformer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6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53734"/>
              </p:ext>
            </p:extLst>
          </p:nvPr>
        </p:nvGraphicFramePr>
        <p:xfrm>
          <a:off x="217916" y="1603960"/>
          <a:ext cx="833755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" name="Equation" r:id="rId4" imgW="5651500" imgH="2057400" progId="Equation.3">
                  <p:embed/>
                </p:oleObj>
              </mc:Choice>
              <mc:Fallback>
                <p:oleObj name="Equation" r:id="rId4" imgW="5651500" imgH="205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916" y="1603960"/>
                        <a:ext cx="8337550" cy="302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512504"/>
              </p:ext>
            </p:extLst>
          </p:nvPr>
        </p:nvGraphicFramePr>
        <p:xfrm>
          <a:off x="3942080" y="4287520"/>
          <a:ext cx="35052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" name="Equation" r:id="rId6" imgW="2603500" imgH="381000" progId="Equation.3">
                  <p:embed/>
                </p:oleObj>
              </mc:Choice>
              <mc:Fallback>
                <p:oleObj name="Equation" r:id="rId6" imgW="26035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2080" y="4287520"/>
                        <a:ext cx="3505200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77075"/>
              </p:ext>
            </p:extLst>
          </p:nvPr>
        </p:nvGraphicFramePr>
        <p:xfrm>
          <a:off x="3267392" y="5224145"/>
          <a:ext cx="417988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" name="Equation" r:id="rId8" imgW="3225800" imgH="1066800" progId="Equation.3">
                  <p:embed/>
                </p:oleObj>
              </mc:Choice>
              <mc:Fallback>
                <p:oleObj name="Equation" r:id="rId8" imgW="3225800" imgH="106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67392" y="5224145"/>
                        <a:ext cx="4179888" cy="13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400" y="3263900"/>
            <a:ext cx="1219200" cy="33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80" y="4267200"/>
            <a:ext cx="506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MVDR </a:t>
            </a:r>
            <a:r>
              <a:rPr lang="en-US" b="1" dirty="0" err="1" smtClean="0"/>
              <a:t>beamformer</a:t>
            </a:r>
            <a:r>
              <a:rPr lang="en-US" b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Empirical risk minimization</a:t>
            </a:r>
            <a:r>
              <a:rPr lang="en-US" i="1" dirty="0" smtClean="0"/>
              <a:t>  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826000" y="5759231"/>
            <a:ext cx="2140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Wavenumber Dictionary</a:t>
            </a:r>
            <a:endParaRPr lang="en-US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" y="5196522"/>
            <a:ext cx="21339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Regularization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/>
              <a:t>Analysis sparsity </a:t>
            </a:r>
          </a:p>
          <a:p>
            <a:pPr marL="285750" indent="-285750">
              <a:buFont typeface="Arial"/>
              <a:buChar char="•"/>
            </a:pPr>
            <a:r>
              <a:rPr lang="en-US" sz="1600" i="1" dirty="0" smtClean="0">
                <a:solidFill>
                  <a:srgbClr val="BB0000"/>
                </a:solidFill>
              </a:rPr>
              <a:t>Synthesis sparsity</a:t>
            </a:r>
            <a:endParaRPr lang="en-US" sz="1600" i="1" dirty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1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Multipath MVDR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00" y="1968060"/>
            <a:ext cx="7620000" cy="4373563"/>
          </a:xfrm>
        </p:spPr>
        <p:txBody>
          <a:bodyPr/>
          <a:lstStyle/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r>
              <a:rPr lang="en-US" b="1" dirty="0">
                <a:cs typeface="Times New Roman" charset="0"/>
              </a:rPr>
              <a:t>Image Model of multi-path effect </a:t>
            </a: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r>
              <a:rPr lang="en-US" dirty="0" smtClean="0">
                <a:latin typeface="Times New Roman" charset="0"/>
                <a:cs typeface="Times New Roman" charset="0"/>
              </a:rPr>
              <a:t>source at    ; sensor at    </a:t>
            </a: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endParaRPr lang="en-US" dirty="0">
              <a:solidFill>
                <a:srgbClr val="27345E"/>
              </a:solidFill>
              <a:latin typeface="Times New Roman" charset="0"/>
              <a:cs typeface="Times New Roman" charset="0"/>
            </a:endParaRP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endParaRPr lang="en-US" dirty="0" smtClean="0">
              <a:solidFill>
                <a:srgbClr val="27345E"/>
              </a:solidFill>
              <a:latin typeface="Times New Roman" charset="0"/>
              <a:cs typeface="Times New Roman" charset="0"/>
            </a:endParaRP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endParaRPr lang="en-US" dirty="0">
              <a:solidFill>
                <a:srgbClr val="27345E"/>
              </a:solidFill>
              <a:latin typeface="Times New Roman" charset="0"/>
              <a:cs typeface="Times New Roman" charset="0"/>
            </a:endParaRP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endParaRPr lang="en-US" dirty="0" smtClean="0">
              <a:solidFill>
                <a:srgbClr val="27345E"/>
              </a:solidFill>
              <a:latin typeface="Times New Roman" charset="0"/>
              <a:cs typeface="Times New Roman" charset="0"/>
            </a:endParaRP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endParaRPr lang="en-US" sz="1000" dirty="0">
              <a:solidFill>
                <a:srgbClr val="27345E"/>
              </a:solidFill>
              <a:latin typeface="Times New Roman" charset="0"/>
              <a:cs typeface="Times New Roman" charset="0"/>
            </a:endParaRPr>
          </a:p>
          <a:p>
            <a:pPr marL="274320" lvl="1" indent="0">
              <a:spcBef>
                <a:spcPts val="600"/>
              </a:spcBef>
              <a:buClr>
                <a:srgbClr val="27345E"/>
              </a:buClr>
              <a:buSzPct val="90000"/>
              <a:buNone/>
            </a:pPr>
            <a:r>
              <a:rPr lang="en-US" sz="1800" b="1" dirty="0" smtClean="0">
                <a:cs typeface="Times New Roman" charset="0"/>
              </a:rPr>
              <a:t>Sensor array acoustic measurement matrix</a:t>
            </a: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None/>
            </a:pPr>
            <a:r>
              <a:rPr lang="en-US" dirty="0" smtClean="0">
                <a:solidFill>
                  <a:srgbClr val="27345E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1">
              <a:spcBef>
                <a:spcPts val="600"/>
              </a:spcBef>
              <a:buClr>
                <a:srgbClr val="27345E"/>
              </a:buClr>
              <a:buSzPct val="100000"/>
              <a:buNone/>
            </a:pPr>
            <a:endParaRPr lang="en-US" sz="2800" b="1" i="1" dirty="0" smtClean="0">
              <a:solidFill>
                <a:srgbClr val="198A8A"/>
              </a:solidFill>
              <a:latin typeface="Times New Roman" charset="0"/>
              <a:cs typeface="Times New Roman" charset="0"/>
            </a:endParaRPr>
          </a:p>
          <a:p>
            <a:pPr lvl="1">
              <a:spcBef>
                <a:spcPts val="600"/>
              </a:spcBef>
              <a:buClr>
                <a:srgbClr val="27345E"/>
              </a:buClr>
              <a:buSzPct val="90000"/>
            </a:pPr>
            <a:endParaRPr lang="en-US" sz="2800" dirty="0" smtClean="0">
              <a:latin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003253"/>
              </p:ext>
            </p:extLst>
          </p:nvPr>
        </p:nvGraphicFramePr>
        <p:xfrm>
          <a:off x="466725" y="2881313"/>
          <a:ext cx="4454525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Equation" r:id="rId4" imgW="2463800" imgH="850900" progId="Equation.3">
                  <p:embed/>
                </p:oleObj>
              </mc:Choice>
              <mc:Fallback>
                <p:oleObj name="Equation" r:id="rId4" imgW="24638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881313"/>
                        <a:ext cx="4454525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42000" y="3927312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Reflection coefficient</a:t>
            </a:r>
            <a:endParaRPr lang="en-US" sz="140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839385" y="3927510"/>
            <a:ext cx="1291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Speed of sound</a:t>
            </a:r>
            <a:endParaRPr lang="en-US" sz="1400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254449"/>
              </p:ext>
            </p:extLst>
          </p:nvPr>
        </p:nvGraphicFramePr>
        <p:xfrm>
          <a:off x="1460711" y="2395538"/>
          <a:ext cx="2682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Equation" r:id="rId6" imgW="101468" imgH="114151" progId="Equation.3">
                  <p:embed/>
                </p:oleObj>
              </mc:Choice>
              <mc:Fallback>
                <p:oleObj name="Equation" r:id="rId6" imgW="101468" imgH="1141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711" y="2395538"/>
                        <a:ext cx="26828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80315"/>
              </p:ext>
            </p:extLst>
          </p:nvPr>
        </p:nvGraphicFramePr>
        <p:xfrm>
          <a:off x="2719726" y="2375218"/>
          <a:ext cx="3016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Equation" r:id="rId8" imgW="114102" imgH="126780" progId="Equation.3">
                  <p:embed/>
                </p:oleObj>
              </mc:Choice>
              <mc:Fallback>
                <p:oleObj name="Equation" r:id="rId8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726" y="2375218"/>
                        <a:ext cx="3016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5896611" y="2120622"/>
            <a:ext cx="3039023" cy="1941103"/>
            <a:chOff x="1071558" y="756914"/>
            <a:chExt cx="7234181" cy="5177126"/>
          </a:xfrm>
        </p:grpSpPr>
        <p:pic>
          <p:nvPicPr>
            <p:cNvPr id="14" name="Picture 5" descr="ImageModel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58" y="756914"/>
              <a:ext cx="7234181" cy="517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lowchart: Connector 6"/>
            <p:cNvSpPr/>
            <p:nvPr/>
          </p:nvSpPr>
          <p:spPr>
            <a:xfrm>
              <a:off x="4159858" y="2742557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lowchart: Connector 7"/>
            <p:cNvSpPr/>
            <p:nvPr/>
          </p:nvSpPr>
          <p:spPr>
            <a:xfrm>
              <a:off x="4159858" y="2286088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lowchart: Connector 8"/>
            <p:cNvSpPr/>
            <p:nvPr/>
          </p:nvSpPr>
          <p:spPr>
            <a:xfrm>
              <a:off x="3536567" y="2742557"/>
              <a:ext cx="76405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Flowchart: Connector 9"/>
            <p:cNvSpPr/>
            <p:nvPr/>
          </p:nvSpPr>
          <p:spPr>
            <a:xfrm>
              <a:off x="3532547" y="2286088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Flowchart: Connector 10"/>
            <p:cNvSpPr/>
            <p:nvPr/>
          </p:nvSpPr>
          <p:spPr>
            <a:xfrm>
              <a:off x="4151816" y="5074355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lowchart: Connector 11"/>
            <p:cNvSpPr/>
            <p:nvPr/>
          </p:nvSpPr>
          <p:spPr>
            <a:xfrm>
              <a:off x="3524505" y="5081963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lowchart: Connector 12"/>
            <p:cNvSpPr/>
            <p:nvPr/>
          </p:nvSpPr>
          <p:spPr>
            <a:xfrm>
              <a:off x="7272286" y="2727342"/>
              <a:ext cx="76402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lowchart: Connector 13"/>
            <p:cNvSpPr/>
            <p:nvPr/>
          </p:nvSpPr>
          <p:spPr>
            <a:xfrm>
              <a:off x="7276306" y="2286088"/>
              <a:ext cx="76405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lowchart: Connector 14"/>
            <p:cNvSpPr/>
            <p:nvPr/>
          </p:nvSpPr>
          <p:spPr>
            <a:xfrm>
              <a:off x="7276306" y="5081963"/>
              <a:ext cx="76405" cy="7607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4" name="Picture 15" descr="RI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56" y="4286220"/>
            <a:ext cx="260051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131128"/>
              </p:ext>
            </p:extLst>
          </p:nvPr>
        </p:nvGraphicFramePr>
        <p:xfrm>
          <a:off x="-226202" y="5072152"/>
          <a:ext cx="406558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3" name="Equation" r:id="rId12" imgW="2273300" imgH="838200" progId="Equation.3">
                  <p:embed/>
                </p:oleObj>
              </mc:Choice>
              <mc:Fallback>
                <p:oleObj name="Equation" r:id="rId12" imgW="2273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6202" y="5072152"/>
                        <a:ext cx="4065587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34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78"/>
            <a:ext cx="7491886" cy="1371600"/>
          </a:xfrm>
        </p:spPr>
        <p:txBody>
          <a:bodyPr/>
          <a:lstStyle/>
          <a:p>
            <a:r>
              <a:rPr lang="en-US" dirty="0" smtClean="0"/>
              <a:t>Sparse multipath </a:t>
            </a:r>
            <a:r>
              <a:rPr lang="en-US" dirty="0" err="1" smtClean="0"/>
              <a:t>Mvdr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1320"/>
            <a:ext cx="8245475" cy="4373563"/>
          </a:xfrm>
        </p:spPr>
        <p:txBody>
          <a:bodyPr/>
          <a:lstStyle/>
          <a:p>
            <a:r>
              <a:rPr lang="en-US" dirty="0" smtClean="0"/>
              <a:t>Forward model of array acquisition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Regularization on channel dictionary: channel-aware beamforming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Interference cancellation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59590"/>
              </p:ext>
            </p:extLst>
          </p:nvPr>
        </p:nvGraphicFramePr>
        <p:xfrm>
          <a:off x="2619455" y="2348510"/>
          <a:ext cx="1482007" cy="29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" name="Equation" r:id="rId3" imgW="838200" imgH="165100" progId="Equation.3">
                  <p:embed/>
                </p:oleObj>
              </mc:Choice>
              <mc:Fallback>
                <p:oleObj name="Equation" r:id="rId3" imgW="838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455" y="2348510"/>
                        <a:ext cx="1482007" cy="291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018364"/>
              </p:ext>
            </p:extLst>
          </p:nvPr>
        </p:nvGraphicFramePr>
        <p:xfrm>
          <a:off x="915988" y="3586163"/>
          <a:ext cx="616267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" name="Equation" r:id="rId5" imgW="3225800" imgH="660400" progId="Equation.3">
                  <p:embed/>
                </p:oleObj>
              </mc:Choice>
              <mc:Fallback>
                <p:oleObj name="Equation" r:id="rId5" imgW="32258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5988" y="3586163"/>
                        <a:ext cx="6162675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3703"/>
              </p:ext>
            </p:extLst>
          </p:nvPr>
        </p:nvGraphicFramePr>
        <p:xfrm>
          <a:off x="400050" y="5648325"/>
          <a:ext cx="82264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" name="Equation" r:id="rId7" imgW="4305300" imgH="381000" progId="Equation.3">
                  <p:embed/>
                </p:oleObj>
              </mc:Choice>
              <mc:Fallback>
                <p:oleObj name="Equation" r:id="rId7" imgW="43053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50" y="5648325"/>
                        <a:ext cx="8226425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318"/>
            <a:ext cx="8245476" cy="1371600"/>
          </a:xfrm>
        </p:spPr>
        <p:txBody>
          <a:bodyPr/>
          <a:lstStyle/>
          <a:p>
            <a:r>
              <a:rPr lang="en-US" dirty="0" smtClean="0"/>
              <a:t>Robustness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960"/>
            <a:ext cx="7620000" cy="5060040"/>
          </a:xfrm>
        </p:spPr>
        <p:txBody>
          <a:bodyPr/>
          <a:lstStyle/>
          <a:p>
            <a:r>
              <a:rPr lang="en-US" dirty="0" smtClean="0"/>
              <a:t>Regularization (diagonal loading)</a:t>
            </a:r>
          </a:p>
          <a:p>
            <a:endParaRPr lang="en-US" dirty="0"/>
          </a:p>
          <a:p>
            <a:r>
              <a:rPr lang="en-US" dirty="0" err="1" smtClean="0"/>
              <a:t>Eigenspace</a:t>
            </a:r>
            <a:r>
              <a:rPr lang="en-US" dirty="0" smtClean="0"/>
              <a:t> projection</a:t>
            </a:r>
          </a:p>
          <a:p>
            <a:endParaRPr lang="en-US" dirty="0"/>
          </a:p>
          <a:p>
            <a:r>
              <a:rPr lang="en-US" dirty="0" smtClean="0"/>
              <a:t>Worst case optimization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Little-info sector-based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14240"/>
              </p:ext>
            </p:extLst>
          </p:nvPr>
        </p:nvGraphicFramePr>
        <p:xfrm>
          <a:off x="1689606" y="2143304"/>
          <a:ext cx="6268415" cy="57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Equation" r:id="rId4" imgW="4152900" imgH="381000" progId="Equation.3">
                  <p:embed/>
                </p:oleObj>
              </mc:Choice>
              <mc:Fallback>
                <p:oleObj name="Equation" r:id="rId4" imgW="41529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9606" y="2143304"/>
                        <a:ext cx="6268415" cy="575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22139"/>
              </p:ext>
            </p:extLst>
          </p:nvPr>
        </p:nvGraphicFramePr>
        <p:xfrm>
          <a:off x="1777612" y="3121553"/>
          <a:ext cx="5058429" cy="46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" name="Equation" r:id="rId6" imgW="2781300" imgH="254000" progId="Equation.3">
                  <p:embed/>
                </p:oleObj>
              </mc:Choice>
              <mc:Fallback>
                <p:oleObj name="Equation" r:id="rId6" imgW="2781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7612" y="3121553"/>
                        <a:ext cx="5058429" cy="461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506617"/>
              </p:ext>
            </p:extLst>
          </p:nvPr>
        </p:nvGraphicFramePr>
        <p:xfrm>
          <a:off x="1689606" y="3994151"/>
          <a:ext cx="5863960" cy="82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" name="Equation" r:id="rId8" imgW="3060700" imgH="431800" progId="Equation.3">
                  <p:embed/>
                </p:oleObj>
              </mc:Choice>
              <mc:Fallback>
                <p:oleObj name="Equation" r:id="rId8" imgW="3060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9606" y="3994151"/>
                        <a:ext cx="5863960" cy="825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70086"/>
              </p:ext>
            </p:extLst>
          </p:nvPr>
        </p:nvGraphicFramePr>
        <p:xfrm>
          <a:off x="1700946" y="5217417"/>
          <a:ext cx="5770356" cy="12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" name="Equation" r:id="rId10" imgW="3213100" imgH="698500" progId="Equation.3">
                  <p:embed/>
                </p:oleObj>
              </mc:Choice>
              <mc:Fallback>
                <p:oleObj name="Equation" r:id="rId10" imgW="32131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00946" y="5217417"/>
                        <a:ext cx="5770356" cy="125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38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13275</TotalTime>
  <Words>764</Words>
  <Application>Microsoft Macintosh PowerPoint</Application>
  <PresentationFormat>On-screen Show (4:3)</PresentationFormat>
  <Paragraphs>242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Essential</vt:lpstr>
      <vt:lpstr>Equation</vt:lpstr>
      <vt:lpstr>A Multipath Sparse Beamforming Method </vt:lpstr>
      <vt:lpstr>Acquisition model</vt:lpstr>
      <vt:lpstr>Prior art</vt:lpstr>
      <vt:lpstr>Linear prediction</vt:lpstr>
      <vt:lpstr>Spatial filtering</vt:lpstr>
      <vt:lpstr>Sparse beamformer</vt:lpstr>
      <vt:lpstr>Multipath MVDR</vt:lpstr>
      <vt:lpstr>Sparse multipath Mvdr</vt:lpstr>
      <vt:lpstr>Robustness principle</vt:lpstr>
      <vt:lpstr>Numerical evaluations</vt:lpstr>
      <vt:lpstr>far-field estimation</vt:lpstr>
      <vt:lpstr>Reverberant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Hello</dc:creator>
  <cp:lastModifiedBy>Marwa El Halabi</cp:lastModifiedBy>
  <cp:revision>352</cp:revision>
  <dcterms:created xsi:type="dcterms:W3CDTF">2013-06-23T10:56:26Z</dcterms:created>
  <dcterms:modified xsi:type="dcterms:W3CDTF">2014-11-25T16:37:50Z</dcterms:modified>
</cp:coreProperties>
</file>