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2" r:id="rId1"/>
  </p:sldMasterIdLst>
  <p:sldIdLst>
    <p:sldId id="256" r:id="rId2"/>
    <p:sldId id="274" r:id="rId3"/>
    <p:sldId id="278" r:id="rId4"/>
    <p:sldId id="275" r:id="rId5"/>
    <p:sldId id="257" r:id="rId6"/>
    <p:sldId id="277" r:id="rId7"/>
    <p:sldId id="258" r:id="rId8"/>
    <p:sldId id="260" r:id="rId9"/>
    <p:sldId id="279" r:id="rId10"/>
    <p:sldId id="276" r:id="rId11"/>
    <p:sldId id="259" r:id="rId12"/>
    <p:sldId id="282" r:id="rId13"/>
    <p:sldId id="261" r:id="rId14"/>
    <p:sldId id="262" r:id="rId15"/>
    <p:sldId id="263" r:id="rId16"/>
    <p:sldId id="283" r:id="rId17"/>
    <p:sldId id="284" r:id="rId18"/>
    <p:sldId id="280" r:id="rId19"/>
    <p:sldId id="281" r:id="rId20"/>
    <p:sldId id="264" r:id="rId21"/>
    <p:sldId id="285" r:id="rId22"/>
    <p:sldId id="286" r:id="rId23"/>
    <p:sldId id="265" r:id="rId24"/>
    <p:sldId id="266" r:id="rId25"/>
    <p:sldId id="287" r:id="rId26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2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49223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Lausanne, Virtually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Thursday, December 2, 2010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792996" y="649223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Vittorio Mischi  MMX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7B032AF-4799-854E-9A92-5D1D2F16D6E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5213" y="6476999"/>
            <a:ext cx="3073047" cy="274320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2028558-5486-3E45-B2E3-2C4615D4FD1F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D7B032AF-4799-854E-9A92-5D1D2F16D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GB" dirty="0" smtClean="0"/>
              <a:t>Lausanne, Virtually</a:t>
            </a:r>
            <a:br>
              <a:rPr lang="en-GB" dirty="0" smtClean="0"/>
            </a:br>
            <a:r>
              <a:rPr lang="en-GB" dirty="0" smtClean="0"/>
              <a:t>Thursday, December 2,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5899" y="6476999"/>
            <a:ext cx="5890901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© Copyright Vittorio Mischi  MMX - SKMF Forum @ Business School Lausanne           Slide  </a:t>
            </a:r>
            <a:fld id="{9A004FD2-4EEE-0740-9A2B-A6FD7441C080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 cap="none" spc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ark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uestionnaire.epfl.ch/index.php?form=Questionnaire_SKMF&amp;formlang=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ittorio.mischi@epfl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SKMF Roundtable</a:t>
            </a:r>
            <a:br>
              <a:rPr lang="en-GB" dirty="0" smtClean="0"/>
            </a:br>
            <a:r>
              <a:rPr lang="en-GB" dirty="0" smtClean="0"/>
              <a:t>Web Social Tagging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Vittorio Mischi, EPFL</a:t>
            </a:r>
          </a:p>
          <a:p>
            <a:r>
              <a:rPr lang="en-GB" dirty="0" smtClean="0"/>
              <a:t>Business School Lausanne</a:t>
            </a:r>
          </a:p>
          <a:p>
            <a:r>
              <a:rPr lang="en-GB" dirty="0" smtClean="0"/>
              <a:t>2010.12.02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Why </a:t>
            </a:r>
            <a:r>
              <a:rPr lang="en-GB" sz="5400" dirty="0" smtClean="0">
                <a:solidFill>
                  <a:srgbClr val="FF0000"/>
                </a:solidFill>
              </a:rPr>
              <a:t>Social</a:t>
            </a:r>
            <a:r>
              <a:rPr lang="en-GB" sz="5400" dirty="0" smtClean="0"/>
              <a:t>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always a </a:t>
            </a:r>
            <a:r>
              <a:rPr lang="en-GB" dirty="0" smtClean="0">
                <a:solidFill>
                  <a:srgbClr val="FF0000"/>
                </a:solidFill>
              </a:rPr>
              <a:t>person </a:t>
            </a:r>
            <a:r>
              <a:rPr lang="en-GB" dirty="0" smtClean="0"/>
              <a:t>behind a tag</a:t>
            </a:r>
          </a:p>
          <a:p>
            <a:r>
              <a:rPr lang="en-GB" dirty="0" smtClean="0"/>
              <a:t>There is always a </a:t>
            </a:r>
            <a:r>
              <a:rPr lang="en-GB" dirty="0" smtClean="0">
                <a:solidFill>
                  <a:srgbClr val="FF0000"/>
                </a:solidFill>
              </a:rPr>
              <a:t>3-way link</a:t>
            </a:r>
          </a:p>
          <a:p>
            <a:r>
              <a:rPr lang="en-GB" dirty="0" smtClean="0"/>
              <a:t>Many tags, many links among people &amp; things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Acting</a:t>
            </a:r>
            <a:r>
              <a:rPr lang="en-GB" dirty="0" smtClean="0"/>
              <a:t> in the “tag world” </a:t>
            </a:r>
            <a:r>
              <a:rPr lang="en-GB" dirty="0" smtClean="0">
                <a:solidFill>
                  <a:srgbClr val="FF0000"/>
                </a:solidFill>
              </a:rPr>
              <a:t>effects a change that is “Social”</a:t>
            </a:r>
          </a:p>
          <a:p>
            <a:r>
              <a:rPr lang="en-GB" dirty="0" smtClean="0"/>
              <a:t>Leveraging the Social aspect to solve human problems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Knowledge Management &amp; WST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6133"/>
            <a:ext cx="8229600" cy="10800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Think </a:t>
            </a:r>
            <a:r>
              <a:rPr lang="en-US" dirty="0"/>
              <a:t>of what your organization does not </a:t>
            </a:r>
            <a:r>
              <a:rPr lang="en-US" dirty="0" smtClean="0"/>
              <a:t>know</a:t>
            </a:r>
            <a:br>
              <a:rPr lang="en-US" dirty="0" smtClean="0"/>
            </a:br>
            <a:r>
              <a:rPr lang="en-US" dirty="0" smtClean="0"/>
              <a:t>(that </a:t>
            </a:r>
            <a:r>
              <a:rPr lang="en-US" dirty="0"/>
              <a:t>it knows or doesn't know it does not </a:t>
            </a:r>
            <a:r>
              <a:rPr lang="en-US" dirty="0" smtClean="0"/>
              <a:t>know)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3509" y="1997170"/>
          <a:ext cx="7113724" cy="274844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98677"/>
                <a:gridCol w="2839596"/>
                <a:gridCol w="3275451"/>
              </a:tblGrid>
              <a:tr h="382524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Know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Don’t Know</a:t>
                      </a:r>
                      <a:endParaRPr lang="en-GB" sz="2400" b="1" dirty="0"/>
                    </a:p>
                  </a:txBody>
                  <a:tcPr/>
                </a:tc>
              </a:tr>
              <a:tr h="1102521"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Know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0" dirty="0" smtClean="0"/>
                        <a:t>No Problem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Traditional</a:t>
                      </a:r>
                      <a:r>
                        <a:rPr lang="en-GB" sz="2800" baseline="0" dirty="0" smtClean="0"/>
                        <a:t> Search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WST</a:t>
                      </a:r>
                      <a:endParaRPr lang="en-GB" sz="2800" b="0" dirty="0" smtClean="0"/>
                    </a:p>
                  </a:txBody>
                  <a:tcPr/>
                </a:tc>
              </a:tr>
              <a:tr h="1102521"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Don’t</a:t>
                      </a:r>
                    </a:p>
                    <a:p>
                      <a:pPr algn="ctr"/>
                      <a:r>
                        <a:rPr lang="en-GB" sz="2400" b="1" dirty="0" smtClean="0"/>
                        <a:t>Know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 smtClean="0"/>
                    </a:p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</a:rPr>
                        <a:t>WST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 smtClean="0"/>
                    </a:p>
                    <a:p>
                      <a:pPr algn="ctr"/>
                      <a:r>
                        <a:rPr lang="en-GB" sz="2400" dirty="0" smtClean="0"/>
                        <a:t>WST</a:t>
                      </a:r>
                      <a:endParaRPr lang="en-GB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Adding the </a:t>
            </a:r>
            <a:r>
              <a:rPr lang="en-GB" sz="4800" dirty="0" smtClean="0">
                <a:solidFill>
                  <a:srgbClr val="FF0000"/>
                </a:solidFill>
              </a:rPr>
              <a:t>Social Layer in KM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/>
              <a:t>Finding not </a:t>
            </a:r>
            <a:r>
              <a:rPr lang="en-GB" sz="4800" dirty="0" smtClean="0">
                <a:solidFill>
                  <a:srgbClr val="FF0000"/>
                </a:solidFill>
              </a:rPr>
              <a:t>just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the </a:t>
            </a:r>
            <a:r>
              <a:rPr lang="en-GB" sz="4800" dirty="0" smtClean="0">
                <a:solidFill>
                  <a:srgbClr val="FF0000"/>
                </a:solidFill>
              </a:rPr>
              <a:t>Knowledge</a:t>
            </a:r>
            <a:endParaRPr lang="en-GB" sz="4800" dirty="0" smtClean="0"/>
          </a:p>
          <a:p>
            <a:pPr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BUT</a:t>
            </a:r>
            <a:endParaRPr lang="en-GB" sz="4800" dirty="0" smtClean="0"/>
          </a:p>
          <a:p>
            <a:pPr algn="ctr">
              <a:buNone/>
            </a:pPr>
            <a:r>
              <a:rPr lang="en-GB" sz="4800" dirty="0" smtClean="0"/>
              <a:t>Who may already have it</a:t>
            </a:r>
          </a:p>
          <a:p>
            <a:pPr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Expertise</a:t>
            </a:r>
            <a:br>
              <a:rPr lang="en-GB" sz="4800" dirty="0" smtClean="0">
                <a:solidFill>
                  <a:srgbClr val="FF0000"/>
                </a:solidFill>
              </a:rPr>
            </a:br>
            <a:r>
              <a:rPr lang="en-GB" sz="4800" dirty="0" smtClean="0"/>
              <a:t>recognized and </a:t>
            </a:r>
            <a:r>
              <a:rPr lang="en-GB" sz="4800" dirty="0" smtClean="0">
                <a:solidFill>
                  <a:srgbClr val="FF0000"/>
                </a:solidFill>
              </a:rPr>
              <a:t>valued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WST look?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57545"/>
            <a:ext cx="8229600" cy="5987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App to make it: </a:t>
            </a:r>
            <a:r>
              <a:rPr lang="en-US" sz="3600" dirty="0" err="1" smtClean="0"/>
              <a:t>Wordle</a:t>
            </a:r>
            <a:endParaRPr lang="en-US" sz="3600" dirty="0" smtClean="0"/>
          </a:p>
        </p:txBody>
      </p:sp>
      <p:pic>
        <p:nvPicPr>
          <p:cNvPr id="4" name="Picture 3" descr="Wordle map For The Win - Tag Cloud (almost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6428"/>
            <a:ext cx="6096000" cy="36004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78501"/>
            <a:ext cx="8229600" cy="59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 Cloud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Classic Examples of WST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Del.icio.us</a:t>
            </a:r>
          </a:p>
          <a:p>
            <a:r>
              <a:rPr lang="en-US" dirty="0" smtClean="0"/>
              <a:t>WST </a:t>
            </a:r>
            <a:r>
              <a:rPr lang="en-US" dirty="0"/>
              <a:t>as a</a:t>
            </a:r>
            <a:r>
              <a:rPr lang="en-US" dirty="0" smtClean="0"/>
              <a:t> ”Mental Model” -&gt; Aardvark</a:t>
            </a:r>
          </a:p>
          <a:p>
            <a:r>
              <a:rPr lang="en-US" dirty="0" smtClean="0"/>
              <a:t>One </a:t>
            </a:r>
            <a:r>
              <a:rPr lang="en-US" dirty="0"/>
              <a:t>Corporate </a:t>
            </a:r>
            <a:r>
              <a:rPr lang="en-US" dirty="0" smtClean="0"/>
              <a:t>case: IBM – </a:t>
            </a:r>
            <a:r>
              <a:rPr lang="en-US" dirty="0" err="1" smtClean="0"/>
              <a:t>Dogear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Academic Examples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Connotea</a:t>
            </a:r>
            <a:r>
              <a:rPr lang="en-US" dirty="0" smtClean="0"/>
              <a:t> (http://</a:t>
            </a:r>
            <a:r>
              <a:rPr lang="en-US" dirty="0" err="1" smtClean="0"/>
              <a:t>www.connotea.org</a:t>
            </a:r>
            <a:r>
              <a:rPr lang="en-US" dirty="0" smtClean="0"/>
              <a:t>/)</a:t>
            </a:r>
          </a:p>
          <a:p>
            <a:r>
              <a:rPr lang="en-US" dirty="0" err="1" smtClean="0"/>
              <a:t>Librarything</a:t>
            </a:r>
            <a:r>
              <a:rPr lang="en-US" dirty="0" smtClean="0"/>
              <a:t> (http://</a:t>
            </a:r>
            <a:r>
              <a:rPr lang="en-US" dirty="0" err="1" smtClean="0"/>
              <a:t>www.librarything.com</a:t>
            </a:r>
            <a:r>
              <a:rPr lang="en-US" dirty="0" smtClean="0"/>
              <a:t>/)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WST “enlarged” to Annotations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</a:t>
            </a:r>
            <a:r>
              <a:rPr lang="en-US" dirty="0"/>
              <a:t>with </a:t>
            </a:r>
            <a:r>
              <a:rPr lang="en-US" dirty="0" smtClean="0"/>
              <a:t>Semantics</a:t>
            </a:r>
          </a:p>
          <a:p>
            <a:r>
              <a:rPr lang="en-US" dirty="0" smtClean="0"/>
              <a:t>Annotations</a:t>
            </a:r>
          </a:p>
          <a:p>
            <a:r>
              <a:rPr lang="en-US" dirty="0" smtClean="0"/>
              <a:t>Google </a:t>
            </a:r>
            <a:r>
              <a:rPr lang="en-US" dirty="0"/>
              <a:t>Add-</a:t>
            </a:r>
            <a:r>
              <a:rPr lang="en-US" dirty="0" smtClean="0"/>
              <a:t>On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Acrobat PDF</a:t>
            </a:r>
            <a:endParaRPr lang="en-GB" dirty="0" smtClean="0"/>
          </a:p>
          <a:p>
            <a:r>
              <a:rPr lang="en-US" dirty="0" smtClean="0"/>
              <a:t>Awesome Highlighter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Before we start our Exercise…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A new Strategy: </a:t>
            </a:r>
            <a:r>
              <a:rPr lang="en-GB" sz="5400" dirty="0" smtClean="0">
                <a:solidFill>
                  <a:srgbClr val="FF0000"/>
                </a:solidFill>
              </a:rPr>
              <a:t>Pivoting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keyword search is mono-dimensional</a:t>
            </a:r>
          </a:p>
          <a:p>
            <a:r>
              <a:rPr lang="en-GB" dirty="0" smtClean="0"/>
              <a:t>A Google search is mono-dimensional</a:t>
            </a:r>
          </a:p>
          <a:p>
            <a:r>
              <a:rPr lang="en-GB" dirty="0" smtClean="0"/>
              <a:t>A Tag search can Pivot on its 3 axes</a:t>
            </a:r>
          </a:p>
          <a:p>
            <a:pPr algn="ctr">
              <a:buNone/>
            </a:pPr>
            <a:r>
              <a:rPr lang="en-GB" dirty="0" smtClean="0"/>
              <a:t>User</a:t>
            </a:r>
          </a:p>
          <a:p>
            <a:pPr algn="ctr">
              <a:buNone/>
            </a:pPr>
            <a:r>
              <a:rPr lang="en-GB" dirty="0" smtClean="0"/>
              <a:t>Item</a:t>
            </a:r>
          </a:p>
          <a:p>
            <a:pPr algn="ctr">
              <a:buNone/>
            </a:pPr>
            <a:r>
              <a:rPr lang="en-GB" dirty="0" smtClean="0"/>
              <a:t>Tag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Rubik in Billions of colours</a:t>
            </a:r>
            <a:endParaRPr lang="en-GB" sz="5400" dirty="0"/>
          </a:p>
        </p:txBody>
      </p:sp>
      <p:pic>
        <p:nvPicPr>
          <p:cNvPr id="4" name="Content Placeholder 3" descr="rubik cube mix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1219" r="-41219"/>
          <a:stretch>
            <a:fillRect/>
          </a:stretch>
        </p:blipFill>
        <p:spPr>
          <a:xfrm>
            <a:off x="4374556" y="1656043"/>
            <a:ext cx="4312244" cy="2371568"/>
          </a:xfrm>
        </p:spPr>
      </p:pic>
      <p:pic>
        <p:nvPicPr>
          <p:cNvPr id="5" name="Picture 4" descr="Rubik C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00697" y="4027611"/>
            <a:ext cx="2890345" cy="2371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5398" y="4880008"/>
            <a:ext cx="2711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To There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62998" y="2572209"/>
            <a:ext cx="2711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From Here</a:t>
            </a: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A virtual Presenter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Stuck in London in winter storm</a:t>
            </a:r>
          </a:p>
          <a:p>
            <a:r>
              <a:rPr lang="en-GB" dirty="0" smtClean="0"/>
              <a:t>GVA in trouble, LGW closed</a:t>
            </a:r>
          </a:p>
          <a:p>
            <a:r>
              <a:rPr lang="en-GB" dirty="0" smtClean="0"/>
              <a:t>Opportunity in disguise - Thanks to Skype</a:t>
            </a:r>
          </a:p>
          <a:p>
            <a:r>
              <a:rPr lang="en-GB" dirty="0" smtClean="0"/>
              <a:t>200 </a:t>
            </a:r>
            <a:r>
              <a:rPr lang="en-GB" dirty="0" err="1" smtClean="0"/>
              <a:t>Kgs</a:t>
            </a:r>
            <a:r>
              <a:rPr lang="en-GB" dirty="0" smtClean="0"/>
              <a:t> CO</a:t>
            </a:r>
            <a:r>
              <a:rPr lang="en-GB" baseline="-25000" dirty="0" smtClean="0"/>
              <a:t>2</a:t>
            </a:r>
            <a:r>
              <a:rPr lang="en-GB" dirty="0" smtClean="0"/>
              <a:t> not in the atmosphere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3 Exercises – In sequence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Exercise 1 - Group work</a:t>
            </a:r>
          </a:p>
          <a:p>
            <a:pPr algn="ctr">
              <a:buNone/>
            </a:pPr>
            <a:r>
              <a:rPr lang="en-US" dirty="0" smtClean="0"/>
              <a:t>(Some of) You have submitted a “question”</a:t>
            </a:r>
          </a:p>
          <a:p>
            <a:pPr algn="ctr">
              <a:buNone/>
            </a:pPr>
            <a:r>
              <a:rPr lang="en-US" dirty="0" smtClean="0"/>
              <a:t>Some questions did not have “keywords”</a:t>
            </a:r>
            <a:br>
              <a:rPr lang="en-US" dirty="0" smtClean="0"/>
            </a:br>
            <a:r>
              <a:rPr lang="en-US" dirty="0" smtClean="0"/>
              <a:t>(i.e. Tags on which to search…)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Group work on brainstorming Tags to search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Find up to 10 TAGS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(single word, multiple word, etc.)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Step 2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dirty="0" smtClean="0"/>
              <a:t>Take out your IP connected devices (if you do not have one, team up with someone who has)</a:t>
            </a:r>
          </a:p>
          <a:p>
            <a:pPr algn="ctr">
              <a:buNone/>
            </a:pPr>
            <a:r>
              <a:rPr lang="en-US" dirty="0" err="1" smtClean="0"/>
              <a:t>Enrol</a:t>
            </a:r>
            <a:r>
              <a:rPr lang="en-US" dirty="0" smtClean="0"/>
              <a:t> in Aardvark (</a:t>
            </a:r>
            <a:r>
              <a:rPr lang="en-US" dirty="0" smtClean="0">
                <a:hlinkClick r:id="rId2"/>
              </a:rPr>
              <a:t>www.vark.com</a:t>
            </a:r>
            <a:r>
              <a:rPr lang="en-US" dirty="0" smtClean="0"/>
              <a:t>)</a:t>
            </a:r>
          </a:p>
          <a:p>
            <a:pPr algn="ctr">
              <a:buNone/>
            </a:pPr>
            <a:r>
              <a:rPr lang="en-US" dirty="0" smtClean="0"/>
              <a:t>Enter the re-phrased question (including your “Best bet” tags)</a:t>
            </a:r>
          </a:p>
          <a:p>
            <a:pPr algn="ctr">
              <a:buNone/>
            </a:pPr>
            <a:r>
              <a:rPr lang="en-US" dirty="0" smtClean="0"/>
              <a:t>See </a:t>
            </a:r>
            <a:r>
              <a:rPr lang="en-US" dirty="0"/>
              <a:t>who has </a:t>
            </a:r>
            <a:r>
              <a:rPr lang="en-US" dirty="0" smtClean="0"/>
              <a:t>answered</a:t>
            </a:r>
          </a:p>
          <a:p>
            <a:pPr algn="ctr">
              <a:buNone/>
            </a:pPr>
            <a:r>
              <a:rPr lang="en-US" dirty="0" smtClean="0"/>
              <a:t>First answer should take less </a:t>
            </a:r>
            <a:r>
              <a:rPr lang="en-US" dirty="0"/>
              <a:t>than 30 </a:t>
            </a:r>
            <a:r>
              <a:rPr lang="en-US" dirty="0" smtClean="0"/>
              <a:t>min…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Exercise No.3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Depending on the nature of your question…</a:t>
            </a:r>
          </a:p>
          <a:p>
            <a:pPr algn="ctr">
              <a:buNone/>
            </a:pPr>
            <a:r>
              <a:rPr lang="en-US" dirty="0" smtClean="0"/>
              <a:t>Choose a WST Site (</a:t>
            </a:r>
            <a:r>
              <a:rPr lang="en-US" dirty="0" err="1" smtClean="0"/>
              <a:t>del.icio.us</a:t>
            </a:r>
            <a:r>
              <a:rPr lang="en-US" dirty="0" smtClean="0"/>
              <a:t>, </a:t>
            </a:r>
            <a:r>
              <a:rPr lang="en-US" dirty="0" err="1" smtClean="0"/>
              <a:t>Connotea</a:t>
            </a:r>
            <a:r>
              <a:rPr lang="en-US" dirty="0" smtClean="0"/>
              <a:t>, </a:t>
            </a:r>
            <a:r>
              <a:rPr lang="en-US" dirty="0" err="1" smtClean="0"/>
              <a:t>Librarything</a:t>
            </a:r>
            <a:r>
              <a:rPr lang="en-US" dirty="0" smtClean="0"/>
              <a:t>)</a:t>
            </a:r>
          </a:p>
          <a:p>
            <a:pPr algn="ctr">
              <a:buNone/>
            </a:pPr>
            <a:r>
              <a:rPr lang="en-US" dirty="0" smtClean="0"/>
              <a:t>Start searching for a tagger</a:t>
            </a:r>
            <a:br>
              <a:rPr lang="en-US" dirty="0" smtClean="0"/>
            </a:br>
            <a:r>
              <a:rPr lang="en-US" dirty="0" smtClean="0"/>
              <a:t>that might have an answer for you</a:t>
            </a:r>
            <a:br>
              <a:rPr lang="en-US" dirty="0" smtClean="0"/>
            </a:br>
            <a:r>
              <a:rPr lang="en-US" sz="3765" dirty="0" smtClean="0">
                <a:solidFill>
                  <a:srgbClr val="FF0000"/>
                </a:solidFill>
              </a:rPr>
              <a:t>How?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Find a Tag (or combination)</a:t>
            </a:r>
            <a:br>
              <a:rPr lang="en-US" dirty="0" smtClean="0"/>
            </a:br>
            <a:r>
              <a:rPr lang="en-US" dirty="0" smtClean="0"/>
              <a:t>that best categorizes your question</a:t>
            </a:r>
          </a:p>
          <a:p>
            <a:pPr algn="ctr">
              <a:buNone/>
            </a:pPr>
            <a:r>
              <a:rPr lang="en-US" dirty="0" smtClean="0"/>
              <a:t>Find Items tagged by it</a:t>
            </a:r>
          </a:p>
          <a:p>
            <a:pPr algn="ctr">
              <a:buNone/>
            </a:pPr>
            <a:r>
              <a:rPr lang="en-US" dirty="0" smtClean="0"/>
              <a:t>Find correlated Tags</a:t>
            </a:r>
          </a:p>
          <a:p>
            <a:pPr algn="ctr">
              <a:buNone/>
            </a:pPr>
            <a:r>
              <a:rPr lang="en-US" dirty="0" smtClean="0"/>
              <a:t>Find associated Users</a:t>
            </a:r>
          </a:p>
          <a:p>
            <a:pPr algn="ctr">
              <a:buNone/>
            </a:pPr>
            <a:r>
              <a:rPr lang="en-US" dirty="0" smtClean="0"/>
              <a:t>Find </a:t>
            </a:r>
            <a:r>
              <a:rPr lang="en-US" dirty="0" err="1" smtClean="0"/>
              <a:t>Tagger(s</a:t>
            </a:r>
            <a:r>
              <a:rPr lang="en-US" dirty="0" smtClean="0"/>
              <a:t>) </a:t>
            </a:r>
            <a:r>
              <a:rPr lang="en-US" dirty="0"/>
              <a:t>who </a:t>
            </a:r>
            <a:r>
              <a:rPr lang="en-US" dirty="0" smtClean="0"/>
              <a:t>may be expert in the field sought</a:t>
            </a:r>
          </a:p>
          <a:p>
            <a:pPr algn="ctr">
              <a:buNone/>
            </a:pPr>
            <a:r>
              <a:rPr lang="en-US" dirty="0" smtClean="0"/>
              <a:t>Find a channel to contact Tagger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my organization not know what it knows</a:t>
            </a:r>
          </a:p>
          <a:p>
            <a:r>
              <a:rPr lang="en-US" dirty="0" smtClean="0"/>
              <a:t>And how would a tagging system help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Feedback, Please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survey up where the previous one was</a:t>
            </a:r>
            <a:br>
              <a:rPr lang="en-GB" dirty="0" smtClean="0"/>
            </a:br>
            <a:r>
              <a:rPr lang="en-US" u="sng" dirty="0" smtClean="0">
                <a:hlinkClick r:id="rId2"/>
              </a:rPr>
              <a:t>http://questionnaire.epfl.ch/index.php?form=Questionnaire_SKMF</a:t>
            </a:r>
            <a:endParaRPr lang="en-GB" dirty="0" smtClean="0"/>
          </a:p>
          <a:p>
            <a:r>
              <a:rPr lang="en-GB" dirty="0" smtClean="0"/>
              <a:t>Please do return your comments</a:t>
            </a:r>
          </a:p>
          <a:p>
            <a:r>
              <a:rPr lang="en-GB" dirty="0" smtClean="0"/>
              <a:t>Very helpful for my research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Vittorio Mischi</a:t>
            </a:r>
          </a:p>
          <a:p>
            <a:pPr>
              <a:buNone/>
            </a:pPr>
            <a:r>
              <a:rPr lang="en-GB" dirty="0" smtClean="0"/>
              <a:t>EPFL CDM </a:t>
            </a:r>
          </a:p>
          <a:p>
            <a:pPr>
              <a:buNone/>
            </a:pPr>
            <a:r>
              <a:rPr lang="en-GB" dirty="0" smtClean="0"/>
              <a:t>ODY 4 15</a:t>
            </a:r>
          </a:p>
          <a:p>
            <a:pPr>
              <a:buNone/>
            </a:pPr>
            <a:r>
              <a:rPr lang="en-GB" dirty="0" smtClean="0"/>
              <a:t>Station 5</a:t>
            </a:r>
          </a:p>
          <a:p>
            <a:pPr>
              <a:buNone/>
            </a:pPr>
            <a:r>
              <a:rPr lang="en-GB" dirty="0" smtClean="0"/>
              <a:t>1015 Lausanne</a:t>
            </a:r>
          </a:p>
          <a:p>
            <a:pPr>
              <a:buNone/>
            </a:pPr>
            <a:r>
              <a:rPr lang="en-GB" dirty="0" smtClean="0"/>
              <a:t>Switzerland</a:t>
            </a:r>
          </a:p>
          <a:p>
            <a:pPr>
              <a:buNone/>
            </a:pPr>
            <a:r>
              <a:rPr lang="en-GB" dirty="0" smtClean="0"/>
              <a:t>+41 21 510 5043</a:t>
            </a:r>
          </a:p>
          <a:p>
            <a:pPr>
              <a:buNone/>
            </a:pPr>
            <a:r>
              <a:rPr lang="en-GB" dirty="0" smtClean="0"/>
              <a:t>Skype: </a:t>
            </a:r>
            <a:r>
              <a:rPr lang="en-GB" dirty="0" err="1" smtClean="0"/>
              <a:t>Dr.Nightfly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vittorio.mischi@epfl.ch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this presentation is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5400" dirty="0"/>
              <a:t>“We become what we behold</a:t>
            </a:r>
            <a:r>
              <a:rPr lang="en-US" sz="5400" dirty="0" smtClean="0"/>
              <a:t>.</a:t>
            </a:r>
            <a:br>
              <a:rPr lang="en-US" sz="5400" dirty="0" smtClean="0"/>
            </a:br>
            <a:r>
              <a:rPr lang="en-US" sz="5400" dirty="0" smtClean="0"/>
              <a:t>We </a:t>
            </a:r>
            <a:r>
              <a:rPr lang="en-US" sz="5400" i="1" dirty="0"/>
              <a:t>shape</a:t>
            </a:r>
            <a:r>
              <a:rPr lang="en-US" sz="5400" dirty="0"/>
              <a:t> our </a:t>
            </a:r>
            <a:r>
              <a:rPr lang="en-US" sz="5400" i="1" dirty="0" smtClean="0"/>
              <a:t>tools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and then</a:t>
            </a:r>
            <a:br>
              <a:rPr lang="en-US" sz="5400" dirty="0" smtClean="0"/>
            </a:br>
            <a:r>
              <a:rPr lang="en-US" sz="5400" dirty="0" smtClean="0"/>
              <a:t>our </a:t>
            </a:r>
            <a:r>
              <a:rPr lang="en-US" sz="5400" i="1" dirty="0"/>
              <a:t>tools shape</a:t>
            </a:r>
            <a:r>
              <a:rPr lang="en-US" sz="5400" dirty="0"/>
              <a:t> us.</a:t>
            </a:r>
            <a:r>
              <a:rPr lang="en-US" sz="5400" dirty="0" smtClean="0"/>
              <a:t>”</a:t>
            </a:r>
          </a:p>
          <a:p>
            <a:pPr algn="ctr">
              <a:buNone/>
            </a:pPr>
            <a:r>
              <a:rPr lang="en-US" sz="5400" i="1" dirty="0" smtClean="0"/>
              <a:t>Marshall </a:t>
            </a:r>
            <a:r>
              <a:rPr lang="en-US" sz="5400" i="1" dirty="0"/>
              <a:t>McLuhan</a:t>
            </a:r>
            <a:endParaRPr lang="en-GB" sz="5400" i="1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What is a Tag?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8179"/>
          </a:xfrm>
        </p:spPr>
        <p:txBody>
          <a:bodyPr>
            <a:normAutofit/>
          </a:bodyPr>
          <a:lstStyle/>
          <a:p>
            <a:r>
              <a:rPr lang="en-GB" dirty="0" smtClean="0"/>
              <a:t>Meta-(data)</a:t>
            </a:r>
          </a:p>
          <a:p>
            <a:r>
              <a:rPr lang="en-GB" dirty="0"/>
              <a:t>A</a:t>
            </a:r>
            <a:r>
              <a:rPr lang="en-GB" dirty="0" smtClean="0"/>
              <a:t>ttached to another object</a:t>
            </a:r>
          </a:p>
          <a:p>
            <a:r>
              <a:rPr lang="en-GB" dirty="0" smtClean="0"/>
              <a:t>Adds a new dimension to the object</a:t>
            </a:r>
          </a:p>
          <a:p>
            <a:r>
              <a:rPr lang="en-GB" dirty="0" smtClean="0"/>
              <a:t>Personal, not absolute </a:t>
            </a:r>
            <a:endParaRPr lang="en-GB" dirty="0"/>
          </a:p>
        </p:txBody>
      </p:sp>
      <p:pic>
        <p:nvPicPr>
          <p:cNvPr id="4" name="Picture 3" descr="Yellow Price Tag U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52533"/>
            <a:ext cx="3325189" cy="1941079"/>
          </a:xfrm>
          <a:prstGeom prst="rect">
            <a:avLst/>
          </a:prstGeom>
        </p:spPr>
      </p:pic>
      <p:pic>
        <p:nvPicPr>
          <p:cNvPr id="5" name="Picture 4" descr="Green Price Tag GB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569" y="3838379"/>
            <a:ext cx="3694176" cy="2395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Web Social Tagging?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Systems that organize “Web Tags”</a:t>
            </a:r>
          </a:p>
          <a:p>
            <a:r>
              <a:rPr lang="en-GB" dirty="0" smtClean="0"/>
              <a:t>A Web 2.0 App – “Sharing Bookmarks”</a:t>
            </a:r>
          </a:p>
          <a:p>
            <a:r>
              <a:rPr lang="en-GB" dirty="0" smtClean="0"/>
              <a:t>User-Generated Content</a:t>
            </a:r>
          </a:p>
          <a:p>
            <a:r>
              <a:rPr lang="en-GB" dirty="0" smtClean="0"/>
              <a:t>Submitted freely</a:t>
            </a:r>
          </a:p>
          <a:p>
            <a:r>
              <a:rPr lang="en-GB" dirty="0" smtClean="0"/>
              <a:t>Purpose: for their own benefit</a:t>
            </a:r>
          </a:p>
          <a:p>
            <a:r>
              <a:rPr lang="en-GB" dirty="0" smtClean="0"/>
              <a:t>With no specific limitations, grammars, rules, or even MEANING</a:t>
            </a:r>
          </a:p>
          <a:p>
            <a:pPr algn="ctr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Just “strings”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owe this man (1494)</a:t>
            </a:r>
            <a:endParaRPr lang="en-GB" dirty="0"/>
          </a:p>
        </p:txBody>
      </p:sp>
      <p:pic>
        <p:nvPicPr>
          <p:cNvPr id="4" name="Content Placeholder 3" descr="Paciol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282" r="-24282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5932815" y="5555235"/>
            <a:ext cx="746449" cy="620479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Tagging = 3-Entry Bookkeeping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/>
              <a:t>Visualize</a:t>
            </a:r>
            <a:br>
              <a:rPr lang="en-US" sz="4400" dirty="0" smtClean="0"/>
            </a:br>
            <a:r>
              <a:rPr lang="en-US" sz="6000" dirty="0" smtClean="0">
                <a:solidFill>
                  <a:srgbClr val="FF0000"/>
                </a:solidFill>
              </a:rPr>
              <a:t>3 Immense Web Ledgers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400" dirty="0" smtClean="0"/>
              <a:t>User</a:t>
            </a:r>
          </a:p>
          <a:p>
            <a:pPr algn="ctr">
              <a:buNone/>
            </a:pPr>
            <a:r>
              <a:rPr lang="en-US" sz="5400" dirty="0" smtClean="0"/>
              <a:t>Item</a:t>
            </a:r>
          </a:p>
          <a:p>
            <a:pPr algn="ctr">
              <a:buNone/>
            </a:pPr>
            <a:r>
              <a:rPr lang="en-US" sz="5400" dirty="0" smtClean="0"/>
              <a:t>Tag</a:t>
            </a:r>
          </a:p>
          <a:p>
            <a:pPr algn="ctr">
              <a:buNone/>
            </a:pPr>
            <a:r>
              <a:rPr lang="en-US" dirty="0" smtClean="0"/>
              <a:t>Free input -&gt; Statistical Analysis -&gt; Emergence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All you need is LATCH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3600" dirty="0" smtClean="0"/>
              <a:t>Acronym for structuring ALL information</a:t>
            </a:r>
          </a:p>
          <a:p>
            <a:r>
              <a:rPr lang="en-GB" dirty="0" smtClean="0"/>
              <a:t>Location</a:t>
            </a:r>
          </a:p>
          <a:p>
            <a:r>
              <a:rPr lang="en-US" dirty="0"/>
              <a:t>Alpha-</a:t>
            </a:r>
            <a:r>
              <a:rPr lang="en-US" dirty="0" smtClean="0"/>
              <a:t>numeric</a:t>
            </a:r>
            <a:endParaRPr lang="en-US" dirty="0"/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Category</a:t>
            </a:r>
          </a:p>
          <a:p>
            <a:r>
              <a:rPr lang="en-US" dirty="0" smtClean="0"/>
              <a:t>Hierarchy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If you knew in advance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one </a:t>
            </a:r>
            <a:r>
              <a:rPr lang="en-US" sz="3600" dirty="0" smtClean="0">
                <a:solidFill>
                  <a:srgbClr val="FF0000"/>
                </a:solidFill>
              </a:rPr>
              <a:t>correct structure…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WST introduces Latch-ES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>
                <a:solidFill>
                  <a:srgbClr val="FF0000"/>
                </a:solidFill>
              </a:rPr>
              <a:t>Emergent</a:t>
            </a:r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4000" dirty="0" smtClean="0"/>
              <a:t>(like a “top 10”)</a:t>
            </a:r>
            <a:endParaRPr lang="en-GB" sz="4800" dirty="0" smtClean="0"/>
          </a:p>
          <a:p>
            <a:pPr algn="ctr">
              <a:buNone/>
            </a:pPr>
            <a:r>
              <a:rPr lang="en-GB" sz="8000" dirty="0" smtClean="0">
                <a:solidFill>
                  <a:srgbClr val="FF0000"/>
                </a:solidFill>
              </a:rPr>
              <a:t>Social</a:t>
            </a:r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4000" dirty="0" smtClean="0"/>
              <a:t>(Affecting People</a:t>
            </a:r>
            <a:br>
              <a:rPr lang="en-GB" sz="4000" dirty="0" smtClean="0"/>
            </a:br>
            <a:r>
              <a:rPr lang="en-GB" sz="4000" dirty="0" smtClean="0"/>
              <a:t>Affected by People)</a:t>
            </a:r>
            <a:endParaRPr lang="en-GB" sz="40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 dir="d"/>
      </p:transition>
    </mc:Choice>
    <mc:Fallback xmlns="" xmlns:mv="urn:schemas-microsoft-com:mac:vml">
      <p:transition spd="slow">
        <p:cover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436</TotalTime>
  <Words>541</Words>
  <Application>Microsoft Macintosh PowerPoint</Application>
  <PresentationFormat>On-screen Show (4:3)</PresentationFormat>
  <Paragraphs>138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SKMF Roundtable Web Social Tagging</vt:lpstr>
      <vt:lpstr>A virtual Presenter</vt:lpstr>
      <vt:lpstr>What this presentation is about</vt:lpstr>
      <vt:lpstr>What is a Tag?</vt:lpstr>
      <vt:lpstr>What is Web Social Tagging?</vt:lpstr>
      <vt:lpstr>We owe this man (1494)</vt:lpstr>
      <vt:lpstr>Tagging = 3-Entry Bookkeeping</vt:lpstr>
      <vt:lpstr>All you need is LATCH</vt:lpstr>
      <vt:lpstr>WST introduces Latch-ES</vt:lpstr>
      <vt:lpstr>Why Social?</vt:lpstr>
      <vt:lpstr>Knowledge Management &amp; WST</vt:lpstr>
      <vt:lpstr>Adding the Social Layer in KM</vt:lpstr>
      <vt:lpstr>How does WST look?</vt:lpstr>
      <vt:lpstr>Classic Examples of WST</vt:lpstr>
      <vt:lpstr>Academic Examples</vt:lpstr>
      <vt:lpstr>WST “enlarged” to Annotations</vt:lpstr>
      <vt:lpstr>Before we start our Exercise…</vt:lpstr>
      <vt:lpstr>A new Strategy: Pivoting</vt:lpstr>
      <vt:lpstr>Rubik in Billions of colours</vt:lpstr>
      <vt:lpstr>3 Exercises – In sequence</vt:lpstr>
      <vt:lpstr>Step 2</vt:lpstr>
      <vt:lpstr>Exercise No.3</vt:lpstr>
      <vt:lpstr>Discussion</vt:lpstr>
      <vt:lpstr>Feedback, Please</vt:lpstr>
      <vt:lpstr>Thank You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SKMF Roundtable Web Social Tagging</dc:title>
  <dc:creator>Vittorio Mischi</dc:creator>
  <cp:lastModifiedBy>Gil Regev</cp:lastModifiedBy>
  <cp:revision>13</cp:revision>
  <dcterms:created xsi:type="dcterms:W3CDTF">2010-12-14T08:19:44Z</dcterms:created>
  <dcterms:modified xsi:type="dcterms:W3CDTF">2010-12-16T14:42:09Z</dcterms:modified>
</cp:coreProperties>
</file>