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63" r:id="rId5"/>
    <p:sldId id="259" r:id="rId6"/>
    <p:sldId id="264" r:id="rId7"/>
    <p:sldId id="268" r:id="rId8"/>
    <p:sldId id="261" r:id="rId9"/>
    <p:sldId id="266" r:id="rId10"/>
    <p:sldId id="267" r:id="rId11"/>
    <p:sldId id="260" r:id="rId12"/>
    <p:sldId id="262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EB02E33-11E0-4A18-BFCA-7F71759640EC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5D9252C-1F1A-4D39-A065-3D6559B53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03C485-715A-4F0A-AF31-083CFB51094A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6455E-1604-4941-AA79-49BE81E5FEAF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0C7EF-56D9-493B-87B4-A8343DD5CB14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12EECC-5865-4D88-8F74-9104B1DC13E3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6F6C1A-4ECD-40AA-8E2F-C323162E625A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32228-E071-418D-81E5-2F742FC65C33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D4E76-7AA6-47DB-BD78-E6AC241BD1E9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24FBD1-4A74-4624-AD60-CD0718818EF3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9241946-1C0B-4252-81A4-E1B643C2894D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D06613-C1CF-4ACD-84EB-86019D4601C5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A76171-268F-4E9D-B751-5D26E0B5A97D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F278712-D058-4AF9-9FC8-6F0BA2764F37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Universal</a:t>
            </a:r>
            <a:r>
              <a:rPr lang="fr-FR" dirty="0" smtClean="0"/>
              <a:t> </a:t>
            </a:r>
            <a:r>
              <a:rPr lang="fr-FR" dirty="0" err="1" smtClean="0"/>
              <a:t>Remote</a:t>
            </a:r>
            <a:r>
              <a:rPr lang="fr-FR" dirty="0" smtClean="0"/>
              <a:t> Control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For </a:t>
            </a:r>
            <a:r>
              <a:rPr lang="fr-FR" dirty="0" err="1" smtClean="0"/>
              <a:t>Biorob’s</a:t>
            </a:r>
            <a:r>
              <a:rPr lang="fr-FR" dirty="0" smtClean="0"/>
              <a:t> </a:t>
            </a:r>
            <a:r>
              <a:rPr lang="fr-FR" dirty="0" smtClean="0"/>
              <a:t>robots</a:t>
            </a:r>
          </a:p>
          <a:p>
            <a:endParaRPr lang="fr-FR" sz="2000" dirty="0" smtClean="0"/>
          </a:p>
          <a:p>
            <a:r>
              <a:rPr lang="fr-FR" sz="2000" dirty="0" smtClean="0"/>
              <a:t>Matthieu </a:t>
            </a:r>
            <a:r>
              <a:rPr lang="fr-FR" sz="2000" dirty="0" err="1" smtClean="0"/>
              <a:t>Tardivon</a:t>
            </a:r>
            <a:endParaRPr lang="fr-FR" sz="2000" dirty="0" smtClean="0"/>
          </a:p>
          <a:p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AA62-8217-4687-ABEE-E61FDFBDFC23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Mechanical</a:t>
            </a:r>
            <a:r>
              <a:rPr lang="fr-FR" dirty="0" smtClean="0"/>
              <a:t> </a:t>
            </a:r>
            <a:r>
              <a:rPr lang="fr-FR" dirty="0" err="1" smtClean="0"/>
              <a:t>integration</a:t>
            </a:r>
            <a:endParaRPr lang="fr-F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New PCB in production</a:t>
            </a:r>
          </a:p>
        </p:txBody>
      </p:sp>
      <p:pic>
        <p:nvPicPr>
          <p:cNvPr id="12" name="Picture 11" descr="PCB_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285992"/>
            <a:ext cx="7181141" cy="353914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Let’s</a:t>
            </a:r>
            <a:r>
              <a:rPr lang="fr-FR" dirty="0" smtClean="0"/>
              <a:t> flash the </a:t>
            </a:r>
            <a:r>
              <a:rPr lang="fr-FR" dirty="0" err="1" smtClean="0"/>
              <a:t>salamandra</a:t>
            </a:r>
            <a:r>
              <a:rPr lang="fr-FR" dirty="0" smtClean="0"/>
              <a:t> and </a:t>
            </a:r>
            <a:r>
              <a:rPr lang="fr-FR" dirty="0" err="1" smtClean="0"/>
              <a:t>play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a </a:t>
            </a:r>
            <a:r>
              <a:rPr lang="fr-FR" dirty="0" err="1" smtClean="0"/>
              <a:t>little</a:t>
            </a:r>
            <a:r>
              <a:rPr lang="fr-FR" dirty="0" smtClean="0"/>
              <a:t> 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Live </a:t>
            </a:r>
            <a:r>
              <a:rPr lang="fr-FR" dirty="0" err="1" smtClean="0"/>
              <a:t>demo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Do </a:t>
            </a:r>
            <a:r>
              <a:rPr lang="fr-FR" dirty="0" err="1" smtClean="0"/>
              <a:t>you</a:t>
            </a:r>
            <a:r>
              <a:rPr lang="fr-FR" dirty="0" smtClean="0"/>
              <a:t> have </a:t>
            </a:r>
            <a:r>
              <a:rPr lang="fr-FR" dirty="0" err="1" smtClean="0"/>
              <a:t>any</a:t>
            </a:r>
            <a:r>
              <a:rPr lang="fr-FR" dirty="0" smtClean="0"/>
              <a:t> question?</a:t>
            </a: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attention!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Reminder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Functioning</a:t>
            </a:r>
            <a:r>
              <a:rPr lang="fr-FR" dirty="0" smtClean="0"/>
              <a:t> </a:t>
            </a:r>
            <a:r>
              <a:rPr lang="fr-FR" dirty="0" smtClean="0"/>
              <a:t>of the </a:t>
            </a:r>
            <a:r>
              <a:rPr lang="fr-FR" dirty="0" err="1" smtClean="0"/>
              <a:t>remote</a:t>
            </a:r>
            <a:r>
              <a:rPr lang="fr-FR" dirty="0" smtClean="0"/>
              <a:t> control</a:t>
            </a:r>
          </a:p>
          <a:p>
            <a:endParaRPr lang="fr-FR" dirty="0" smtClean="0"/>
          </a:p>
          <a:p>
            <a:r>
              <a:rPr lang="fr-FR" dirty="0" smtClean="0"/>
              <a:t>Software </a:t>
            </a:r>
            <a:r>
              <a:rPr lang="fr-FR" dirty="0" err="1" smtClean="0"/>
              <a:t>development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Mechanical</a:t>
            </a:r>
            <a:r>
              <a:rPr lang="fr-FR" dirty="0" smtClean="0"/>
              <a:t> </a:t>
            </a:r>
            <a:r>
              <a:rPr lang="fr-FR" dirty="0" err="1" smtClean="0"/>
              <a:t>integration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Live </a:t>
            </a:r>
            <a:r>
              <a:rPr lang="fr-FR" dirty="0" err="1" smtClean="0"/>
              <a:t>demo</a:t>
            </a:r>
            <a:endParaRPr lang="fr-F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Contents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E26E3-E01B-4E15-9A5E-D078C2124ABF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Objectives</a:t>
            </a:r>
          </a:p>
          <a:p>
            <a:pPr lvl="1"/>
            <a:endParaRPr lang="fr-FR" dirty="0" smtClean="0"/>
          </a:p>
          <a:p>
            <a:pPr lvl="1"/>
            <a:r>
              <a:rPr lang="fr-FR" dirty="0" err="1" smtClean="0"/>
              <a:t>Being</a:t>
            </a:r>
            <a:r>
              <a:rPr lang="fr-FR" dirty="0" smtClean="0"/>
              <a:t> able to control </a:t>
            </a:r>
            <a:r>
              <a:rPr lang="fr-FR" dirty="0" err="1" smtClean="0"/>
              <a:t>every</a:t>
            </a:r>
            <a:r>
              <a:rPr lang="fr-FR" dirty="0" smtClean="0"/>
              <a:t> robot in the </a:t>
            </a:r>
            <a:r>
              <a:rPr lang="fr-FR" dirty="0" err="1" smtClean="0"/>
              <a:t>lab</a:t>
            </a:r>
            <a:endParaRPr lang="fr-FR" dirty="0" smtClean="0"/>
          </a:p>
          <a:p>
            <a:pPr lvl="1"/>
            <a:r>
              <a:rPr lang="fr-FR" dirty="0" err="1" smtClean="0"/>
              <a:t>Being</a:t>
            </a:r>
            <a:r>
              <a:rPr lang="fr-FR" dirty="0" smtClean="0"/>
              <a:t> able to flash a robot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remote</a:t>
            </a:r>
            <a:r>
              <a:rPr lang="fr-FR" dirty="0" smtClean="0"/>
              <a:t> control (SD </a:t>
            </a:r>
            <a:r>
              <a:rPr lang="fr-FR" dirty="0" err="1" smtClean="0"/>
              <a:t>card</a:t>
            </a:r>
            <a:r>
              <a:rPr lang="fr-FR" dirty="0" smtClean="0"/>
              <a:t>)</a:t>
            </a:r>
          </a:p>
          <a:p>
            <a:pPr lvl="1"/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more </a:t>
            </a:r>
            <a:r>
              <a:rPr lang="fr-FR" dirty="0" err="1" smtClean="0"/>
              <a:t>ergonomic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mid</a:t>
            </a:r>
            <a:r>
              <a:rPr lang="fr-FR" dirty="0" smtClean="0"/>
              <a:t>-</a:t>
            </a:r>
            <a:r>
              <a:rPr lang="fr-FR" dirty="0" err="1" smtClean="0"/>
              <a:t>term</a:t>
            </a:r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smtClean="0"/>
              <a:t>PCB prototype </a:t>
            </a:r>
            <a:r>
              <a:rPr lang="fr-FR" dirty="0" err="1" smtClean="0"/>
              <a:t>just</a:t>
            </a:r>
            <a:r>
              <a:rPr lang="fr-FR" dirty="0" smtClean="0"/>
              <a:t> </a:t>
            </a:r>
            <a:r>
              <a:rPr lang="fr-FR" dirty="0" err="1" smtClean="0"/>
              <a:t>received</a:t>
            </a: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Reminder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Functionning</a:t>
            </a:r>
            <a:r>
              <a:rPr lang="fr-FR" dirty="0" smtClean="0"/>
              <a:t> of the </a:t>
            </a:r>
            <a:r>
              <a:rPr lang="fr-FR" dirty="0" err="1" smtClean="0"/>
              <a:t>remote</a:t>
            </a:r>
            <a:r>
              <a:rPr lang="fr-FR" dirty="0" smtClean="0"/>
              <a:t> control</a:t>
            </a:r>
            <a:endParaRPr lang="fr-FR" dirty="0"/>
          </a:p>
        </p:txBody>
      </p:sp>
      <p:sp>
        <p:nvSpPr>
          <p:cNvPr id="7" name="Rounded Rectangle 6"/>
          <p:cNvSpPr/>
          <p:nvPr/>
        </p:nvSpPr>
        <p:spPr>
          <a:xfrm>
            <a:off x="2857488" y="3357562"/>
            <a:ext cx="2000264" cy="71438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STM32F103</a:t>
            </a:r>
          </a:p>
          <a:p>
            <a:pPr algn="ctr"/>
            <a:r>
              <a:rPr lang="fr-FR" dirty="0" err="1" smtClean="0"/>
              <a:t>Microcontroller</a:t>
            </a:r>
            <a:endParaRPr lang="fr-FR" dirty="0"/>
          </a:p>
        </p:txBody>
      </p:sp>
      <p:sp>
        <p:nvSpPr>
          <p:cNvPr id="8" name="Rounded Rectangle 7"/>
          <p:cNvSpPr/>
          <p:nvPr/>
        </p:nvSpPr>
        <p:spPr>
          <a:xfrm>
            <a:off x="285720" y="1428736"/>
            <a:ext cx="2500330" cy="71438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LCD </a:t>
            </a:r>
            <a:r>
              <a:rPr lang="fr-FR" dirty="0" err="1" smtClean="0"/>
              <a:t>screen</a:t>
            </a:r>
            <a:endParaRPr lang="fr-FR" dirty="0" smtClean="0"/>
          </a:p>
          <a:p>
            <a:pPr algn="ctr"/>
            <a:r>
              <a:rPr lang="fr-FR" dirty="0" err="1" smtClean="0"/>
              <a:t>Displaying</a:t>
            </a:r>
            <a:r>
              <a:rPr lang="fr-FR" dirty="0" smtClean="0"/>
              <a:t> menu</a:t>
            </a:r>
            <a:endParaRPr lang="fr-FR" dirty="0"/>
          </a:p>
        </p:txBody>
      </p:sp>
      <p:sp>
        <p:nvSpPr>
          <p:cNvPr id="9" name="Oval 8"/>
          <p:cNvSpPr/>
          <p:nvPr/>
        </p:nvSpPr>
        <p:spPr>
          <a:xfrm>
            <a:off x="3643306" y="492919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val 9"/>
          <p:cNvSpPr/>
          <p:nvPr/>
        </p:nvSpPr>
        <p:spPr>
          <a:xfrm>
            <a:off x="5000628" y="492919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ounded Rectangle 10"/>
          <p:cNvSpPr/>
          <p:nvPr/>
        </p:nvSpPr>
        <p:spPr>
          <a:xfrm>
            <a:off x="428596" y="3214686"/>
            <a:ext cx="1357322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SD </a:t>
            </a:r>
            <a:r>
              <a:rPr lang="fr-FR" dirty="0" err="1" smtClean="0"/>
              <a:t>Card</a:t>
            </a:r>
            <a:endParaRPr lang="fr-FR" dirty="0"/>
          </a:p>
        </p:txBody>
      </p:sp>
      <p:sp>
        <p:nvSpPr>
          <p:cNvPr id="12" name="Oval 11"/>
          <p:cNvSpPr/>
          <p:nvPr/>
        </p:nvSpPr>
        <p:spPr>
          <a:xfrm>
            <a:off x="6500826" y="3071810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val 12"/>
          <p:cNvSpPr/>
          <p:nvPr/>
        </p:nvSpPr>
        <p:spPr>
          <a:xfrm>
            <a:off x="7072330" y="3643314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dirty="0"/>
          </a:p>
        </p:txBody>
      </p:sp>
      <p:sp>
        <p:nvSpPr>
          <p:cNvPr id="14" name="Oval 13"/>
          <p:cNvSpPr/>
          <p:nvPr/>
        </p:nvSpPr>
        <p:spPr>
          <a:xfrm>
            <a:off x="7643834" y="3071810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Oval 14"/>
          <p:cNvSpPr/>
          <p:nvPr/>
        </p:nvSpPr>
        <p:spPr>
          <a:xfrm>
            <a:off x="7072330" y="2500306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dirty="0"/>
          </a:p>
        </p:txBody>
      </p:sp>
      <p:sp>
        <p:nvSpPr>
          <p:cNvPr id="16" name="Rounded Rectangle 15"/>
          <p:cNvSpPr/>
          <p:nvPr/>
        </p:nvSpPr>
        <p:spPr>
          <a:xfrm>
            <a:off x="3571868" y="1428736"/>
            <a:ext cx="2571768" cy="78581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Communication</a:t>
            </a:r>
          </a:p>
          <a:p>
            <a:pPr algn="ctr"/>
            <a:r>
              <a:rPr lang="fr-FR" dirty="0" smtClean="0"/>
              <a:t>Radio &amp; </a:t>
            </a:r>
            <a:r>
              <a:rPr lang="fr-FR" dirty="0" err="1" smtClean="0"/>
              <a:t>Zigbee</a:t>
            </a:r>
            <a:endParaRPr lang="fr-FR" dirty="0"/>
          </a:p>
        </p:txBody>
      </p:sp>
      <p:sp>
        <p:nvSpPr>
          <p:cNvPr id="25" name="TextBox 24"/>
          <p:cNvSpPr txBox="1"/>
          <p:nvPr/>
        </p:nvSpPr>
        <p:spPr>
          <a:xfrm>
            <a:off x="7072330" y="2071678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Up</a:t>
            </a:r>
            <a:endParaRPr lang="fr-FR" dirty="0"/>
          </a:p>
        </p:txBody>
      </p:sp>
      <p:sp>
        <p:nvSpPr>
          <p:cNvPr id="26" name="TextBox 25"/>
          <p:cNvSpPr txBox="1"/>
          <p:nvPr/>
        </p:nvSpPr>
        <p:spPr>
          <a:xfrm>
            <a:off x="6929454" y="421481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Down</a:t>
            </a:r>
            <a:endParaRPr lang="fr-FR" dirty="0"/>
          </a:p>
        </p:txBody>
      </p:sp>
      <p:sp>
        <p:nvSpPr>
          <p:cNvPr id="27" name="TextBox 26"/>
          <p:cNvSpPr txBox="1"/>
          <p:nvPr/>
        </p:nvSpPr>
        <p:spPr>
          <a:xfrm>
            <a:off x="5786446" y="314324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Back</a:t>
            </a:r>
            <a:endParaRPr lang="fr-FR" dirty="0"/>
          </a:p>
        </p:txBody>
      </p:sp>
      <p:sp>
        <p:nvSpPr>
          <p:cNvPr id="28" name="TextBox 27"/>
          <p:cNvSpPr txBox="1"/>
          <p:nvPr/>
        </p:nvSpPr>
        <p:spPr>
          <a:xfrm>
            <a:off x="8215338" y="3143248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Ok</a:t>
            </a:r>
            <a:endParaRPr lang="fr-FR" dirty="0"/>
          </a:p>
        </p:txBody>
      </p:sp>
      <p:sp>
        <p:nvSpPr>
          <p:cNvPr id="29" name="TextBox 28"/>
          <p:cNvSpPr txBox="1"/>
          <p:nvPr/>
        </p:nvSpPr>
        <p:spPr>
          <a:xfrm>
            <a:off x="3143240" y="5929330"/>
            <a:ext cx="3440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Joysticks to control the robot</a:t>
            </a:r>
            <a:endParaRPr lang="fr-FR" dirty="0"/>
          </a:p>
        </p:txBody>
      </p:sp>
      <p:sp>
        <p:nvSpPr>
          <p:cNvPr id="39" name="Right Arrow 38"/>
          <p:cNvSpPr/>
          <p:nvPr/>
        </p:nvSpPr>
        <p:spPr>
          <a:xfrm rot="18426128">
            <a:off x="3910572" y="2658932"/>
            <a:ext cx="1244202" cy="2143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ight Arrow 39"/>
          <p:cNvSpPr/>
          <p:nvPr/>
        </p:nvSpPr>
        <p:spPr>
          <a:xfrm rot="14047563">
            <a:off x="2368669" y="2630576"/>
            <a:ext cx="1270907" cy="2143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ight Arrow 40"/>
          <p:cNvSpPr/>
          <p:nvPr/>
        </p:nvSpPr>
        <p:spPr>
          <a:xfrm rot="15189155">
            <a:off x="4326422" y="4440176"/>
            <a:ext cx="779238" cy="2143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ight Arrow 41"/>
          <p:cNvSpPr/>
          <p:nvPr/>
        </p:nvSpPr>
        <p:spPr>
          <a:xfrm rot="10338728">
            <a:off x="4932087" y="3585728"/>
            <a:ext cx="1289534" cy="2143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Left-Right Arrow 42"/>
          <p:cNvSpPr/>
          <p:nvPr/>
        </p:nvSpPr>
        <p:spPr>
          <a:xfrm>
            <a:off x="1857356" y="3643314"/>
            <a:ext cx="928694" cy="214314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Use of a </a:t>
            </a:r>
            <a:r>
              <a:rPr lang="fr-FR" dirty="0" err="1" smtClean="0"/>
              <a:t>RealTime</a:t>
            </a:r>
            <a:r>
              <a:rPr lang="fr-FR" dirty="0" smtClean="0"/>
              <a:t> OS : </a:t>
            </a:r>
            <a:r>
              <a:rPr lang="fr-FR" dirty="0" err="1" smtClean="0"/>
              <a:t>ChibiOS</a:t>
            </a:r>
            <a:r>
              <a:rPr lang="fr-FR" dirty="0" smtClean="0"/>
              <a:t>/RT</a:t>
            </a:r>
            <a:endParaRPr lang="fr-FR" dirty="0" smtClean="0"/>
          </a:p>
          <a:p>
            <a:pPr lvl="1"/>
            <a:r>
              <a:rPr lang="fr-FR" dirty="0" err="1" smtClean="0"/>
              <a:t>Ease</a:t>
            </a:r>
            <a:r>
              <a:rPr lang="fr-FR" dirty="0" smtClean="0"/>
              <a:t> the </a:t>
            </a:r>
            <a:r>
              <a:rPr lang="fr-FR" dirty="0" err="1" smtClean="0"/>
              <a:t>development</a:t>
            </a:r>
            <a:endParaRPr lang="fr-FR" dirty="0" smtClean="0"/>
          </a:p>
          <a:p>
            <a:pPr lvl="1"/>
            <a:r>
              <a:rPr lang="fr-FR" dirty="0" err="1" smtClean="0"/>
              <a:t>Produce</a:t>
            </a:r>
            <a:r>
              <a:rPr lang="fr-FR" dirty="0" smtClean="0"/>
              <a:t> </a:t>
            </a:r>
            <a:r>
              <a:rPr lang="fr-FR" dirty="0" err="1" smtClean="0"/>
              <a:t>well</a:t>
            </a:r>
            <a:r>
              <a:rPr lang="fr-FR" dirty="0" smtClean="0"/>
              <a:t> </a:t>
            </a:r>
            <a:r>
              <a:rPr lang="fr-FR" dirty="0" err="1" smtClean="0"/>
              <a:t>written</a:t>
            </a:r>
            <a:r>
              <a:rPr lang="fr-FR" dirty="0" smtClean="0"/>
              <a:t> code</a:t>
            </a:r>
          </a:p>
          <a:p>
            <a:pPr lvl="1"/>
            <a:r>
              <a:rPr lang="fr-FR" dirty="0" err="1" smtClean="0"/>
              <a:t>Possibility</a:t>
            </a:r>
            <a:r>
              <a:rPr lang="fr-FR" dirty="0" smtClean="0"/>
              <a:t> of </a:t>
            </a:r>
            <a:r>
              <a:rPr lang="fr-FR" dirty="0" err="1" smtClean="0"/>
              <a:t>doing</a:t>
            </a:r>
            <a:r>
              <a:rPr lang="fr-FR" dirty="0" smtClean="0"/>
              <a:t> </a:t>
            </a:r>
            <a:r>
              <a:rPr lang="fr-FR" dirty="0" err="1" smtClean="0"/>
              <a:t>several</a:t>
            </a:r>
            <a:r>
              <a:rPr lang="fr-FR" dirty="0" smtClean="0"/>
              <a:t> </a:t>
            </a:r>
            <a:r>
              <a:rPr lang="fr-FR" dirty="0" err="1" smtClean="0"/>
              <a:t>things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time</a:t>
            </a:r>
          </a:p>
          <a:p>
            <a:endParaRPr lang="fr-FR" dirty="0" smtClean="0"/>
          </a:p>
          <a:p>
            <a:r>
              <a:rPr lang="fr-FR" dirty="0" smtClean="0"/>
              <a:t>Threads</a:t>
            </a:r>
          </a:p>
          <a:p>
            <a:pPr lvl="1"/>
            <a:r>
              <a:rPr lang="fr-FR" dirty="0" smtClean="0"/>
              <a:t>LCD </a:t>
            </a:r>
            <a:r>
              <a:rPr lang="fr-FR" dirty="0" err="1" smtClean="0"/>
              <a:t>screen</a:t>
            </a:r>
            <a:r>
              <a:rPr lang="fr-FR" dirty="0" smtClean="0"/>
              <a:t> display (one per line)</a:t>
            </a:r>
          </a:p>
          <a:p>
            <a:pPr lvl="1"/>
            <a:r>
              <a:rPr lang="fr-FR" dirty="0" smtClean="0"/>
              <a:t>Buttons</a:t>
            </a:r>
          </a:p>
          <a:p>
            <a:pPr lvl="1"/>
            <a:r>
              <a:rPr lang="fr-FR" dirty="0" smtClean="0"/>
              <a:t>State machine</a:t>
            </a:r>
          </a:p>
          <a:p>
            <a:pPr lvl="1"/>
            <a:r>
              <a:rPr lang="fr-FR" dirty="0" smtClean="0"/>
              <a:t>Joysticks (</a:t>
            </a:r>
            <a:r>
              <a:rPr lang="fr-FR" dirty="0" err="1" smtClean="0"/>
              <a:t>when</a:t>
            </a:r>
            <a:r>
              <a:rPr lang="fr-FR" dirty="0" smtClean="0"/>
              <a:t> robot </a:t>
            </a:r>
            <a:r>
              <a:rPr lang="fr-FR" dirty="0" err="1" smtClean="0"/>
              <a:t>started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Software </a:t>
            </a:r>
            <a:r>
              <a:rPr lang="fr-FR" dirty="0" err="1" smtClean="0"/>
              <a:t>development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State machine</a:t>
            </a:r>
            <a:endParaRPr lang="fr-FR" dirty="0"/>
          </a:p>
        </p:txBody>
      </p:sp>
      <p:sp>
        <p:nvSpPr>
          <p:cNvPr id="6" name="Oval 5"/>
          <p:cNvSpPr/>
          <p:nvPr/>
        </p:nvSpPr>
        <p:spPr>
          <a:xfrm>
            <a:off x="357158" y="1285860"/>
            <a:ext cx="1428760" cy="64294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Main menu</a:t>
            </a:r>
            <a:endParaRPr lang="fr-FR" dirty="0"/>
          </a:p>
        </p:txBody>
      </p:sp>
      <p:sp>
        <p:nvSpPr>
          <p:cNvPr id="8" name="Oval 7"/>
          <p:cNvSpPr/>
          <p:nvPr/>
        </p:nvSpPr>
        <p:spPr>
          <a:xfrm>
            <a:off x="142844" y="2857496"/>
            <a:ext cx="1357322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Battery</a:t>
            </a:r>
            <a:endParaRPr lang="fr-FR" dirty="0"/>
          </a:p>
        </p:txBody>
      </p:sp>
      <p:sp>
        <p:nvSpPr>
          <p:cNvPr id="10" name="Oval 9"/>
          <p:cNvSpPr/>
          <p:nvPr/>
        </p:nvSpPr>
        <p:spPr>
          <a:xfrm>
            <a:off x="2428860" y="1285860"/>
            <a:ext cx="2214578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Connect</a:t>
            </a:r>
            <a:r>
              <a:rPr lang="fr-FR" dirty="0" smtClean="0"/>
              <a:t> to a robot</a:t>
            </a:r>
            <a:endParaRPr lang="fr-FR" dirty="0"/>
          </a:p>
        </p:txBody>
      </p:sp>
      <p:sp>
        <p:nvSpPr>
          <p:cNvPr id="11" name="Oval 10"/>
          <p:cNvSpPr/>
          <p:nvPr/>
        </p:nvSpPr>
        <p:spPr>
          <a:xfrm>
            <a:off x="4929190" y="3500438"/>
            <a:ext cx="2214578" cy="7143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Robot menu</a:t>
            </a:r>
            <a:endParaRPr lang="fr-FR" dirty="0"/>
          </a:p>
        </p:txBody>
      </p:sp>
      <p:sp>
        <p:nvSpPr>
          <p:cNvPr id="12" name="Oval 11"/>
          <p:cNvSpPr/>
          <p:nvPr/>
        </p:nvSpPr>
        <p:spPr>
          <a:xfrm>
            <a:off x="1428728" y="5214950"/>
            <a:ext cx="1714512" cy="10001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Error</a:t>
            </a:r>
            <a:endParaRPr lang="fr-FR" dirty="0"/>
          </a:p>
        </p:txBody>
      </p:sp>
      <p:sp>
        <p:nvSpPr>
          <p:cNvPr id="17" name="Oval 16"/>
          <p:cNvSpPr/>
          <p:nvPr/>
        </p:nvSpPr>
        <p:spPr>
          <a:xfrm>
            <a:off x="142844" y="3643314"/>
            <a:ext cx="192882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Play Mario </a:t>
            </a:r>
            <a:r>
              <a:rPr lang="fr-FR" dirty="0" err="1" smtClean="0"/>
              <a:t>song</a:t>
            </a:r>
            <a:endParaRPr lang="fr-FR" dirty="0"/>
          </a:p>
        </p:txBody>
      </p:sp>
      <p:sp>
        <p:nvSpPr>
          <p:cNvPr id="18" name="Oval 17"/>
          <p:cNvSpPr/>
          <p:nvPr/>
        </p:nvSpPr>
        <p:spPr>
          <a:xfrm>
            <a:off x="5357818" y="500042"/>
            <a:ext cx="142876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Zigbee</a:t>
            </a:r>
            <a:endParaRPr lang="fr-FR" dirty="0"/>
          </a:p>
        </p:txBody>
      </p:sp>
      <p:sp>
        <p:nvSpPr>
          <p:cNvPr id="19" name="Oval 18"/>
          <p:cNvSpPr/>
          <p:nvPr/>
        </p:nvSpPr>
        <p:spPr>
          <a:xfrm>
            <a:off x="5357818" y="1357298"/>
            <a:ext cx="1428760" cy="50006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Radio</a:t>
            </a:r>
            <a:endParaRPr lang="fr-FR" dirty="0"/>
          </a:p>
        </p:txBody>
      </p:sp>
      <p:sp>
        <p:nvSpPr>
          <p:cNvPr id="20" name="Oval 19"/>
          <p:cNvSpPr/>
          <p:nvPr/>
        </p:nvSpPr>
        <p:spPr>
          <a:xfrm>
            <a:off x="3500430" y="2571744"/>
            <a:ext cx="1500198" cy="64294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Select a robot</a:t>
            </a:r>
            <a:endParaRPr lang="fr-FR" dirty="0"/>
          </a:p>
        </p:txBody>
      </p:sp>
      <p:sp>
        <p:nvSpPr>
          <p:cNvPr id="21" name="Oval 20"/>
          <p:cNvSpPr/>
          <p:nvPr/>
        </p:nvSpPr>
        <p:spPr>
          <a:xfrm>
            <a:off x="5214942" y="2571744"/>
            <a:ext cx="1714512" cy="64294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Select a </a:t>
            </a:r>
            <a:r>
              <a:rPr lang="fr-FR" dirty="0" err="1" smtClean="0"/>
              <a:t>channel</a:t>
            </a:r>
            <a:endParaRPr lang="fr-FR" dirty="0"/>
          </a:p>
        </p:txBody>
      </p:sp>
      <p:sp>
        <p:nvSpPr>
          <p:cNvPr id="22" name="Oval 21"/>
          <p:cNvSpPr/>
          <p:nvPr/>
        </p:nvSpPr>
        <p:spPr>
          <a:xfrm>
            <a:off x="7572396" y="2571744"/>
            <a:ext cx="1000132" cy="571504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Scan</a:t>
            </a:r>
            <a:endParaRPr lang="fr-FR" dirty="0"/>
          </a:p>
        </p:txBody>
      </p:sp>
      <p:sp>
        <p:nvSpPr>
          <p:cNvPr id="23" name="Oval 22"/>
          <p:cNvSpPr/>
          <p:nvPr/>
        </p:nvSpPr>
        <p:spPr>
          <a:xfrm>
            <a:off x="6429388" y="5643578"/>
            <a:ext cx="1357322" cy="71438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Flash robot</a:t>
            </a:r>
            <a:endParaRPr lang="fr-FR" dirty="0"/>
          </a:p>
        </p:txBody>
      </p:sp>
      <p:sp>
        <p:nvSpPr>
          <p:cNvPr id="24" name="Oval 23"/>
          <p:cNvSpPr/>
          <p:nvPr/>
        </p:nvSpPr>
        <p:spPr>
          <a:xfrm>
            <a:off x="3786182" y="4572008"/>
            <a:ext cx="1857388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Start/Stop robot</a:t>
            </a:r>
            <a:endParaRPr lang="fr-FR" dirty="0"/>
          </a:p>
        </p:txBody>
      </p:sp>
      <p:sp>
        <p:nvSpPr>
          <p:cNvPr id="25" name="Oval 24"/>
          <p:cNvSpPr/>
          <p:nvPr/>
        </p:nvSpPr>
        <p:spPr>
          <a:xfrm>
            <a:off x="6572264" y="4572008"/>
            <a:ext cx="1643074" cy="6429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Explore SD </a:t>
            </a:r>
            <a:r>
              <a:rPr lang="fr-FR" dirty="0" err="1" smtClean="0"/>
              <a:t>Card</a:t>
            </a:r>
            <a:endParaRPr lang="fr-FR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0" y="1643050"/>
            <a:ext cx="321471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2" idx="0"/>
          </p:cNvCxnSpPr>
          <p:nvPr/>
        </p:nvCxnSpPr>
        <p:spPr>
          <a:xfrm rot="5400000" flipH="1" flipV="1">
            <a:off x="2178827" y="4822041"/>
            <a:ext cx="500066" cy="28575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6" idx="4"/>
            <a:endCxn id="8" idx="0"/>
          </p:cNvCxnSpPr>
          <p:nvPr/>
        </p:nvCxnSpPr>
        <p:spPr>
          <a:xfrm rot="5400000">
            <a:off x="482175" y="2268133"/>
            <a:ext cx="928694" cy="250033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6" idx="6"/>
            <a:endCxn id="10" idx="2"/>
          </p:cNvCxnSpPr>
          <p:nvPr/>
        </p:nvCxnSpPr>
        <p:spPr>
          <a:xfrm>
            <a:off x="1785918" y="1607331"/>
            <a:ext cx="642942" cy="1588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stCxn id="10" idx="6"/>
            <a:endCxn id="18" idx="2"/>
          </p:cNvCxnSpPr>
          <p:nvPr/>
        </p:nvCxnSpPr>
        <p:spPr>
          <a:xfrm flipV="1">
            <a:off x="4643438" y="750075"/>
            <a:ext cx="714380" cy="857256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0" idx="6"/>
            <a:endCxn id="19" idx="2"/>
          </p:cNvCxnSpPr>
          <p:nvPr/>
        </p:nvCxnSpPr>
        <p:spPr>
          <a:xfrm>
            <a:off x="4643438" y="1607331"/>
            <a:ext cx="714380" cy="1588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2" name="Curved Connector 81"/>
          <p:cNvCxnSpPr>
            <a:stCxn id="19" idx="4"/>
            <a:endCxn id="21" idx="0"/>
          </p:cNvCxnSpPr>
          <p:nvPr/>
        </p:nvCxnSpPr>
        <p:spPr>
          <a:xfrm rot="5400000">
            <a:off x="5715008" y="2214554"/>
            <a:ext cx="714380" cy="1588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5" name="Curved Connector 84"/>
          <p:cNvCxnSpPr>
            <a:stCxn id="19" idx="3"/>
            <a:endCxn id="20" idx="0"/>
          </p:cNvCxnSpPr>
          <p:nvPr/>
        </p:nvCxnSpPr>
        <p:spPr>
          <a:xfrm rot="5400000">
            <a:off x="4514986" y="1519674"/>
            <a:ext cx="787613" cy="1316526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88" name="Curved Connector 87"/>
          <p:cNvCxnSpPr>
            <a:stCxn id="19" idx="5"/>
            <a:endCxn id="22" idx="0"/>
          </p:cNvCxnSpPr>
          <p:nvPr/>
        </p:nvCxnSpPr>
        <p:spPr>
          <a:xfrm rot="16200000" flipH="1">
            <a:off x="6931095" y="1430376"/>
            <a:ext cx="787613" cy="1495121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1" name="Curved Connector 90"/>
          <p:cNvCxnSpPr>
            <a:stCxn id="21" idx="4"/>
            <a:endCxn id="11" idx="0"/>
          </p:cNvCxnSpPr>
          <p:nvPr/>
        </p:nvCxnSpPr>
        <p:spPr>
          <a:xfrm rot="5400000">
            <a:off x="5911463" y="3339703"/>
            <a:ext cx="285752" cy="35719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4" name="Curved Connector 93"/>
          <p:cNvCxnSpPr>
            <a:stCxn id="11" idx="5"/>
            <a:endCxn id="25" idx="0"/>
          </p:cNvCxnSpPr>
          <p:nvPr/>
        </p:nvCxnSpPr>
        <p:spPr>
          <a:xfrm rot="16200000" flipH="1">
            <a:off x="6875721" y="4053928"/>
            <a:ext cx="461808" cy="574351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7" name="Curved Connector 96"/>
          <p:cNvCxnSpPr>
            <a:stCxn id="11" idx="3"/>
            <a:endCxn id="24" idx="0"/>
          </p:cNvCxnSpPr>
          <p:nvPr/>
        </p:nvCxnSpPr>
        <p:spPr>
          <a:xfrm rot="5400000">
            <a:off x="4753288" y="4071788"/>
            <a:ext cx="461808" cy="538632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25" idx="4"/>
          </p:cNvCxnSpPr>
          <p:nvPr/>
        </p:nvCxnSpPr>
        <p:spPr>
          <a:xfrm rot="5400000">
            <a:off x="7054471" y="5232810"/>
            <a:ext cx="357190" cy="321471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4" name="Curved Connector 103"/>
          <p:cNvCxnSpPr>
            <a:stCxn id="22" idx="4"/>
            <a:endCxn id="11" idx="7"/>
          </p:cNvCxnSpPr>
          <p:nvPr/>
        </p:nvCxnSpPr>
        <p:spPr>
          <a:xfrm rot="5400000">
            <a:off x="7215052" y="2747646"/>
            <a:ext cx="461808" cy="1253012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7" name="Curved Connector 106"/>
          <p:cNvCxnSpPr>
            <a:stCxn id="20" idx="4"/>
            <a:endCxn id="11" idx="1"/>
          </p:cNvCxnSpPr>
          <p:nvPr/>
        </p:nvCxnSpPr>
        <p:spPr>
          <a:xfrm rot="16200000" flipH="1">
            <a:off x="4556833" y="2908381"/>
            <a:ext cx="390370" cy="1002979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0" name="Curved Connector 109"/>
          <p:cNvCxnSpPr>
            <a:stCxn id="6" idx="5"/>
            <a:endCxn id="17" idx="7"/>
          </p:cNvCxnSpPr>
          <p:nvPr/>
        </p:nvCxnSpPr>
        <p:spPr>
          <a:xfrm rot="16200000" flipH="1">
            <a:off x="731527" y="2679798"/>
            <a:ext cx="1902826" cy="212519"/>
          </a:xfrm>
          <a:prstGeom prst="curvedConnector3">
            <a:avLst>
              <a:gd name="adj1" fmla="val 50000"/>
            </a:avLst>
          </a:prstGeom>
          <a:ln w="28575">
            <a:headEnd type="arrow"/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r>
              <a:rPr lang="fr-FR" dirty="0" smtClean="0"/>
              <a:t>Radio </a:t>
            </a:r>
            <a:r>
              <a:rPr lang="fr-FR" dirty="0" err="1" smtClean="0"/>
              <a:t>problem</a:t>
            </a:r>
            <a:r>
              <a:rPr lang="fr-FR" dirty="0" smtClean="0"/>
              <a:t> on the PCB prototype</a:t>
            </a:r>
          </a:p>
          <a:p>
            <a:endParaRPr lang="fr-FR" dirty="0" smtClean="0"/>
          </a:p>
          <a:p>
            <a:r>
              <a:rPr lang="fr-FR" dirty="0" err="1" smtClean="0"/>
              <a:t>Missing</a:t>
            </a:r>
            <a:r>
              <a:rPr lang="fr-FR" smtClean="0"/>
              <a:t> </a:t>
            </a:r>
            <a:r>
              <a:rPr lang="fr-FR" smtClean="0"/>
              <a:t>25mOhm </a:t>
            </a:r>
            <a:r>
              <a:rPr lang="fr-FR" dirty="0" err="1" smtClean="0"/>
              <a:t>resistor</a:t>
            </a:r>
            <a:r>
              <a:rPr lang="fr-FR" dirty="0" smtClean="0"/>
              <a:t> to check </a:t>
            </a:r>
            <a:r>
              <a:rPr lang="fr-FR" dirty="0" err="1" smtClean="0"/>
              <a:t>battery</a:t>
            </a:r>
            <a:r>
              <a:rPr lang="fr-FR" dirty="0" smtClean="0"/>
              <a:t> state</a:t>
            </a:r>
          </a:p>
          <a:p>
            <a:endParaRPr lang="fr-FR" dirty="0" smtClean="0"/>
          </a:p>
          <a:p>
            <a:r>
              <a:rPr lang="fr-FR" dirty="0" smtClean="0"/>
              <a:t>ACI workshop </a:t>
            </a:r>
            <a:r>
              <a:rPr lang="fr-FR" dirty="0" err="1" smtClean="0"/>
              <a:t>closing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one </a:t>
            </a:r>
            <a:r>
              <a:rPr lang="fr-FR" dirty="0" err="1" smtClean="0"/>
              <a:t>month</a:t>
            </a: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Hardware </a:t>
            </a:r>
            <a:r>
              <a:rPr lang="fr-FR" dirty="0" smtClean="0"/>
              <a:t>issues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Mechanical</a:t>
            </a:r>
            <a:r>
              <a:rPr lang="fr-FR" dirty="0" smtClean="0"/>
              <a:t> </a:t>
            </a:r>
            <a:r>
              <a:rPr lang="fr-FR" dirty="0" err="1" smtClean="0"/>
              <a:t>integration</a:t>
            </a:r>
            <a:endParaRPr lang="fr-FR" dirty="0"/>
          </a:p>
        </p:txBody>
      </p:sp>
      <p:pic>
        <p:nvPicPr>
          <p:cNvPr id="8" name="Picture 6" descr="front_fa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3116"/>
            <a:ext cx="2423751" cy="378621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5214942" y="5357826"/>
            <a:ext cx="26933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/>
              <a:t>Source: http://media.moddb.com</a:t>
            </a:r>
            <a:endParaRPr lang="fr-FR" sz="1200" dirty="0"/>
          </a:p>
        </p:txBody>
      </p:sp>
      <p:pic>
        <p:nvPicPr>
          <p:cNvPr id="11" name="Picture 10" descr="sixaxis-controller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48" y="2357430"/>
            <a:ext cx="4438866" cy="285752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14348" y="5715016"/>
            <a:ext cx="27238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 smtClean="0"/>
              <a:t>Source: G. </a:t>
            </a:r>
            <a:r>
              <a:rPr lang="fr-FR" sz="1200" dirty="0" err="1" smtClean="0"/>
              <a:t>Cuendet’s</a:t>
            </a:r>
            <a:r>
              <a:rPr lang="fr-FR" sz="1200" dirty="0" smtClean="0"/>
              <a:t> </a:t>
            </a:r>
            <a:r>
              <a:rPr lang="fr-FR" sz="1200" dirty="0" err="1" smtClean="0"/>
              <a:t>presentation</a:t>
            </a:r>
            <a:endParaRPr lang="fr-FR" sz="1200" dirty="0"/>
          </a:p>
        </p:txBody>
      </p:sp>
      <p:sp>
        <p:nvSpPr>
          <p:cNvPr id="13" name="Content Placeholder 6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/>
          <a:lstStyle/>
          <a:p>
            <a:r>
              <a:rPr lang="fr-FR" dirty="0" smtClean="0"/>
              <a:t>Sony : </a:t>
            </a: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controller</a:t>
            </a:r>
            <a:r>
              <a:rPr lang="fr-FR" dirty="0" smtClean="0"/>
              <a:t> for </a:t>
            </a:r>
            <a:r>
              <a:rPr lang="fr-FR" dirty="0" err="1" smtClean="0"/>
              <a:t>almost</a:t>
            </a:r>
            <a:r>
              <a:rPr lang="fr-FR" dirty="0" smtClean="0"/>
              <a:t> 20 </a:t>
            </a:r>
            <a:r>
              <a:rPr lang="fr-FR" dirty="0" err="1" smtClean="0"/>
              <a:t>years</a:t>
            </a:r>
            <a:endParaRPr lang="fr-F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2E0A1-B3EE-4F91-957D-BFF3BF493E10}" type="datetime1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78712-D058-4AF9-9FC8-6F0BA2764F37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Mechanical</a:t>
            </a:r>
            <a:r>
              <a:rPr lang="fr-FR" dirty="0" smtClean="0"/>
              <a:t> </a:t>
            </a:r>
            <a:r>
              <a:rPr lang="fr-FR" dirty="0" err="1" smtClean="0"/>
              <a:t>integration</a:t>
            </a:r>
            <a:endParaRPr lang="fr-FR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Ergonomics</a:t>
            </a:r>
            <a:endParaRPr lang="fr-FR" dirty="0" smtClean="0"/>
          </a:p>
          <a:p>
            <a:pPr lvl="1"/>
            <a:r>
              <a:rPr lang="fr-FR" dirty="0" err="1" smtClean="0"/>
              <a:t>SolidWorks</a:t>
            </a:r>
            <a:r>
              <a:rPr lang="fr-FR" dirty="0" smtClean="0"/>
              <a:t> design and 3D printing</a:t>
            </a:r>
          </a:p>
        </p:txBody>
      </p:sp>
      <p:pic>
        <p:nvPicPr>
          <p:cNvPr id="13" name="Picture 12" descr="Stick_PS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2500306"/>
            <a:ext cx="6311428" cy="311051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170</TotalTime>
  <Words>261</Words>
  <Application>Microsoft Office PowerPoint</Application>
  <PresentationFormat>On-screen Show (4:3)</PresentationFormat>
  <Paragraphs>111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Universal Remote Control</vt:lpstr>
      <vt:lpstr>Contents</vt:lpstr>
      <vt:lpstr>Reminder</vt:lpstr>
      <vt:lpstr>Functionning of the remote control</vt:lpstr>
      <vt:lpstr>Software development</vt:lpstr>
      <vt:lpstr>State machine</vt:lpstr>
      <vt:lpstr>Hardware issues</vt:lpstr>
      <vt:lpstr>Mechanical integration</vt:lpstr>
      <vt:lpstr>Mechanical integration</vt:lpstr>
      <vt:lpstr>Mechanical integration</vt:lpstr>
      <vt:lpstr>Live demo</vt:lpstr>
      <vt:lpstr>Thank you for your attention!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Remote Control</dc:title>
  <dc:creator>Matthieu</dc:creator>
  <cp:lastModifiedBy>Matthieu</cp:lastModifiedBy>
  <cp:revision>41</cp:revision>
  <dcterms:created xsi:type="dcterms:W3CDTF">2012-11-07T18:29:51Z</dcterms:created>
  <dcterms:modified xsi:type="dcterms:W3CDTF">2013-01-11T07:38:56Z</dcterms:modified>
</cp:coreProperties>
</file>