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9.jpg" ContentType="image/tif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70" r:id="rId9"/>
    <p:sldId id="260" r:id="rId10"/>
    <p:sldId id="271" r:id="rId11"/>
    <p:sldId id="261" r:id="rId12"/>
    <p:sldId id="272" r:id="rId13"/>
    <p:sldId id="273" r:id="rId14"/>
    <p:sldId id="262" r:id="rId15"/>
    <p:sldId id="282" r:id="rId16"/>
    <p:sldId id="283" r:id="rId17"/>
    <p:sldId id="277" r:id="rId18"/>
    <p:sldId id="278" r:id="rId19"/>
    <p:sldId id="264" r:id="rId20"/>
    <p:sldId id="266" r:id="rId21"/>
    <p:sldId id="265" r:id="rId22"/>
    <p:sldId id="281" r:id="rId23"/>
    <p:sldId id="280" r:id="rId24"/>
    <p:sldId id="274" r:id="rId25"/>
    <p:sldId id="275" r:id="rId26"/>
    <p:sldId id="276" r:id="rId2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94511" autoAdjust="0"/>
  </p:normalViewPr>
  <p:slideViewPr>
    <p:cSldViewPr snapToGrid="0" snapToObjects="1">
      <p:cViewPr varScale="1">
        <p:scale>
          <a:sx n="97" d="100"/>
          <a:sy n="97" d="100"/>
        </p:scale>
        <p:origin x="-132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6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045FC-7DF9-2849-8BDF-20E68748E005}" type="datetimeFigureOut">
              <a:rPr lang="fr-FR" smtClean="0"/>
              <a:t>28/01/16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36653-B3E3-A142-B710-10DEC0FB6F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3756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1DF76-3A22-1A4C-B42B-B18E324B8DCB}" type="datetimeFigureOut">
              <a:rPr lang="fr-FR" smtClean="0"/>
              <a:t>28/01/16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55645-35FA-4E42-B147-3F7B2B74951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7627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2A79-5EF0-1946-9CB3-BBD98C9083DE}" type="datetime1">
              <a:rPr lang="fr-FR" smtClean="0"/>
              <a:t>28/01/16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F67A-0551-6249-9397-41EBE81ACD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44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A84D-8AD5-9440-916F-72BB50EC0102}" type="datetime1">
              <a:rPr lang="fr-FR" smtClean="0"/>
              <a:t>28/01/16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F67A-0551-6249-9397-41EBE81ACD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820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CFC6-6811-784E-8858-665E9DD66196}" type="datetime1">
              <a:rPr lang="fr-FR" smtClean="0"/>
              <a:t>28/01/16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F67A-0551-6249-9397-41EBE81ACD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93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28A24-010F-EC42-A935-54652E6F5006}" type="datetime1">
              <a:rPr lang="fr-FR" smtClean="0"/>
              <a:t>28/01/16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F67A-0551-6249-9397-41EBE81ACD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24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0177-1CFB-6647-81B3-E56C4F635B64}" type="datetime1">
              <a:rPr lang="fr-FR" smtClean="0"/>
              <a:t>28/01/16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F67A-0551-6249-9397-41EBE81ACD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57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484C-4983-1943-8840-4398C2B8A00F}" type="datetime1">
              <a:rPr lang="fr-FR" smtClean="0"/>
              <a:t>28/01/16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F67A-0551-6249-9397-41EBE81ACD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725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86C5-C430-9741-B269-E37CB5F5A4AB}" type="datetime1">
              <a:rPr lang="fr-FR" smtClean="0"/>
              <a:t>28/01/16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F67A-0551-6249-9397-41EBE81ACD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374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AD9E-3453-E14C-A2F5-6310D4ACC84F}" type="datetime1">
              <a:rPr lang="fr-FR" smtClean="0"/>
              <a:t>28/01/16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F67A-0551-6249-9397-41EBE81ACD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00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2DEF-0EE5-C948-B6D8-E16EB595D9D9}" type="datetime1">
              <a:rPr lang="fr-FR" smtClean="0"/>
              <a:t>28/01/16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F67A-0551-6249-9397-41EBE81ACD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77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F93D-43FB-8E46-8D80-8E3DC34426EC}" type="datetime1">
              <a:rPr lang="fr-FR" smtClean="0"/>
              <a:t>28/01/16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F67A-0551-6249-9397-41EBE81ACD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151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FD76-695A-414A-B0EF-CDC84360C5F2}" type="datetime1">
              <a:rPr lang="fr-FR" smtClean="0"/>
              <a:t>28/01/16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F67A-0551-6249-9397-41EBE81ACD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588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16FE5-5A1A-1946-80E8-9F6A59BFF903}" type="datetime1">
              <a:rPr lang="fr-FR" smtClean="0"/>
              <a:t>28/01/16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0F67A-0551-6249-9397-41EBE81ACD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99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4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f"/><Relationship Id="rId3" Type="http://schemas.openxmlformats.org/officeDocument/2006/relationships/image" Target="../media/image26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tiff"/><Relationship Id="rId5" Type="http://schemas.openxmlformats.org/officeDocument/2006/relationships/image" Target="../media/image12.tiff"/><Relationship Id="rId6" Type="http://schemas.openxmlformats.org/officeDocument/2006/relationships/image" Target="../media/image13.tiff"/><Relationship Id="rId7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055898"/>
            <a:ext cx="7876666" cy="2045138"/>
          </a:xfrm>
        </p:spPr>
        <p:txBody>
          <a:bodyPr>
            <a:normAutofit fontScale="90000"/>
          </a:bodyPr>
          <a:lstStyle/>
          <a:p>
            <a:r>
              <a:rPr lang="en-GB" noProof="0" dirty="0" smtClean="0"/>
              <a:t>Active connection mechanism (ACM) for space exploration on Mars with modular robots </a:t>
            </a:r>
            <a:endParaRPr lang="en-GB" noProof="0" dirty="0"/>
          </a:p>
        </p:txBody>
      </p:sp>
      <p:pic>
        <p:nvPicPr>
          <p:cNvPr id="4" name="Image 3" descr="biorob_f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859" y="3680032"/>
            <a:ext cx="4687197" cy="156203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53737" y="5936701"/>
            <a:ext cx="2645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W. PONSOT, January 2016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735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Graphic matrix 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9523"/>
            <a:ext cx="9144000" cy="47532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Study of existing ACM</a:t>
            </a:r>
            <a:endParaRPr lang="en-GB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F67A-0551-6249-9397-41EBE81ACDE3}" type="slidenum">
              <a:rPr lang="fr-FR" smtClean="0"/>
              <a:t>10</a:t>
            </a:fld>
            <a:endParaRPr lang="fr-FR"/>
          </a:p>
        </p:txBody>
      </p:sp>
      <p:sp>
        <p:nvSpPr>
          <p:cNvPr id="3" name="Rectangle à coins arrondis 2"/>
          <p:cNvSpPr/>
          <p:nvPr/>
        </p:nvSpPr>
        <p:spPr>
          <a:xfrm>
            <a:off x="6884517" y="2070860"/>
            <a:ext cx="1619283" cy="197422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1432140" y="4045081"/>
            <a:ext cx="4255466" cy="11458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953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smtClean="0"/>
              <a:t>Concept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F67A-0551-6249-9397-41EBE81ACDE3}" type="slidenum">
              <a:rPr lang="fr-FR" smtClean="0"/>
              <a:t>11</a:t>
            </a:fld>
            <a:endParaRPr lang="fr-FR"/>
          </a:p>
        </p:txBody>
      </p:sp>
      <p:pic>
        <p:nvPicPr>
          <p:cNvPr id="5" name="Image 4" descr="Wet mate connecto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4" y="1803803"/>
            <a:ext cx="7503518" cy="331828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17504" y="5122092"/>
            <a:ext cx="7117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/>
              <a:t>Wet</a:t>
            </a:r>
            <a:r>
              <a:rPr lang="fr-FR" sz="2000" b="1" dirty="0"/>
              <a:t>-</a:t>
            </a:r>
            <a:r>
              <a:rPr lang="fr-FR" sz="2000" b="1" dirty="0" smtClean="0"/>
              <a:t>mate </a:t>
            </a:r>
            <a:r>
              <a:rPr lang="fr-FR" sz="2000" b="1" dirty="0" err="1" smtClean="0"/>
              <a:t>connector</a:t>
            </a:r>
            <a:r>
              <a:rPr lang="fr-FR" sz="2000" b="1" dirty="0" smtClean="0"/>
              <a:t> [8] : </a:t>
            </a:r>
            <a:r>
              <a:rPr lang="fr-FR" sz="2000" dirty="0" err="1" smtClean="0"/>
              <a:t>electrical</a:t>
            </a:r>
            <a:r>
              <a:rPr lang="fr-FR" sz="2000" dirty="0" smtClean="0"/>
              <a:t> </a:t>
            </a:r>
            <a:r>
              <a:rPr lang="fr-FR" sz="2000" dirty="0" err="1" smtClean="0"/>
              <a:t>connector</a:t>
            </a:r>
            <a:r>
              <a:rPr lang="fr-FR" sz="2000" dirty="0" smtClean="0"/>
              <a:t> </a:t>
            </a:r>
            <a:r>
              <a:rPr lang="fr-FR" sz="2000" dirty="0" err="1" smtClean="0"/>
              <a:t>used</a:t>
            </a:r>
            <a:r>
              <a:rPr lang="fr-FR" sz="2000" dirty="0" smtClean="0"/>
              <a:t> in </a:t>
            </a:r>
            <a:r>
              <a:rPr lang="fr-FR" sz="2000" dirty="0" err="1" smtClean="0"/>
              <a:t>petrol</a:t>
            </a:r>
            <a:r>
              <a:rPr lang="fr-FR" sz="2000" dirty="0" smtClean="0"/>
              <a:t> </a:t>
            </a:r>
            <a:r>
              <a:rPr lang="fr-FR" sz="2000" dirty="0" err="1" smtClean="0"/>
              <a:t>fields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364119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smtClean="0"/>
              <a:t>Concept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F67A-0551-6249-9397-41EBE81ACDE3}" type="slidenum">
              <a:rPr lang="fr-FR" smtClean="0"/>
              <a:t>12</a:t>
            </a:fld>
            <a:endParaRPr lang="fr-FR"/>
          </a:p>
        </p:txBody>
      </p:sp>
      <p:pic>
        <p:nvPicPr>
          <p:cNvPr id="5" name="Image 4" descr="Step 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35" y="1816635"/>
            <a:ext cx="7678697" cy="3123999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1008180" y="2261605"/>
            <a:ext cx="484451" cy="469429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2483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Concept - connection steps</a:t>
            </a:r>
            <a:endParaRPr lang="en-GB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F67A-0551-6249-9397-41EBE81ACDE3}" type="slidenum">
              <a:rPr lang="fr-FR" smtClean="0"/>
              <a:t>13</a:t>
            </a:fld>
            <a:endParaRPr lang="fr-FR"/>
          </a:p>
        </p:txBody>
      </p:sp>
      <p:grpSp>
        <p:nvGrpSpPr>
          <p:cNvPr id="3" name="Grouper 2"/>
          <p:cNvGrpSpPr/>
          <p:nvPr/>
        </p:nvGrpSpPr>
        <p:grpSpPr>
          <a:xfrm>
            <a:off x="214974" y="1414879"/>
            <a:ext cx="8873556" cy="4871403"/>
            <a:chOff x="214974" y="1100623"/>
            <a:chExt cx="8873556" cy="4871403"/>
          </a:xfrm>
        </p:grpSpPr>
        <p:pic>
          <p:nvPicPr>
            <p:cNvPr id="5" name="Image 4" descr="Step 2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114" y="1534433"/>
              <a:ext cx="4248101" cy="2070759"/>
            </a:xfrm>
            <a:prstGeom prst="rect">
              <a:avLst/>
            </a:prstGeom>
          </p:spPr>
        </p:pic>
        <p:pic>
          <p:nvPicPr>
            <p:cNvPr id="6" name="Image 5" descr="Step 3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5275" y="1549032"/>
              <a:ext cx="4333255" cy="2070759"/>
            </a:xfrm>
            <a:prstGeom prst="rect">
              <a:avLst/>
            </a:prstGeom>
          </p:spPr>
        </p:pic>
        <p:pic>
          <p:nvPicPr>
            <p:cNvPr id="7" name="Image 6" descr="Step 4.tif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2164" y="3842396"/>
              <a:ext cx="4408570" cy="2129630"/>
            </a:xfrm>
            <a:prstGeom prst="rect">
              <a:avLst/>
            </a:prstGeom>
          </p:spPr>
        </p:pic>
        <p:sp>
          <p:nvSpPr>
            <p:cNvPr id="8" name="Ellipse 7"/>
            <p:cNvSpPr/>
            <p:nvPr/>
          </p:nvSpPr>
          <p:spPr>
            <a:xfrm>
              <a:off x="214974" y="1102128"/>
              <a:ext cx="484451" cy="469429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000000"/>
                  </a:solidFill>
                </a:rPr>
                <a:t>2</a:t>
              </a:r>
              <a:endParaRPr lang="fr-FR" dirty="0"/>
            </a:p>
          </p:txBody>
        </p:sp>
        <p:sp>
          <p:nvSpPr>
            <p:cNvPr id="9" name="Ellipse 8"/>
            <p:cNvSpPr/>
            <p:nvPr/>
          </p:nvSpPr>
          <p:spPr>
            <a:xfrm>
              <a:off x="4755275" y="1100623"/>
              <a:ext cx="484451" cy="469429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000000"/>
                  </a:solidFill>
                </a:rPr>
                <a:t>3</a:t>
              </a:r>
              <a:endParaRPr lang="fr-FR" dirty="0"/>
            </a:p>
          </p:txBody>
        </p:sp>
        <p:sp>
          <p:nvSpPr>
            <p:cNvPr id="10" name="Ellipse 9"/>
            <p:cNvSpPr/>
            <p:nvPr/>
          </p:nvSpPr>
          <p:spPr>
            <a:xfrm>
              <a:off x="1963984" y="3842396"/>
              <a:ext cx="484451" cy="469429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000000"/>
                  </a:solidFill>
                </a:rPr>
                <a:t>4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85145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Concept - final design</a:t>
            </a:r>
            <a:endParaRPr lang="en-GB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F67A-0551-6249-9397-41EBE81ACDE3}" type="slidenum">
              <a:rPr lang="fr-FR" smtClean="0"/>
              <a:t>14</a:t>
            </a:fld>
            <a:endParaRPr lang="fr-FR"/>
          </a:p>
        </p:txBody>
      </p:sp>
      <p:pic>
        <p:nvPicPr>
          <p:cNvPr id="5" name="Image 4" descr="Concept fnal desig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16" y="1417638"/>
            <a:ext cx="8526919" cy="459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7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F67A-0551-6249-9397-41EBE81ACDE3}" type="slidenum">
              <a:rPr lang="fr-FR" smtClean="0"/>
              <a:t>15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3D model - animation</a:t>
            </a:r>
            <a:endParaRPr lang="en-GB" dirty="0"/>
          </a:p>
        </p:txBody>
      </p:sp>
      <p:sp>
        <p:nvSpPr>
          <p:cNvPr id="3" name="ZoneTexte 2"/>
          <p:cNvSpPr txBox="1"/>
          <p:nvPr/>
        </p:nvSpPr>
        <p:spPr>
          <a:xfrm>
            <a:off x="3116194" y="3312790"/>
            <a:ext cx="2739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Video : Cylinder movement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5342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F67A-0551-6249-9397-41EBE81ACDE3}" type="slidenum">
              <a:rPr lang="fr-FR" smtClean="0"/>
              <a:t>16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116194" y="3312790"/>
            <a:ext cx="231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Video : Pin mechanism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092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3D model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F67A-0551-6249-9397-41EBE81ACDE3}" type="slidenum">
              <a:rPr lang="fr-FR" smtClean="0"/>
              <a:t>17</a:t>
            </a:fld>
            <a:endParaRPr lang="fr-FR"/>
          </a:p>
        </p:txBody>
      </p:sp>
      <p:pic>
        <p:nvPicPr>
          <p:cNvPr id="3" name="Image 2" descr="Clutch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79" y="1281114"/>
            <a:ext cx="7115621" cy="54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49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3D model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F67A-0551-6249-9397-41EBE81ACDE3}" type="slidenum">
              <a:rPr lang="fr-FR" smtClean="0"/>
              <a:t>18</a:t>
            </a:fld>
            <a:endParaRPr lang="fr-FR"/>
          </a:p>
        </p:txBody>
      </p:sp>
      <p:pic>
        <p:nvPicPr>
          <p:cNvPr id="3" name="Image 2" descr="Active activ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0180"/>
            <a:ext cx="9144000" cy="260770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91486" y="4905950"/>
            <a:ext cx="6763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</a:t>
            </a:r>
            <a:r>
              <a:rPr lang="en-GB" dirty="0" smtClean="0"/>
              <a:t> = 485 g with most of the parts in 3D printing ABS (filling rate of 30%)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959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Passive connector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F67A-0551-6249-9397-41EBE81ACDE3}" type="slidenum">
              <a:rPr lang="fr-FR" smtClean="0"/>
              <a:t>19</a:t>
            </a:fld>
            <a:endParaRPr lang="fr-FR"/>
          </a:p>
        </p:txBody>
      </p:sp>
      <p:pic>
        <p:nvPicPr>
          <p:cNvPr id="5" name="Image 4" descr="Passiv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71" y="1262254"/>
            <a:ext cx="6831997" cy="534755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679205" y="6003157"/>
            <a:ext cx="1048033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m</a:t>
            </a:r>
            <a:r>
              <a:rPr lang="en-GB" dirty="0" smtClean="0"/>
              <a:t> = 330g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728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Outline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noProof="0" dirty="0" smtClean="0"/>
              <a:t>Introduction</a:t>
            </a:r>
          </a:p>
          <a:p>
            <a:r>
              <a:rPr lang="en-GB" noProof="0" dirty="0" smtClean="0"/>
              <a:t>Constraints</a:t>
            </a:r>
          </a:p>
          <a:p>
            <a:r>
              <a:rPr lang="en-GB" noProof="0" dirty="0" smtClean="0"/>
              <a:t>Study of existing ACM</a:t>
            </a:r>
          </a:p>
          <a:p>
            <a:r>
              <a:rPr lang="en-GB" noProof="0" dirty="0" smtClean="0"/>
              <a:t>Concept</a:t>
            </a:r>
          </a:p>
          <a:p>
            <a:r>
              <a:rPr lang="en-GB" noProof="0" dirty="0" smtClean="0"/>
              <a:t>3D model</a:t>
            </a:r>
          </a:p>
          <a:p>
            <a:r>
              <a:rPr lang="en-GB" noProof="0" dirty="0" smtClean="0"/>
              <a:t>Passive connector</a:t>
            </a:r>
          </a:p>
          <a:p>
            <a:r>
              <a:rPr lang="en-GB" dirty="0" smtClean="0"/>
              <a:t>Conclusion</a:t>
            </a:r>
            <a:endParaRPr lang="en-GB" noProof="0" dirty="0" smtClean="0"/>
          </a:p>
          <a:p>
            <a:r>
              <a:rPr lang="en-GB" noProof="0" dirty="0" smtClean="0"/>
              <a:t>Future works</a:t>
            </a:r>
          </a:p>
          <a:p>
            <a:endParaRPr lang="en-GB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F67A-0551-6249-9397-41EBE81ACDE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4564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Conclusion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ACM with physical latch and magnetism alignment</a:t>
            </a:r>
          </a:p>
          <a:p>
            <a:r>
              <a:rPr lang="en-GB" smtClean="0"/>
              <a:t>Hermaphrodite</a:t>
            </a:r>
          </a:p>
          <a:p>
            <a:r>
              <a:rPr lang="en-GB" smtClean="0"/>
              <a:t>Size and mass are too high !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F67A-0551-6249-9397-41EBE81ACDE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598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Future works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Verify the assumption made on friction forces between seals and the cylinder</a:t>
            </a:r>
          </a:p>
          <a:p>
            <a:r>
              <a:rPr lang="en-GB" noProof="0" dirty="0" smtClean="0"/>
              <a:t>Real prototype</a:t>
            </a:r>
          </a:p>
          <a:p>
            <a:pPr lvl="1"/>
            <a:r>
              <a:rPr lang="en-GB" noProof="0" dirty="0" smtClean="0"/>
              <a:t>Connection between two electromagnets</a:t>
            </a:r>
          </a:p>
          <a:p>
            <a:pPr lvl="1"/>
            <a:r>
              <a:rPr lang="en-GB" noProof="0" dirty="0" smtClean="0"/>
              <a:t>The lip seal cleans well the dust around the cylinder</a:t>
            </a:r>
          </a:p>
          <a:p>
            <a:pPr marL="457200" lvl="1" indent="0">
              <a:buNone/>
            </a:pPr>
            <a:endParaRPr lang="en-GB" noProof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F67A-0551-6249-9397-41EBE81ACDE3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4082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Referance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GB" sz="2000" b="1" smtClean="0"/>
              <a:t>[1]</a:t>
            </a:r>
            <a:r>
              <a:rPr lang="en-GB" sz="2000" smtClean="0"/>
              <a:t>Biorobotics Laboratory EPFL. [Online]. </a:t>
            </a:r>
            <a:r>
              <a:rPr lang="en-GB" sz="2000" smtClean="0">
                <a:hlinkClick r:id="" action="ppaction://noaction"/>
              </a:rPr>
              <a:t>http://biorob.epfl.ch/lola-op </a:t>
            </a:r>
            <a:endParaRPr lang="en-GB" sz="2000" smtClean="0"/>
          </a:p>
          <a:p>
            <a:pPr marL="0" indent="0" algn="just">
              <a:buNone/>
            </a:pPr>
            <a:r>
              <a:rPr lang="en-GB" sz="2000" b="1" smtClean="0"/>
              <a:t>[2]</a:t>
            </a:r>
            <a:r>
              <a:rPr lang="en-GB" sz="2000" smtClean="0"/>
              <a:t>A. Spröwitz, R. Moeckel, M. Vespignani, S. Bonardi, and A.J. Ijspeert,        "Roombots: A hardware perspective on 3D self-reconfiguration and locomotion with a homogeneous modular robot ," 2014. </a:t>
            </a:r>
          </a:p>
          <a:p>
            <a:pPr marL="0" indent="0" algn="just">
              <a:buNone/>
            </a:pPr>
            <a:r>
              <a:rPr lang="en-GB" sz="2000" b="1" smtClean="0"/>
              <a:t>[3]</a:t>
            </a:r>
            <a:r>
              <a:rPr lang="en-GB" sz="2000" smtClean="0"/>
              <a:t>Wei-Min Shen, Robert Kovac, and Michael Rubenstein, "SINGO: A Single- End-Operative and Genderless Connector for Self-Reconfiguration, Self- Assembly and Self-Healing ," 2009. </a:t>
            </a:r>
          </a:p>
          <a:p>
            <a:pPr marL="0" indent="0" algn="just">
              <a:buNone/>
            </a:pPr>
            <a:r>
              <a:rPr lang="en-GB" sz="2000" b="1" smtClean="0"/>
              <a:t>[4]</a:t>
            </a:r>
            <a:r>
              <a:rPr lang="en-GB" sz="2000" smtClean="0"/>
              <a:t>Cem Ünsal, Han Kiliççöte, and Pradeep Khosla, "I(CES)-Cubes: A Modular Self-Recon'gurable Bipartite Robotic System ," 1999. </a:t>
            </a:r>
          </a:p>
          <a:p>
            <a:pPr marL="0" indent="0" algn="just">
              <a:buNone/>
            </a:pPr>
            <a:r>
              <a:rPr lang="en-GB" sz="2000" b="1" smtClean="0"/>
              <a:t>[5]</a:t>
            </a:r>
            <a:r>
              <a:rPr lang="en-GB" sz="2000" smtClean="0"/>
              <a:t>Marsette Vona, Carrick Detweiler, and Daniela Rus, "Shady: Robust Truss Climbing With Mechanical Compliances ," 2006. </a:t>
            </a:r>
          </a:p>
          <a:p>
            <a:pPr marL="0" indent="0" algn="just">
              <a:buNone/>
            </a:pPr>
            <a:r>
              <a:rPr lang="en-GB" sz="2000" b="1" smtClean="0"/>
              <a:t>[6]</a:t>
            </a:r>
            <a:r>
              <a:rPr lang="en-GB" sz="2000" smtClean="0"/>
              <a:t>Jay Davey, Ngai Kwok, and Mark Yim, "Emulating Self-reconfigurable Robots - Design of the SMORES System ," 2012. </a:t>
            </a:r>
          </a:p>
          <a:p>
            <a:pPr marL="0" indent="0" algn="just">
              <a:buNone/>
            </a:pPr>
            <a:r>
              <a:rPr lang="en-GB" sz="2000" b="1" smtClean="0"/>
              <a:t>[7]</a:t>
            </a:r>
            <a:r>
              <a:rPr lang="en-GB" sz="2000" smtClean="0"/>
              <a:t>Jonas Neubert, Arne Rost, and Hod Lipson, "Self-Soldering Connectors for Modular Robots ," 2014. </a:t>
            </a:r>
          </a:p>
          <a:p>
            <a:pPr marL="0" indent="0" algn="just">
              <a:buNone/>
            </a:pPr>
            <a:r>
              <a:rPr lang="en-GB" sz="2000" b="1" smtClean="0"/>
              <a:t>[8]</a:t>
            </a:r>
            <a:r>
              <a:rPr lang="en-GB" sz="2000" smtClean="0"/>
              <a:t> G E Brown, "Operational Considerations for Underwater-Mateable Connectors ," 2003. </a:t>
            </a:r>
          </a:p>
          <a:p>
            <a:pPr marL="0" indent="0" algn="just">
              <a:buNone/>
            </a:pPr>
            <a:endParaRPr lang="en-GB" sz="2000" smtClean="0"/>
          </a:p>
          <a:p>
            <a:pPr marL="0" indent="0" algn="just">
              <a:buNone/>
            </a:pPr>
            <a:endParaRPr lang="en-GB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F67A-0551-6249-9397-41EBE81ACDE3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77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57253"/>
            <a:ext cx="8229600" cy="1143000"/>
          </a:xfrm>
        </p:spPr>
        <p:txBody>
          <a:bodyPr/>
          <a:lstStyle/>
          <a:p>
            <a:r>
              <a:rPr lang="en-GB" smtClean="0"/>
              <a:t>Questions ?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F67A-0551-6249-9397-41EBE81ACDE3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6283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Pin mechanism – crank slide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F67A-0551-6249-9397-41EBE81ACDE3}" type="slidenum">
              <a:rPr lang="fr-FR" smtClean="0"/>
              <a:t>24</a:t>
            </a:fld>
            <a:endParaRPr lang="fr-FR"/>
          </a:p>
        </p:txBody>
      </p:sp>
      <p:pic>
        <p:nvPicPr>
          <p:cNvPr id="6" name="Image 5" descr="CS 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8" y="1562120"/>
            <a:ext cx="3827603" cy="4496571"/>
          </a:xfrm>
          <a:prstGeom prst="rect">
            <a:avLst/>
          </a:prstGeom>
        </p:spPr>
      </p:pic>
      <p:pic>
        <p:nvPicPr>
          <p:cNvPr id="7" name="Image 6" descr="CS 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791" y="2908476"/>
            <a:ext cx="4938336" cy="174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73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 smtClean="0"/>
              <a:t>Yaw </a:t>
            </a:r>
            <a:r>
              <a:rPr lang="en-GB" noProof="0" dirty="0" err="1" smtClean="0"/>
              <a:t>misalgnment</a:t>
            </a:r>
            <a:r>
              <a:rPr lang="en-GB" noProof="0" dirty="0" smtClean="0"/>
              <a:t> correction - chamfer</a:t>
            </a:r>
            <a:endParaRPr lang="en-GB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F67A-0551-6249-9397-41EBE81ACDE3}" type="slidenum">
              <a:rPr lang="fr-FR" smtClean="0"/>
              <a:t>25</a:t>
            </a:fld>
            <a:endParaRPr lang="fr-FR"/>
          </a:p>
        </p:txBody>
      </p:sp>
      <p:pic>
        <p:nvPicPr>
          <p:cNvPr id="5" name="Image 4" descr="Chamf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274" y="1417638"/>
            <a:ext cx="4308928" cy="493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88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Optimization</a:t>
            </a:r>
            <a:endParaRPr lang="en-GB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F67A-0551-6249-9397-41EBE81ACDE3}" type="slidenum">
              <a:rPr lang="fr-FR" smtClean="0"/>
              <a:t>26</a:t>
            </a:fld>
            <a:endParaRPr lang="fr-FR"/>
          </a:p>
        </p:txBody>
      </p:sp>
      <p:pic>
        <p:nvPicPr>
          <p:cNvPr id="5" name="Image 4" descr="Graphe force comparaison.png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951" y="1417638"/>
            <a:ext cx="6453532" cy="524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80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Introduction</a:t>
            </a:r>
            <a:endParaRPr lang="en-GB" noProof="0" dirty="0"/>
          </a:p>
        </p:txBody>
      </p:sp>
      <p:pic>
        <p:nvPicPr>
          <p:cNvPr id="4" name="Espace réservé du contenu 3" descr="lola-o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1" r="7361"/>
          <a:stretch>
            <a:fillRect/>
          </a:stretch>
        </p:blipFill>
        <p:spPr>
          <a:xfrm>
            <a:off x="913865" y="1560328"/>
            <a:ext cx="7307458" cy="4018821"/>
          </a:xfr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F67A-0551-6249-9397-41EBE81ACDE3}" type="slidenum">
              <a:rPr lang="fr-FR" smtClean="0"/>
              <a:t>3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913865" y="5579149"/>
            <a:ext cx="4008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Lola-OP metamodule with 8 modules [1]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7184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Constraints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Alignment</a:t>
            </a:r>
          </a:p>
          <a:p>
            <a:r>
              <a:rPr lang="en-GB" noProof="0" dirty="0" smtClean="0"/>
              <a:t>Payload</a:t>
            </a:r>
          </a:p>
          <a:p>
            <a:r>
              <a:rPr lang="en-GB" noProof="0" dirty="0" smtClean="0"/>
              <a:t>Environment</a:t>
            </a:r>
          </a:p>
          <a:p>
            <a:r>
              <a:rPr lang="en-GB" noProof="0" dirty="0" smtClean="0"/>
              <a:t>Connection time</a:t>
            </a:r>
          </a:p>
          <a:p>
            <a:r>
              <a:rPr lang="en-GB" noProof="0" dirty="0" smtClean="0"/>
              <a:t>Energy</a:t>
            </a:r>
          </a:p>
          <a:p>
            <a:r>
              <a:rPr lang="en-GB" noProof="0" dirty="0" smtClean="0"/>
              <a:t>Electronics</a:t>
            </a:r>
          </a:p>
          <a:p>
            <a:r>
              <a:rPr lang="en-GB" noProof="0" dirty="0" smtClean="0"/>
              <a:t>Lola-OP strategies</a:t>
            </a:r>
            <a:endParaRPr lang="en-GB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F67A-0551-6249-9397-41EBE81ACDE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625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Alignment </a:t>
            </a:r>
            <a:endParaRPr lang="en-GB" noProof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614178" y="3510154"/>
            <a:ext cx="8229600" cy="1269934"/>
          </a:xfrm>
        </p:spPr>
        <p:txBody>
          <a:bodyPr>
            <a:normAutofit fontScale="62500" lnSpcReduction="20000"/>
          </a:bodyPr>
          <a:lstStyle/>
          <a:p>
            <a:r>
              <a:rPr lang="en-GB" noProof="0" smtClean="0"/>
              <a:t>Positioning servomotor error (± 0,3°)</a:t>
            </a:r>
          </a:p>
          <a:p>
            <a:r>
              <a:rPr lang="en-GB" strike="sngStrike" noProof="0" smtClean="0"/>
              <a:t>Bending effect</a:t>
            </a:r>
            <a:br>
              <a:rPr lang="en-GB" strike="sngStrike" noProof="0" smtClean="0"/>
            </a:br>
            <a:endParaRPr lang="en-GB" strike="sngStrike" noProof="0" smtClean="0"/>
          </a:p>
          <a:p>
            <a:pPr marL="0" indent="0">
              <a:buNone/>
            </a:pPr>
            <a:r>
              <a:rPr lang="en-GB" noProof="0" smtClean="0"/>
              <a:t>-&gt; with a 50% margin</a:t>
            </a:r>
          </a:p>
          <a:p>
            <a:endParaRPr lang="en-GB" strike="sngStrike" noProof="0" smtClean="0"/>
          </a:p>
          <a:p>
            <a:endParaRPr lang="en-GB" strike="sngStrike" noProof="0" smtClean="0"/>
          </a:p>
          <a:p>
            <a:endParaRPr lang="en-GB" noProof="0"/>
          </a:p>
        </p:txBody>
      </p:sp>
      <p:grpSp>
        <p:nvGrpSpPr>
          <p:cNvPr id="27" name="Grouper 26"/>
          <p:cNvGrpSpPr/>
          <p:nvPr/>
        </p:nvGrpSpPr>
        <p:grpSpPr>
          <a:xfrm>
            <a:off x="1226461" y="1097317"/>
            <a:ext cx="7225800" cy="2327224"/>
            <a:chOff x="666753" y="1127276"/>
            <a:chExt cx="6209063" cy="1999762"/>
          </a:xfrm>
        </p:grpSpPr>
        <p:grpSp>
          <p:nvGrpSpPr>
            <p:cNvPr id="8" name="Grouper 7"/>
            <p:cNvGrpSpPr/>
            <p:nvPr/>
          </p:nvGrpSpPr>
          <p:grpSpPr>
            <a:xfrm>
              <a:off x="666753" y="1875334"/>
              <a:ext cx="3905244" cy="881379"/>
              <a:chOff x="0" y="0"/>
              <a:chExt cx="3543300" cy="8001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914400" y="228600"/>
                <a:ext cx="342900" cy="3429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Century"/>
                    <a:ea typeface="ＭＳ 明朝"/>
                    <a:cs typeface="Times New Roman"/>
                  </a:rPr>
                  <a:t>m</a:t>
                </a:r>
                <a:endParaRPr lang="fr-FR" sz="1200">
                  <a:effectLst/>
                  <a:latin typeface="Century"/>
                  <a:ea typeface="ＭＳ 明朝"/>
                  <a:cs typeface="Times New Roman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85900" y="228600"/>
                <a:ext cx="342900" cy="3429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Century"/>
                    <a:ea typeface="ＭＳ 明朝"/>
                    <a:cs typeface="Times New Roman"/>
                  </a:rPr>
                  <a:t>m</a:t>
                </a:r>
                <a:endParaRPr lang="fr-FR" sz="1200">
                  <a:effectLst/>
                  <a:latin typeface="Century"/>
                  <a:ea typeface="ＭＳ 明朝"/>
                  <a:cs typeface="Times New Roman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057400" y="228600"/>
                <a:ext cx="342900" cy="3429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Century"/>
                    <a:ea typeface="ＭＳ 明朝"/>
                    <a:cs typeface="Times New Roman"/>
                  </a:rPr>
                  <a:t>m</a:t>
                </a:r>
                <a:endParaRPr lang="fr-FR" sz="1200">
                  <a:effectLst/>
                  <a:latin typeface="Century"/>
                  <a:ea typeface="ＭＳ 明朝"/>
                  <a:cs typeface="Times New Roman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628900" y="228600"/>
                <a:ext cx="342900" cy="3429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Century"/>
                    <a:ea typeface="ＭＳ 明朝"/>
                    <a:cs typeface="Times New Roman"/>
                  </a:rPr>
                  <a:t>m</a:t>
                </a:r>
                <a:endParaRPr lang="fr-FR" sz="1200">
                  <a:effectLst/>
                  <a:latin typeface="Century"/>
                  <a:ea typeface="ＭＳ 明朝"/>
                  <a:cs typeface="Times New Roman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200400" y="228600"/>
                <a:ext cx="342900" cy="3429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  <a:alpha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500">
                    <a:solidFill>
                      <a:srgbClr val="000000"/>
                    </a:solidFill>
                    <a:effectLst/>
                    <a:latin typeface="Century"/>
                    <a:ea typeface="ＭＳ 明朝"/>
                    <a:cs typeface="Times New Roman"/>
                  </a:rPr>
                  <a:t>ACM</a:t>
                </a:r>
                <a:endParaRPr lang="fr-FR" sz="1200">
                  <a:effectLst/>
                  <a:latin typeface="Century"/>
                  <a:ea typeface="ＭＳ 明朝"/>
                  <a:cs typeface="Times New Roman"/>
                </a:endParaRPr>
              </a:p>
            </p:txBody>
          </p:sp>
          <p:cxnSp>
            <p:nvCxnSpPr>
              <p:cNvPr id="14" name="Connecteur droit 13"/>
              <p:cNvCxnSpPr/>
              <p:nvPr/>
            </p:nvCxnSpPr>
            <p:spPr>
              <a:xfrm>
                <a:off x="1257300" y="400050"/>
                <a:ext cx="228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>
                <a:off x="1828800" y="400050"/>
                <a:ext cx="228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/>
              <p:cNvCxnSpPr/>
              <p:nvPr/>
            </p:nvCxnSpPr>
            <p:spPr>
              <a:xfrm>
                <a:off x="2400300" y="400050"/>
                <a:ext cx="228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/>
              <p:cNvCxnSpPr/>
              <p:nvPr/>
            </p:nvCxnSpPr>
            <p:spPr>
              <a:xfrm>
                <a:off x="2971800" y="400050"/>
                <a:ext cx="228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342900" y="228600"/>
                <a:ext cx="342900" cy="3429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  <a:alpha val="40000"/>
                </a:schemeClr>
              </a:solidFill>
              <a:ln>
                <a:solidFill>
                  <a:schemeClr val="tx1"/>
                </a:solidFill>
              </a:ln>
              <a:effectLst/>
              <a:extLst>
                <a:ext uri="{C572A759-6A51-4108-AA02-DFA0A04FC94B}">
                  <ma14:wrappingTextBoxFlag xmlns:ma14="http://schemas.microsoft.com/office/mac/drawingml/2011/main"/>
                </a:ext>
              </a:ex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500">
                    <a:solidFill>
                      <a:srgbClr val="000000"/>
                    </a:solidFill>
                    <a:effectLst/>
                    <a:latin typeface="Century"/>
                    <a:ea typeface="ＭＳ 明朝"/>
                    <a:cs typeface="Times New Roman"/>
                  </a:rPr>
                  <a:t>ACM</a:t>
                </a:r>
                <a:endParaRPr lang="fr-FR" sz="1200">
                  <a:effectLst/>
                  <a:latin typeface="Century"/>
                  <a:ea typeface="ＭＳ 明朝"/>
                  <a:cs typeface="Times New Roman"/>
                </a:endParaRPr>
              </a:p>
            </p:txBody>
          </p:sp>
          <p:cxnSp>
            <p:nvCxnSpPr>
              <p:cNvPr id="19" name="Connecteur droit 18"/>
              <p:cNvCxnSpPr/>
              <p:nvPr/>
            </p:nvCxnSpPr>
            <p:spPr>
              <a:xfrm>
                <a:off x="685800" y="400050"/>
                <a:ext cx="228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/>
              <p:cNvCxnSpPr/>
              <p:nvPr/>
            </p:nvCxnSpPr>
            <p:spPr>
              <a:xfrm>
                <a:off x="114300" y="400050"/>
                <a:ext cx="228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/>
            </p:nvCxnSpPr>
            <p:spPr>
              <a:xfrm>
                <a:off x="114300" y="0"/>
                <a:ext cx="0" cy="6896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/>
              <p:nvPr/>
            </p:nvCxnSpPr>
            <p:spPr>
              <a:xfrm flipH="1">
                <a:off x="0" y="0"/>
                <a:ext cx="114300" cy="1143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 flipH="1">
                <a:off x="0" y="228600"/>
                <a:ext cx="114300" cy="1143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 flipH="1">
                <a:off x="0" y="457200"/>
                <a:ext cx="114300" cy="1143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/>
              <p:cNvCxnSpPr/>
              <p:nvPr/>
            </p:nvCxnSpPr>
            <p:spPr>
              <a:xfrm flipH="1">
                <a:off x="0" y="685800"/>
                <a:ext cx="114300" cy="1143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6" name="Image 25" descr="Alignment 2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7" y="1127276"/>
              <a:ext cx="2303819" cy="1999762"/>
            </a:xfrm>
            <a:prstGeom prst="rect">
              <a:avLst/>
            </a:prstGeom>
          </p:spPr>
        </p:pic>
      </p:grpSp>
      <p:pic>
        <p:nvPicPr>
          <p:cNvPr id="28" name="Image 27" descr="Alignment 3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25" y="4780088"/>
            <a:ext cx="1854680" cy="1716858"/>
          </a:xfrm>
          <a:prstGeom prst="rect">
            <a:avLst/>
          </a:prstGeom>
        </p:spPr>
      </p:pic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F67A-0551-6249-9397-41EBE81ACDE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442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Payload</a:t>
            </a:r>
            <a:endParaRPr lang="en-GB" noProof="0"/>
          </a:p>
        </p:txBody>
      </p:sp>
      <p:pic>
        <p:nvPicPr>
          <p:cNvPr id="7" name="Image 6" descr="Payload 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8" y="1533556"/>
            <a:ext cx="4533458" cy="3066915"/>
          </a:xfrm>
          <a:prstGeom prst="rect">
            <a:avLst/>
          </a:prstGeom>
        </p:spPr>
      </p:pic>
      <p:pic>
        <p:nvPicPr>
          <p:cNvPr id="11" name="Image 10" descr="Payload 3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918" y="4866301"/>
            <a:ext cx="3540167" cy="1479473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784266" y="3411462"/>
            <a:ext cx="4098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-&gt; Margin of 20% to be sure that the ACM </a:t>
            </a:r>
          </a:p>
          <a:p>
            <a:r>
              <a:rPr lang="en-GB" dirty="0" smtClean="0"/>
              <a:t>resist to dynamic motion</a:t>
            </a:r>
            <a:endParaRPr lang="en-GB" dirty="0"/>
          </a:p>
        </p:txBody>
      </p:sp>
      <p:pic>
        <p:nvPicPr>
          <p:cNvPr id="13" name="Image 12" descr="Payload 2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373" y="1965909"/>
            <a:ext cx="3765394" cy="766447"/>
          </a:xfrm>
          <a:prstGeom prst="rect">
            <a:avLst/>
          </a:prstGeom>
        </p:spPr>
      </p:pic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F67A-0551-6249-9397-41EBE81ACDE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784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Environment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smtClean="0"/>
              <a:t>Dust </a:t>
            </a:r>
          </a:p>
          <a:p>
            <a:pPr lvl="1">
              <a:buFont typeface="Wingdings" charset="2"/>
              <a:buChar char="Ø"/>
            </a:pPr>
            <a:r>
              <a:rPr lang="en-GB" noProof="0" smtClean="0"/>
              <a:t> average diameter = 1um</a:t>
            </a:r>
          </a:p>
          <a:p>
            <a:pPr lvl="1">
              <a:buFont typeface="Wingdings" charset="2"/>
              <a:buChar char="Ø"/>
            </a:pPr>
            <a:r>
              <a:rPr lang="en-GB" noProof="0" smtClean="0"/>
              <a:t> magnetic material</a:t>
            </a:r>
          </a:p>
          <a:p>
            <a:pPr lvl="1">
              <a:buFont typeface="Wingdings" charset="2"/>
              <a:buChar char="Ø"/>
            </a:pPr>
            <a:endParaRPr lang="en-GB" noProof="0" smtClean="0"/>
          </a:p>
          <a:p>
            <a:r>
              <a:rPr lang="en-GB" noProof="0" smtClean="0"/>
              <a:t>Temperature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F67A-0551-6249-9397-41EBE81ACDE3}" type="slidenum">
              <a:rPr lang="fr-FR" smtClean="0"/>
              <a:t>7</a:t>
            </a:fld>
            <a:endParaRPr lang="fr-FR"/>
          </a:p>
        </p:txBody>
      </p:sp>
      <p:pic>
        <p:nvPicPr>
          <p:cNvPr id="5" name="Image 4" descr="Environment 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711" y="4495682"/>
            <a:ext cx="2940479" cy="100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32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Other constraints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noProof="0" dirty="0" smtClean="0"/>
              <a:t>Connection time : </a:t>
            </a:r>
          </a:p>
          <a:p>
            <a:pPr lvl="1">
              <a:buFont typeface="Wingdings" charset="2"/>
              <a:buChar char="Ø"/>
            </a:pPr>
            <a:r>
              <a:rPr lang="en-GB" noProof="0" dirty="0" smtClean="0"/>
              <a:t>under 30 s</a:t>
            </a:r>
          </a:p>
          <a:p>
            <a:endParaRPr lang="en-GB" noProof="0" dirty="0" smtClean="0"/>
          </a:p>
          <a:p>
            <a:r>
              <a:rPr lang="en-GB" dirty="0" smtClean="0"/>
              <a:t>Energy </a:t>
            </a:r>
            <a:r>
              <a:rPr lang="en-GB" dirty="0"/>
              <a:t>: </a:t>
            </a:r>
          </a:p>
          <a:p>
            <a:pPr lvl="1">
              <a:buFont typeface="Wingdings" charset="2"/>
              <a:buChar char="Ø"/>
            </a:pPr>
            <a:r>
              <a:rPr lang="en-GB" dirty="0"/>
              <a:t>b</a:t>
            </a:r>
            <a:r>
              <a:rPr lang="en-GB" dirty="0" smtClean="0"/>
              <a:t>e able to work on embedded </a:t>
            </a:r>
            <a:r>
              <a:rPr lang="en-GB" dirty="0"/>
              <a:t>battery</a:t>
            </a:r>
          </a:p>
          <a:p>
            <a:pPr marL="0" indent="0">
              <a:buNone/>
            </a:pPr>
            <a:endParaRPr lang="en-GB" noProof="0" dirty="0" smtClean="0"/>
          </a:p>
          <a:p>
            <a:r>
              <a:rPr lang="en-GB" noProof="0" dirty="0" smtClean="0"/>
              <a:t>Electronics : </a:t>
            </a:r>
          </a:p>
          <a:p>
            <a:pPr lvl="1">
              <a:buFont typeface="Wingdings" charset="2"/>
              <a:buChar char="Ø"/>
            </a:pPr>
            <a:r>
              <a:rPr lang="en-GB" noProof="0" dirty="0" smtClean="0"/>
              <a:t>power and data transfer</a:t>
            </a:r>
          </a:p>
          <a:p>
            <a:pPr marL="0" indent="0">
              <a:buNone/>
            </a:pPr>
            <a:endParaRPr lang="en-GB" noProof="0" dirty="0" smtClean="0"/>
          </a:p>
          <a:p>
            <a:r>
              <a:rPr lang="en-GB" noProof="0" dirty="0" smtClean="0"/>
              <a:t>Lola-OP strategies : </a:t>
            </a:r>
          </a:p>
          <a:p>
            <a:pPr lvl="1">
              <a:buFont typeface="Wingdings" charset="2"/>
              <a:buChar char="Ø"/>
            </a:pPr>
            <a:r>
              <a:rPr lang="en-GB" noProof="0" dirty="0" smtClean="0"/>
              <a:t>hermaphrodite, 4-way symmetrical and unilateral disconnection allowed</a:t>
            </a:r>
          </a:p>
          <a:p>
            <a:pPr marL="914400" lvl="2" indent="0">
              <a:buNone/>
            </a:pPr>
            <a:endParaRPr lang="en-GB" noProof="0" dirty="0" smtClean="0"/>
          </a:p>
          <a:p>
            <a:pPr lvl="2">
              <a:buFont typeface="Wingdings" charset="2"/>
              <a:buChar char="Ø"/>
            </a:pPr>
            <a:endParaRPr lang="en-GB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F67A-0551-6249-9397-41EBE81ACDE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448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3978944" y="5512118"/>
            <a:ext cx="1193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Smores [6]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231751" y="5511339"/>
            <a:ext cx="1059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Shady</a:t>
            </a:r>
            <a:r>
              <a:rPr lang="fr-FR" dirty="0" smtClean="0"/>
              <a:t> [5]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011722" y="2574537"/>
            <a:ext cx="1006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Singo [3]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192785" y="2558352"/>
            <a:ext cx="1195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I-Cubes [4]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14595" y="2581876"/>
            <a:ext cx="1669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Roombot V3 [2]</a:t>
            </a:r>
            <a:endParaRPr lang="fr-FR" dirty="0"/>
          </a:p>
        </p:txBody>
      </p:sp>
      <p:pic>
        <p:nvPicPr>
          <p:cNvPr id="5" name="Image 4" descr="Roomb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96" y="1417638"/>
            <a:ext cx="6138783" cy="5039462"/>
          </a:xfrm>
          <a:prstGeom prst="rect">
            <a:avLst/>
          </a:prstGeom>
        </p:spPr>
      </p:pic>
      <p:pic>
        <p:nvPicPr>
          <p:cNvPr id="7" name="Image 6" descr="Singo.jpg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51" y="1887368"/>
            <a:ext cx="7534970" cy="3800246"/>
          </a:xfrm>
          <a:prstGeom prst="rect">
            <a:avLst/>
          </a:prstGeom>
        </p:spPr>
      </p:pic>
      <p:pic>
        <p:nvPicPr>
          <p:cNvPr id="3" name="Image 2" descr="I-cubes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793" y="1514888"/>
            <a:ext cx="5196965" cy="4942212"/>
          </a:xfrm>
          <a:prstGeom prst="rect">
            <a:avLst/>
          </a:prstGeom>
        </p:spPr>
      </p:pic>
      <p:pic>
        <p:nvPicPr>
          <p:cNvPr id="8" name="Image 7" descr="Shady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745" y="1828402"/>
            <a:ext cx="6868114" cy="4527948"/>
          </a:xfrm>
          <a:prstGeom prst="rect">
            <a:avLst/>
          </a:prstGeom>
        </p:spPr>
      </p:pic>
      <p:pic>
        <p:nvPicPr>
          <p:cNvPr id="9" name="Image 8" descr="Smores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745" y="1887368"/>
            <a:ext cx="6686014" cy="3631442"/>
          </a:xfrm>
          <a:prstGeom prst="rect">
            <a:avLst/>
          </a:prstGeom>
        </p:spPr>
      </p:pic>
      <p:pic>
        <p:nvPicPr>
          <p:cNvPr id="10" name="Image 9" descr="Soldar cubes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51" y="1828402"/>
            <a:ext cx="7342937" cy="375159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6742054" y="5496367"/>
            <a:ext cx="1599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Solder cube [7]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Study of existing ACM</a:t>
            </a:r>
            <a:endParaRPr lang="en-GB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F67A-0551-6249-9397-41EBE81ACDE3}" type="slidenum">
              <a:rPr lang="fr-FR" smtClean="0"/>
              <a:t>9</a:t>
            </a:fld>
            <a:endParaRPr lang="fr-FR"/>
          </a:p>
        </p:txBody>
      </p:sp>
      <p:grpSp>
        <p:nvGrpSpPr>
          <p:cNvPr id="18" name="Grouper 17"/>
          <p:cNvGrpSpPr/>
          <p:nvPr/>
        </p:nvGrpSpPr>
        <p:grpSpPr>
          <a:xfrm>
            <a:off x="317512" y="1270128"/>
            <a:ext cx="8586628" cy="2227912"/>
            <a:chOff x="669814" y="1270128"/>
            <a:chExt cx="8016985" cy="2227912"/>
          </a:xfrm>
        </p:grpSpPr>
        <p:sp>
          <p:nvSpPr>
            <p:cNvPr id="16" name="Rectangle à coins arrondis 15"/>
            <p:cNvSpPr/>
            <p:nvPr/>
          </p:nvSpPr>
          <p:spPr>
            <a:xfrm>
              <a:off x="669814" y="1270128"/>
              <a:ext cx="8016985" cy="1822357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4006554" y="3128708"/>
              <a:ext cx="13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Physical lock</a:t>
              </a:r>
              <a:endParaRPr lang="en-GB" b="1" dirty="0"/>
            </a:p>
          </p:txBody>
        </p:sp>
      </p:grpSp>
      <p:grpSp>
        <p:nvGrpSpPr>
          <p:cNvPr id="28" name="Grouper 27"/>
          <p:cNvGrpSpPr/>
          <p:nvPr/>
        </p:nvGrpSpPr>
        <p:grpSpPr>
          <a:xfrm>
            <a:off x="307509" y="3979472"/>
            <a:ext cx="8644248" cy="2246348"/>
            <a:chOff x="307509" y="4076114"/>
            <a:chExt cx="8644248" cy="2246348"/>
          </a:xfrm>
        </p:grpSpPr>
        <p:grpSp>
          <p:nvGrpSpPr>
            <p:cNvPr id="21" name="Grouper 20"/>
            <p:cNvGrpSpPr/>
            <p:nvPr/>
          </p:nvGrpSpPr>
          <p:grpSpPr>
            <a:xfrm>
              <a:off x="307509" y="4076114"/>
              <a:ext cx="2881416" cy="2243870"/>
              <a:chOff x="307509" y="4076114"/>
              <a:chExt cx="2881416" cy="2243870"/>
            </a:xfrm>
          </p:grpSpPr>
          <p:sp>
            <p:nvSpPr>
              <p:cNvPr id="19" name="Rectangle à coins arrondis 18"/>
              <p:cNvSpPr/>
              <p:nvPr/>
            </p:nvSpPr>
            <p:spPr>
              <a:xfrm>
                <a:off x="307509" y="4473059"/>
                <a:ext cx="2881416" cy="1846925"/>
              </a:xfrm>
              <a:prstGeom prst="round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1287560" y="4076114"/>
                <a:ext cx="9672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/>
                  <a:t>Vacuum</a:t>
                </a:r>
                <a:endParaRPr lang="en-GB" b="1" dirty="0"/>
              </a:p>
            </p:txBody>
          </p:sp>
        </p:grpSp>
        <p:grpSp>
          <p:nvGrpSpPr>
            <p:cNvPr id="22" name="Grouper 21"/>
            <p:cNvGrpSpPr/>
            <p:nvPr/>
          </p:nvGrpSpPr>
          <p:grpSpPr>
            <a:xfrm>
              <a:off x="3188925" y="4076115"/>
              <a:ext cx="2881416" cy="2246347"/>
              <a:chOff x="307509" y="4073637"/>
              <a:chExt cx="2881416" cy="2246347"/>
            </a:xfrm>
          </p:grpSpPr>
          <p:sp>
            <p:nvSpPr>
              <p:cNvPr id="23" name="Rectangle à coins arrondis 22"/>
              <p:cNvSpPr/>
              <p:nvPr/>
            </p:nvSpPr>
            <p:spPr>
              <a:xfrm>
                <a:off x="307509" y="4473059"/>
                <a:ext cx="2881416" cy="1846925"/>
              </a:xfrm>
              <a:prstGeom prst="round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1097528" y="4073637"/>
                <a:ext cx="12648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/>
                  <a:t>Magnetism</a:t>
                </a:r>
                <a:endParaRPr lang="en-GB" b="1" dirty="0"/>
              </a:p>
            </p:txBody>
          </p:sp>
        </p:grpSp>
        <p:grpSp>
          <p:nvGrpSpPr>
            <p:cNvPr id="25" name="Grouper 24"/>
            <p:cNvGrpSpPr/>
            <p:nvPr/>
          </p:nvGrpSpPr>
          <p:grpSpPr>
            <a:xfrm>
              <a:off x="6070341" y="4079537"/>
              <a:ext cx="2881416" cy="2230064"/>
              <a:chOff x="307509" y="4089920"/>
              <a:chExt cx="2881416" cy="2230064"/>
            </a:xfrm>
          </p:grpSpPr>
          <p:sp>
            <p:nvSpPr>
              <p:cNvPr id="26" name="Rectangle à coins arrondis 25"/>
              <p:cNvSpPr/>
              <p:nvPr/>
            </p:nvSpPr>
            <p:spPr>
              <a:xfrm>
                <a:off x="307509" y="4473059"/>
                <a:ext cx="2881416" cy="1846925"/>
              </a:xfrm>
              <a:prstGeom prst="round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>
                <a:off x="874856" y="4089920"/>
                <a:ext cx="17873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/>
                  <a:t>Melting material</a:t>
                </a:r>
                <a:endParaRPr lang="en-GB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9187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2371E-7 1.57797E-6 L -0.35418 -0.2785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8" y="-1392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0.02152 L -0.00504 -0.2568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92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4921E-6 3.47062E-7 L 0.34393 -0.31467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6" y="-1573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5395E-6 -3.10967E-6 L -0.30607 0.13721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3" y="684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5595E-6 4.9838E-6 L 0.01025 0.19435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4" y="971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853E-6 3.60944E-6 L 0.33403 0.19435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93" y="9718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1" grpId="0"/>
      <p:bldP spid="12" grpId="0"/>
      <p:bldP spid="6" grpId="0"/>
      <p:bldP spid="15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578</Words>
  <Application>Microsoft Macintosh PowerPoint</Application>
  <PresentationFormat>Présentation à l'écran (4:3)</PresentationFormat>
  <Paragraphs>129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Active connection mechanism (ACM) for space exploration on Mars with modular robots </vt:lpstr>
      <vt:lpstr>Outline</vt:lpstr>
      <vt:lpstr>Introduction</vt:lpstr>
      <vt:lpstr>Constraints</vt:lpstr>
      <vt:lpstr>Alignment </vt:lpstr>
      <vt:lpstr>Payload</vt:lpstr>
      <vt:lpstr>Environment</vt:lpstr>
      <vt:lpstr>Other constraints</vt:lpstr>
      <vt:lpstr>Study of existing ACM</vt:lpstr>
      <vt:lpstr>Study of existing ACM</vt:lpstr>
      <vt:lpstr>Concept</vt:lpstr>
      <vt:lpstr>Concept</vt:lpstr>
      <vt:lpstr>Concept - connection steps</vt:lpstr>
      <vt:lpstr>Concept - final design</vt:lpstr>
      <vt:lpstr>3D model - animation</vt:lpstr>
      <vt:lpstr>Présentation PowerPoint</vt:lpstr>
      <vt:lpstr>3D model</vt:lpstr>
      <vt:lpstr>3D model</vt:lpstr>
      <vt:lpstr>Passive connector</vt:lpstr>
      <vt:lpstr>Conclusion</vt:lpstr>
      <vt:lpstr>Future works</vt:lpstr>
      <vt:lpstr>Referance</vt:lpstr>
      <vt:lpstr>Questions ?</vt:lpstr>
      <vt:lpstr>Pin mechanism – crank slide</vt:lpstr>
      <vt:lpstr>Yaw misalgnment correction - chamfer</vt:lpstr>
      <vt:lpstr>Optimization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connection mechanism for space exploration on Mars with modular robots  </dc:title>
  <dc:creator>jean luc</dc:creator>
  <cp:lastModifiedBy>jean luc</cp:lastModifiedBy>
  <cp:revision>107</cp:revision>
  <dcterms:created xsi:type="dcterms:W3CDTF">2016-01-14T09:11:15Z</dcterms:created>
  <dcterms:modified xsi:type="dcterms:W3CDTF">2016-01-28T13:43:48Z</dcterms:modified>
</cp:coreProperties>
</file>