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716" r:id="rId2"/>
    <p:sldMasterId id="2147483731" r:id="rId3"/>
  </p:sldMasterIdLst>
  <p:notesMasterIdLst>
    <p:notesMasterId r:id="rId18"/>
  </p:notesMasterIdLst>
  <p:sldIdLst>
    <p:sldId id="335" r:id="rId4"/>
    <p:sldId id="318" r:id="rId5"/>
    <p:sldId id="319" r:id="rId6"/>
    <p:sldId id="320" r:id="rId7"/>
    <p:sldId id="32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6" r:id="rId16"/>
    <p:sldId id="330" r:id="rId17"/>
  </p:sldIdLst>
  <p:sldSz cx="9144000" cy="5143500" type="screen16x9"/>
  <p:notesSz cx="6858000" cy="9144000"/>
  <p:custDataLst>
    <p:tags r:id="rId19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7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6FA8"/>
    <a:srgbClr val="F58002"/>
    <a:srgbClr val="0CAA0A"/>
    <a:srgbClr val="CB0012"/>
    <a:srgbClr val="B7B7B7"/>
    <a:srgbClr val="17375E"/>
    <a:srgbClr val="0053C4"/>
    <a:srgbClr val="EEB302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0"/>
    <p:restoredTop sz="94541"/>
  </p:normalViewPr>
  <p:slideViewPr>
    <p:cSldViewPr snapToGrid="0" snapToObjects="1">
      <p:cViewPr>
        <p:scale>
          <a:sx n="247" d="100"/>
          <a:sy n="247" d="100"/>
        </p:scale>
        <p:origin x="-2256" y="-2432"/>
      </p:cViewPr>
      <p:guideLst>
        <p:guide orient="horz" pos="1620"/>
        <p:guide pos="7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/Users/coderay/Library/Containers/com.apple.mail/Data/Library/Mail%20Downloads/2301BDF4-B7E5-42BD-AADC-4BE53502DF4A/Slide%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C:/Users/fetter/Documents/Research%20Indicators%202017/Research%20Indicator%20Graphs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/Users/fetter/Documents/Research%20Indicators%202017/Research%20Indicator%20Graph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'1.10'!$F$5</c:f>
              <c:strCache>
                <c:ptCount val="1"/>
                <c:pt idx="0">
                  <c:v>EPFL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'1.10'!$F$7:$F$24</c:f>
              <c:numCache>
                <c:formatCode>General</c:formatCode>
                <c:ptCount val="18"/>
                <c:pt idx="0">
                  <c:v>37.15</c:v>
                </c:pt>
                <c:pt idx="1">
                  <c:v>16.81</c:v>
                </c:pt>
                <c:pt idx="2">
                  <c:v>22.52</c:v>
                </c:pt>
                <c:pt idx="3">
                  <c:v>8.99</c:v>
                </c:pt>
                <c:pt idx="4">
                  <c:v>25.78</c:v>
                </c:pt>
                <c:pt idx="5">
                  <c:v>17.1</c:v>
                </c:pt>
                <c:pt idx="6">
                  <c:v>23.4</c:v>
                </c:pt>
                <c:pt idx="7">
                  <c:v>19.14</c:v>
                </c:pt>
                <c:pt idx="8">
                  <c:v>5.51</c:v>
                </c:pt>
                <c:pt idx="9">
                  <c:v>28.94</c:v>
                </c:pt>
                <c:pt idx="10">
                  <c:v>61.65</c:v>
                </c:pt>
                <c:pt idx="11">
                  <c:v>25.35</c:v>
                </c:pt>
                <c:pt idx="12">
                  <c:v>8.239999999999998</c:v>
                </c:pt>
                <c:pt idx="13">
                  <c:v>27.14</c:v>
                </c:pt>
                <c:pt idx="14">
                  <c:v>11.05</c:v>
                </c:pt>
                <c:pt idx="15">
                  <c:v>32.72</c:v>
                </c:pt>
                <c:pt idx="16">
                  <c:v>25.1</c:v>
                </c:pt>
                <c:pt idx="17">
                  <c:v>24.34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40-4BF8-BC27-22E3D2F916FA}"/>
            </c:ext>
          </c:extLst>
        </c:ser>
        <c:ser>
          <c:idx val="1"/>
          <c:order val="1"/>
          <c:tx>
            <c:strRef>
              <c:f>'1.10'!$H$5</c:f>
              <c:strCache>
                <c:ptCount val="1"/>
                <c:pt idx="0">
                  <c:v>Switzerland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'1.10'!$H$7:$H$24</c:f>
              <c:numCache>
                <c:formatCode>General</c:formatCode>
                <c:ptCount val="18"/>
                <c:pt idx="0">
                  <c:v>26.81</c:v>
                </c:pt>
                <c:pt idx="1">
                  <c:v>16.79</c:v>
                </c:pt>
                <c:pt idx="2">
                  <c:v>13.88</c:v>
                </c:pt>
                <c:pt idx="3">
                  <c:v>10.15</c:v>
                </c:pt>
                <c:pt idx="4">
                  <c:v>21.48</c:v>
                </c:pt>
                <c:pt idx="5">
                  <c:v>20.35</c:v>
                </c:pt>
                <c:pt idx="6">
                  <c:v>23.72</c:v>
                </c:pt>
                <c:pt idx="7">
                  <c:v>21.17</c:v>
                </c:pt>
                <c:pt idx="8">
                  <c:v>6.0</c:v>
                </c:pt>
                <c:pt idx="9">
                  <c:v>21.96</c:v>
                </c:pt>
                <c:pt idx="10">
                  <c:v>39.9</c:v>
                </c:pt>
                <c:pt idx="11">
                  <c:v>24.67</c:v>
                </c:pt>
                <c:pt idx="12">
                  <c:v>9.41</c:v>
                </c:pt>
                <c:pt idx="13">
                  <c:v>19.69</c:v>
                </c:pt>
                <c:pt idx="14">
                  <c:v>9.82</c:v>
                </c:pt>
                <c:pt idx="15">
                  <c:v>20.7</c:v>
                </c:pt>
                <c:pt idx="16">
                  <c:v>20.15</c:v>
                </c:pt>
                <c:pt idx="17">
                  <c:v>19.81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40-4BF8-BC27-22E3D2F916FA}"/>
            </c:ext>
          </c:extLst>
        </c:ser>
        <c:ser>
          <c:idx val="2"/>
          <c:order val="2"/>
          <c:tx>
            <c:strRef>
              <c:f>'1.10'!$I$5</c:f>
              <c:strCache>
                <c:ptCount val="1"/>
                <c:pt idx="0">
                  <c:v>World 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'1.10'!$C$7:$C$24</c:f>
              <c:strCache>
                <c:ptCount val="18"/>
                <c:pt idx="0">
                  <c:v>Immunology</c:v>
                </c:pt>
                <c:pt idx="1">
                  <c:v>Pharmacology &amp; Toxicology</c:v>
                </c:pt>
                <c:pt idx="2">
                  <c:v>Plant &amp; Animal Science</c:v>
                </c:pt>
                <c:pt idx="3">
                  <c:v>Social Sciences, General</c:v>
                </c:pt>
                <c:pt idx="4">
                  <c:v>Microbiology</c:v>
                </c:pt>
                <c:pt idx="5">
                  <c:v>Geosciences</c:v>
                </c:pt>
                <c:pt idx="6">
                  <c:v>Environment/Ecology</c:v>
                </c:pt>
                <c:pt idx="7">
                  <c:v>Clinical Medicine</c:v>
                </c:pt>
                <c:pt idx="8">
                  <c:v>Mathematics</c:v>
                </c:pt>
                <c:pt idx="9">
                  <c:v>Neuroscience &amp; Behavior</c:v>
                </c:pt>
                <c:pt idx="10">
                  <c:v>Molecular Biology &amp; Genetics</c:v>
                </c:pt>
                <c:pt idx="11">
                  <c:v>Biology &amp; Biochemistry</c:v>
                </c:pt>
                <c:pt idx="12">
                  <c:v>Computer Science</c:v>
                </c:pt>
                <c:pt idx="13">
                  <c:v>Materials Science</c:v>
                </c:pt>
                <c:pt idx="14">
                  <c:v>Engineering</c:v>
                </c:pt>
                <c:pt idx="15">
                  <c:v>Chemistry</c:v>
                </c:pt>
                <c:pt idx="16">
                  <c:v>Physics</c:v>
                </c:pt>
                <c:pt idx="17">
                  <c:v>All Fields*</c:v>
                </c:pt>
              </c:strCache>
            </c:strRef>
          </c:cat>
          <c:val>
            <c:numRef>
              <c:f>'1.10'!$I$7:$I$24</c:f>
              <c:numCache>
                <c:formatCode>General</c:formatCode>
                <c:ptCount val="18"/>
                <c:pt idx="0">
                  <c:v>18.5</c:v>
                </c:pt>
                <c:pt idx="1">
                  <c:v>12.27</c:v>
                </c:pt>
                <c:pt idx="2">
                  <c:v>8.83</c:v>
                </c:pt>
                <c:pt idx="3">
                  <c:v>6.38</c:v>
                </c:pt>
                <c:pt idx="4">
                  <c:v>14.7</c:v>
                </c:pt>
                <c:pt idx="5">
                  <c:v>11.6</c:v>
                </c:pt>
                <c:pt idx="6">
                  <c:v>12.29</c:v>
                </c:pt>
                <c:pt idx="7">
                  <c:v>12.3</c:v>
                </c:pt>
                <c:pt idx="8">
                  <c:v>4.13</c:v>
                </c:pt>
                <c:pt idx="9">
                  <c:v>17.35</c:v>
                </c:pt>
                <c:pt idx="10">
                  <c:v>23.58</c:v>
                </c:pt>
                <c:pt idx="11">
                  <c:v>15.94</c:v>
                </c:pt>
                <c:pt idx="12">
                  <c:v>6.42</c:v>
                </c:pt>
                <c:pt idx="13">
                  <c:v>11.17</c:v>
                </c:pt>
                <c:pt idx="14">
                  <c:v>6.79</c:v>
                </c:pt>
                <c:pt idx="15">
                  <c:v>13.71</c:v>
                </c:pt>
                <c:pt idx="16">
                  <c:v>10.78</c:v>
                </c:pt>
                <c:pt idx="17">
                  <c:v>11.59820621063964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40-4BF8-BC27-22E3D2F91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608676160"/>
        <c:axId val="1608667104"/>
      </c:barChart>
      <c:catAx>
        <c:axId val="1608676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8667104"/>
        <c:crosses val="autoZero"/>
        <c:auto val="1"/>
        <c:lblAlgn val="ctr"/>
        <c:lblOffset val="100"/>
        <c:noMultiLvlLbl val="0"/>
      </c:catAx>
      <c:valAx>
        <c:axId val="160866710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number of citations per publication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86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41595441595"/>
          <c:y val="0.158253968253968"/>
          <c:w val="0.581730769230769"/>
          <c:h val="0.648214285714286"/>
        </c:manualLayout>
      </c:layout>
      <c:pieChart>
        <c:varyColors val="1"/>
        <c:ser>
          <c:idx val="0"/>
          <c:order val="0"/>
          <c:spPr>
            <a:effectLst/>
          </c:spPr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36-42F0-B166-812CCC1D9C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36-42F0-B166-812CCC1D9C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36-42F0-B166-812CCC1D9C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36-42F0-B166-812CCC1D9C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36-42F0-B166-812CCC1D9C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236-42F0-B166-812CCC1D9C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36-42F0-B166-812CCC1D9C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236-42F0-B166-812CCC1D9C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36-42F0-B166-812CCC1D9C1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36-42F0-B166-812CCC1D9C1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36-42F0-B166-812CCC1D9C1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58AB0D-887E-DA4F-BEA4-EF8F919D92ED}" type="CATEGORYNAME">
                      <a:rPr lang="en-US" b="0" i="0">
                        <a:latin typeface="Arial Narrow Normal" charset="0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1421E89E-88F2-444B-80CA-94544C0E3053}" type="PERCENTAGE">
                      <a:rPr lang="en-US" b="0" i="0" baseline="0">
                        <a:latin typeface="Arial Narrow Normal" charset="0"/>
                      </a:rPr>
                      <a:pPr>
                        <a:defRPr/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41AF77-710B-6649-884C-87984AE53A3B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31859D67-67BB-2F4C-A3B1-14638D1EC407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1566B7-DC98-1B49-B820-0D2E81C948B7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530AAB2F-93B3-1D4C-9F6B-71A3D5DF92C0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9AE93-B479-3F49-B254-5DDC3C94F8DB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766AD26B-E6EC-944C-B6A3-D0B0E1465F37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54A98E-76F5-7948-B4CB-B4BA1F42D6C3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FBE6711D-DCA3-4F46-BD3C-BBDA0634899E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C37DB9-B281-D641-BDBF-3074A3546780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09EED3EE-F2CC-6D4E-8DD0-0C5373606E7E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AC0DEE-6DC0-D541-B268-0A66AF9D2463}" type="CATEGORYNAME">
                      <a:rPr lang="mr-IN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mr-IN" b="0" i="0" baseline="0" dirty="0">
                        <a:latin typeface="Arial Narrow Normal" charset="0"/>
                      </a:rPr>
                      <a:t>
</a:t>
                    </a:r>
                    <a:fld id="{CC194118-CFF6-2742-9171-E00409D1BE2D}" type="PERCENTAGE">
                      <a:rPr lang="mr-IN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mr-IN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36-42F0-B166-812CCC1D9C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'3.48 - 3.49'!$B$5:$B$15</c:f>
              <c:strCache>
                <c:ptCount val="11"/>
                <c:pt idx="0">
                  <c:v>Switzerland</c:v>
                </c:pt>
                <c:pt idx="1">
                  <c:v>Germany</c:v>
                </c:pt>
                <c:pt idx="2">
                  <c:v>France</c:v>
                </c:pt>
                <c:pt idx="3">
                  <c:v>Italy</c:v>
                </c:pt>
                <c:pt idx="4">
                  <c:v>Great Britain</c:v>
                </c:pt>
                <c:pt idx="5">
                  <c:v>Spain</c:v>
                </c:pt>
                <c:pt idx="6">
                  <c:v>Netherlands</c:v>
                </c:pt>
                <c:pt idx="7">
                  <c:v>Belgium</c:v>
                </c:pt>
                <c:pt idx="8">
                  <c:v>Other Europe</c:v>
                </c:pt>
                <c:pt idx="9">
                  <c:v>USA</c:v>
                </c:pt>
                <c:pt idx="10">
                  <c:v>Other non-Europe</c:v>
                </c:pt>
              </c:strCache>
            </c:strRef>
          </c:cat>
          <c:val>
            <c:numRef>
              <c:f>'3.48 - 3.49'!$C$5:$C$15</c:f>
              <c:numCache>
                <c:formatCode>General</c:formatCode>
                <c:ptCount val="11"/>
                <c:pt idx="0">
                  <c:v>537.0</c:v>
                </c:pt>
                <c:pt idx="1">
                  <c:v>264.0</c:v>
                </c:pt>
                <c:pt idx="2">
                  <c:v>228.0</c:v>
                </c:pt>
                <c:pt idx="3">
                  <c:v>175.0</c:v>
                </c:pt>
                <c:pt idx="4">
                  <c:v>162.0</c:v>
                </c:pt>
                <c:pt idx="5">
                  <c:v>141.0</c:v>
                </c:pt>
                <c:pt idx="6">
                  <c:v>104.0</c:v>
                </c:pt>
                <c:pt idx="7">
                  <c:v>68.0</c:v>
                </c:pt>
                <c:pt idx="8">
                  <c:v>384.0</c:v>
                </c:pt>
                <c:pt idx="9">
                  <c:v>98.0</c:v>
                </c:pt>
                <c:pt idx="10">
                  <c:v>196.0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236-42F0-B166-812CCC1D9C1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0"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41595441595"/>
          <c:y val="0.158253968253968"/>
          <c:w val="0.581730769230769"/>
          <c:h val="0.648214285714286"/>
        </c:manualLayout>
      </c:layout>
      <c:pieChart>
        <c:varyColors val="1"/>
        <c:ser>
          <c:idx val="0"/>
          <c:order val="0"/>
          <c:spPr>
            <a:effectLst/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39-43D2-8E00-DA81F73872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39-43D2-8E00-DA81F73872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39-43D2-8E00-DA81F73872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39-43D2-8E00-DA81F73872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39-43D2-8E00-DA81F73872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39-43D2-8E00-DA81F73872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339-43D2-8E00-DA81F738723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339-43D2-8E00-DA81F738723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339-43D2-8E00-DA81F738723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339-43D2-8E00-DA81F73872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6743E9-32D1-504F-AA8C-6F50BEBD7F44}" type="CATEGORYNAME">
                      <a:rPr lang="en-US" b="0" i="0">
                        <a:latin typeface="Arial Narrow Normal" charset="0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C79C8615-889C-AA4E-BD07-F3942EBA8E01}" type="PERCENTAGE">
                      <a:rPr lang="en-US" b="0" i="0" baseline="0">
                        <a:latin typeface="Arial Narrow Normal" charset="0"/>
                      </a:rPr>
                      <a:pPr>
                        <a:defRPr/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39-43D2-8E00-DA81F738723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6F9C08-9CBF-254A-B648-5E319B754ECE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0DFD5368-13BC-DB4A-8F87-9AD301572CC8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39-43D2-8E00-DA81F738723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A88596-C249-BE45-A4E4-7F5156EBBAD1}" type="CATEGORYNAME">
                      <a:rPr lang="en-US" b="0" i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="0" i="0" baseline="0" dirty="0">
                        <a:latin typeface="Arial Narrow Normal" charset="0"/>
                      </a:rPr>
                      <a:t>
</a:t>
                    </a:r>
                    <a:fld id="{2BF94F10-6E3B-294B-9B4B-E6D22D3F7666}" type="PERCENTAGE">
                      <a:rPr lang="en-US" b="0" i="0" baseline="0">
                        <a:latin typeface="Arial Narrow Normal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="0" i="0" baseline="0" dirty="0">
                      <a:latin typeface="Arial Narrow Norm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39-43D2-8E00-DA81F738723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'3.48 - 3.49'!$G$5:$G$10</c:f>
              <c:strCache>
                <c:ptCount val="6"/>
                <c:pt idx="0">
                  <c:v>University &amp; ETH</c:v>
                </c:pt>
                <c:pt idx="1">
                  <c:v>Industry</c:v>
                </c:pt>
                <c:pt idx="2">
                  <c:v>Research Institute</c:v>
                </c:pt>
                <c:pt idx="3">
                  <c:v>Foundation</c:v>
                </c:pt>
                <c:pt idx="4">
                  <c:v>Etat</c:v>
                </c:pt>
                <c:pt idx="5">
                  <c:v>Others</c:v>
                </c:pt>
              </c:strCache>
            </c:strRef>
          </c:cat>
          <c:val>
            <c:numRef>
              <c:f>'3.48 - 3.49'!$H$5:$H$10</c:f>
              <c:numCache>
                <c:formatCode>General</c:formatCode>
                <c:ptCount val="6"/>
                <c:pt idx="0">
                  <c:v>642.0</c:v>
                </c:pt>
                <c:pt idx="1">
                  <c:v>1133.0</c:v>
                </c:pt>
                <c:pt idx="2">
                  <c:v>370.0</c:v>
                </c:pt>
                <c:pt idx="3">
                  <c:v>58.0</c:v>
                </c:pt>
                <c:pt idx="4">
                  <c:v>55.0</c:v>
                </c:pt>
                <c:pt idx="5">
                  <c:v>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339-43D2-8E00-DA81F738723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0"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SNF-StG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0.007969274993638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44-4804-B341-B7FBE8B8D0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Sheet1!$F$4:$F$9</c:f>
              <c:numCache>
                <c:formatCode>General</c:formatCode>
                <c:ptCount val="6"/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BE-4821-A42C-96F69B67B0A5}"/>
            </c:ext>
          </c:extLst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SNF-CoG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1">
                  <c:v>3.0</c:v>
                </c:pt>
                <c:pt idx="2">
                  <c:v>3.0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BE-4821-A42C-96F69B67B0A5}"/>
            </c:ext>
          </c:extLst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ERC-StG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996159374204837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44-4804-B341-B7FBE8B8D0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Sheet1!$H$4:$H$9</c:f>
              <c:numCache>
                <c:formatCode>General</c:formatCode>
                <c:ptCount val="6"/>
                <c:pt idx="0">
                  <c:v>2.0</c:v>
                </c:pt>
                <c:pt idx="1">
                  <c:v>16.0</c:v>
                </c:pt>
                <c:pt idx="2">
                  <c:v>18.0</c:v>
                </c:pt>
                <c:pt idx="3">
                  <c:v>8.0</c:v>
                </c:pt>
                <c:pt idx="4">
                  <c:v>10.0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BE-4821-A42C-96F69B67B0A5}"/>
            </c:ext>
          </c:extLst>
        </c:ser>
        <c:ser>
          <c:idx val="3"/>
          <c:order val="3"/>
          <c:tx>
            <c:strRef>
              <c:f>Sheet1!$I$3</c:f>
              <c:strCache>
                <c:ptCount val="1"/>
                <c:pt idx="0">
                  <c:v>ERC-CoG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Sheet1!$I$4:$I$9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6.0</c:v>
                </c:pt>
                <c:pt idx="3">
                  <c:v>1.0</c:v>
                </c:pt>
                <c:pt idx="4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BE-4821-A42C-96F69B67B0A5}"/>
            </c:ext>
          </c:extLst>
        </c:ser>
        <c:ser>
          <c:idx val="4"/>
          <c:order val="4"/>
          <c:tx>
            <c:strRef>
              <c:f>Sheet1!$J$3</c:f>
              <c:strCache>
                <c:ptCount val="1"/>
                <c:pt idx="0">
                  <c:v>ERC-AdG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Sheet1!$J$4:$J$9</c:f>
              <c:numCache>
                <c:formatCode>General</c:formatCode>
                <c:ptCount val="6"/>
                <c:pt idx="0">
                  <c:v>3.0</c:v>
                </c:pt>
                <c:pt idx="1">
                  <c:v>14.0</c:v>
                </c:pt>
                <c:pt idx="2">
                  <c:v>10.0</c:v>
                </c:pt>
                <c:pt idx="3">
                  <c:v>9.0</c:v>
                </c:pt>
                <c:pt idx="4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BE-4821-A42C-96F69B67B0A5}"/>
            </c:ext>
          </c:extLst>
        </c:ser>
        <c:ser>
          <c:idx val="5"/>
          <c:order val="5"/>
          <c:tx>
            <c:strRef>
              <c:f>Sheet1!$K$3</c:f>
              <c:strCache>
                <c:ptCount val="1"/>
                <c:pt idx="0">
                  <c:v>ERC-PoC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Sheet1!$E$4:$E$9</c:f>
              <c:strCache>
                <c:ptCount val="6"/>
                <c:pt idx="0">
                  <c:v>ENAC</c:v>
                </c:pt>
                <c:pt idx="1">
                  <c:v>SB</c:v>
                </c:pt>
                <c:pt idx="2">
                  <c:v>STI</c:v>
                </c:pt>
                <c:pt idx="3">
                  <c:v>IC</c:v>
                </c:pt>
                <c:pt idx="4">
                  <c:v>SV</c:v>
                </c:pt>
                <c:pt idx="5">
                  <c:v>CDM</c:v>
                </c:pt>
              </c:strCache>
            </c:strRef>
          </c:cat>
          <c:val>
            <c:numRef>
              <c:f>Sheet1!$K$4:$K$9</c:f>
              <c:numCache>
                <c:formatCode>General</c:formatCode>
                <c:ptCount val="6"/>
                <c:pt idx="1">
                  <c:v>6.0</c:v>
                </c:pt>
                <c:pt idx="2">
                  <c:v>7.0</c:v>
                </c:pt>
                <c:pt idx="3">
                  <c:v>4.0</c:v>
                </c:pt>
                <c:pt idx="4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BE-4821-A42C-96F69B67B0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1927504"/>
        <c:axId val="1661347696"/>
      </c:barChart>
      <c:catAx>
        <c:axId val="16619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347696"/>
        <c:crosses val="autoZero"/>
        <c:auto val="1"/>
        <c:lblAlgn val="ctr"/>
        <c:lblOffset val="100"/>
        <c:noMultiLvlLbl val="0"/>
      </c:catAx>
      <c:valAx>
        <c:axId val="16613476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92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910771416407"/>
          <c:y val="0.280076722219213"/>
          <c:w val="0.115135316093135"/>
          <c:h val="0.475839617686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 2.1 Rankings'!$A$5</c:f>
              <c:strCache>
                <c:ptCount val="1"/>
                <c:pt idx="0">
                  <c:v>Shanghai ARWU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2.1 Rankings'!$E$4:$J$4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'Fig 2.1 Rankings'!$E$5:$J$5</c:f>
              <c:numCache>
                <c:formatCode>General</c:formatCode>
                <c:ptCount val="6"/>
                <c:pt idx="0">
                  <c:v>131.0</c:v>
                </c:pt>
                <c:pt idx="1">
                  <c:v>124.0</c:v>
                </c:pt>
                <c:pt idx="2">
                  <c:v>115.0</c:v>
                </c:pt>
                <c:pt idx="3">
                  <c:v>96.0</c:v>
                </c:pt>
                <c:pt idx="4">
                  <c:v>103.0</c:v>
                </c:pt>
                <c:pt idx="5">
                  <c:v>92.0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2C-41C3-A5E6-164F53D599FC}"/>
            </c:ext>
          </c:extLst>
        </c:ser>
        <c:ser>
          <c:idx val="1"/>
          <c:order val="1"/>
          <c:tx>
            <c:strRef>
              <c:f>'Fig 2.1 Rankings'!$A$6</c:f>
              <c:strCache>
                <c:ptCount val="1"/>
                <c:pt idx="0">
                  <c:v>QS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2.1 Rankings'!$E$4:$J$4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'Fig 2.1 Rankings'!$E$6:$J$6</c:f>
              <c:numCache>
                <c:formatCode>General</c:formatCode>
                <c:ptCount val="6"/>
                <c:pt idx="0">
                  <c:v>35.0</c:v>
                </c:pt>
                <c:pt idx="1">
                  <c:v>29.0</c:v>
                </c:pt>
                <c:pt idx="2">
                  <c:v>19.0</c:v>
                </c:pt>
                <c:pt idx="3">
                  <c:v>17.0</c:v>
                </c:pt>
                <c:pt idx="4">
                  <c:v>14.0</c:v>
                </c:pt>
                <c:pt idx="5">
                  <c:v>14.0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2C-41C3-A5E6-164F53D599FC}"/>
            </c:ext>
          </c:extLst>
        </c:ser>
        <c:ser>
          <c:idx val="2"/>
          <c:order val="2"/>
          <c:tx>
            <c:strRef>
              <c:f>'Fig 2.1 Rankings'!$A$7</c:f>
              <c:strCache>
                <c:ptCount val="1"/>
                <c:pt idx="0">
                  <c:v>THE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 2.1 Rankings'!$E$4:$J$4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'Fig 2.1 Rankings'!$E$7:$J$7</c:f>
              <c:numCache>
                <c:formatCode>General</c:formatCode>
                <c:ptCount val="6"/>
                <c:pt idx="0">
                  <c:v>46.0</c:v>
                </c:pt>
                <c:pt idx="1">
                  <c:v>40.0</c:v>
                </c:pt>
                <c:pt idx="2">
                  <c:v>37.0</c:v>
                </c:pt>
                <c:pt idx="3">
                  <c:v>34.0</c:v>
                </c:pt>
                <c:pt idx="4">
                  <c:v>31.0</c:v>
                </c:pt>
                <c:pt idx="5">
                  <c:v>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2C-41C3-A5E6-164F53D599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08618352"/>
        <c:axId val="1608609264"/>
      </c:lineChart>
      <c:catAx>
        <c:axId val="16086183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8609264"/>
        <c:crosses val="autoZero"/>
        <c:auto val="1"/>
        <c:lblAlgn val="ctr"/>
        <c:lblOffset val="100"/>
        <c:noMultiLvlLbl val="0"/>
      </c:catAx>
      <c:valAx>
        <c:axId val="1608609264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861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'3.28'!$H$5</c:f>
              <c:strCache>
                <c:ptCount val="1"/>
                <c:pt idx="0">
                  <c:v>Participations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4CA-4526-ACD4-48EF54A617E7}"/>
              </c:ext>
            </c:extLst>
          </c:dPt>
          <c:cat>
            <c:strRef>
              <c:f>'3.28'!$E$6:$E$17</c:f>
              <c:strCache>
                <c:ptCount val="12"/>
                <c:pt idx="0">
                  <c:v>CNRS</c:v>
                </c:pt>
                <c:pt idx="1">
                  <c:v>Cost Association</c:v>
                </c:pt>
                <c:pt idx="2">
                  <c:v>Fraunhofer</c:v>
                </c:pt>
                <c:pt idx="3">
                  <c:v>Cambridge</c:v>
                </c:pt>
                <c:pt idx="4">
                  <c:v>University College London</c:v>
                </c:pt>
                <c:pt idx="5">
                  <c:v>CEA France</c:v>
                </c:pt>
                <c:pt idx="6">
                  <c:v>Oxford</c:v>
                </c:pt>
                <c:pt idx="7">
                  <c:v>Max Planck</c:v>
                </c:pt>
                <c:pt idx="8">
                  <c:v>EPFL</c:v>
                </c:pt>
                <c:pt idx="9">
                  <c:v>TU Delft</c:v>
                </c:pt>
                <c:pt idx="10">
                  <c:v>Imperial College</c:v>
                </c:pt>
                <c:pt idx="11">
                  <c:v>Univ Edinburgh</c:v>
                </c:pt>
              </c:strCache>
            </c:strRef>
          </c:cat>
          <c:val>
            <c:numRef>
              <c:f>'3.28'!$H$6:$H$17</c:f>
              <c:numCache>
                <c:formatCode>General</c:formatCode>
                <c:ptCount val="12"/>
                <c:pt idx="0">
                  <c:v>162.0</c:v>
                </c:pt>
                <c:pt idx="1">
                  <c:v>1.0</c:v>
                </c:pt>
                <c:pt idx="2">
                  <c:v>144.0</c:v>
                </c:pt>
                <c:pt idx="3">
                  <c:v>114.0</c:v>
                </c:pt>
                <c:pt idx="4">
                  <c:v>104.0</c:v>
                </c:pt>
                <c:pt idx="5">
                  <c:v>77.0</c:v>
                </c:pt>
                <c:pt idx="6">
                  <c:v>87.0</c:v>
                </c:pt>
                <c:pt idx="7">
                  <c:v>78.0</c:v>
                </c:pt>
                <c:pt idx="8">
                  <c:v>72.0</c:v>
                </c:pt>
                <c:pt idx="9">
                  <c:v>69.0</c:v>
                </c:pt>
                <c:pt idx="10">
                  <c:v>72.0</c:v>
                </c:pt>
                <c:pt idx="11">
                  <c:v>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CA-4526-ACD4-48EF54A61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5"/>
        <c:axId val="1647938896"/>
        <c:axId val="1647723424"/>
      </c:barChart>
      <c:barChart>
        <c:barDir val="col"/>
        <c:grouping val="clustered"/>
        <c:varyColors val="0"/>
        <c:ser>
          <c:idx val="1"/>
          <c:order val="1"/>
          <c:tx>
            <c:strRef>
              <c:f>'3.28'!$I$5</c:f>
              <c:strCache>
                <c:ptCount val="1"/>
                <c:pt idx="0">
                  <c:v>EU Financial Contribution (euros)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4CA-4526-ACD4-48EF54A617E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4CA-4526-ACD4-48EF54A617E7}"/>
              </c:ext>
            </c:extLst>
          </c:dPt>
          <c:cat>
            <c:strRef>
              <c:f>'3.28'!$E$6:$E$17</c:f>
              <c:strCache>
                <c:ptCount val="12"/>
                <c:pt idx="0">
                  <c:v>CNRS</c:v>
                </c:pt>
                <c:pt idx="1">
                  <c:v>Cost Association</c:v>
                </c:pt>
                <c:pt idx="2">
                  <c:v>Fraunhofer</c:v>
                </c:pt>
                <c:pt idx="3">
                  <c:v>Cambridge</c:v>
                </c:pt>
                <c:pt idx="4">
                  <c:v>University College London</c:v>
                </c:pt>
                <c:pt idx="5">
                  <c:v>CEA France</c:v>
                </c:pt>
                <c:pt idx="6">
                  <c:v>Oxford</c:v>
                </c:pt>
                <c:pt idx="7">
                  <c:v>Max Planck</c:v>
                </c:pt>
                <c:pt idx="8">
                  <c:v>EPFL</c:v>
                </c:pt>
                <c:pt idx="9">
                  <c:v>TU Delft</c:v>
                </c:pt>
                <c:pt idx="10">
                  <c:v>Imperial College</c:v>
                </c:pt>
                <c:pt idx="11">
                  <c:v>Univ Edinburgh</c:v>
                </c:pt>
              </c:strCache>
            </c:strRef>
          </c:cat>
          <c:val>
            <c:numRef>
              <c:f>'3.28'!$I$6:$I$17</c:f>
              <c:numCache>
                <c:formatCode>_ [$€-2]\ * #,##0.00_ ;_ [$€-2]\ * \-#,##0.00_ ;_ [$€-2]\ * "-"??_ ;_ @_ </c:formatCode>
                <c:ptCount val="12"/>
                <c:pt idx="0">
                  <c:v>1.13283521E8</c:v>
                </c:pt>
                <c:pt idx="1">
                  <c:v>8.9619171E7</c:v>
                </c:pt>
                <c:pt idx="2">
                  <c:v>8.1075752E7</c:v>
                </c:pt>
                <c:pt idx="3">
                  <c:v>7.3543045E7</c:v>
                </c:pt>
                <c:pt idx="4">
                  <c:v>7.3529176E7</c:v>
                </c:pt>
                <c:pt idx="5">
                  <c:v>6.9526864E7</c:v>
                </c:pt>
                <c:pt idx="6">
                  <c:v>6.3193866E7</c:v>
                </c:pt>
                <c:pt idx="7">
                  <c:v>6.200385E7</c:v>
                </c:pt>
                <c:pt idx="8">
                  <c:v>5.903185E7</c:v>
                </c:pt>
                <c:pt idx="9">
                  <c:v>5.1230026E7</c:v>
                </c:pt>
                <c:pt idx="10">
                  <c:v>5.1221257E7</c:v>
                </c:pt>
                <c:pt idx="11">
                  <c:v>4.2413753E7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CA-4526-ACD4-48EF54A617E7}"/>
            </c:ext>
          </c:extLst>
        </c:ser>
        <c:ser>
          <c:idx val="2"/>
          <c:order val="2"/>
          <c:tx>
            <c:strRef>
              <c:f>'3.28'!$J$5</c:f>
              <c:strCache>
                <c:ptCount val="1"/>
                <c:pt idx="0">
                  <c:v>Participation rank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'3.28'!$E$6:$E$17</c:f>
              <c:strCache>
                <c:ptCount val="12"/>
                <c:pt idx="0">
                  <c:v>CNRS</c:v>
                </c:pt>
                <c:pt idx="1">
                  <c:v>Cost Association</c:v>
                </c:pt>
                <c:pt idx="2">
                  <c:v>Fraunhofer</c:v>
                </c:pt>
                <c:pt idx="3">
                  <c:v>Cambridge</c:v>
                </c:pt>
                <c:pt idx="4">
                  <c:v>University College London</c:v>
                </c:pt>
                <c:pt idx="5">
                  <c:v>CEA France</c:v>
                </c:pt>
                <c:pt idx="6">
                  <c:v>Oxford</c:v>
                </c:pt>
                <c:pt idx="7">
                  <c:v>Max Planck</c:v>
                </c:pt>
                <c:pt idx="8">
                  <c:v>EPFL</c:v>
                </c:pt>
                <c:pt idx="9">
                  <c:v>TU Delft</c:v>
                </c:pt>
                <c:pt idx="10">
                  <c:v>Imperial College</c:v>
                </c:pt>
                <c:pt idx="11">
                  <c:v>Univ Edinburgh</c:v>
                </c:pt>
              </c:strCache>
            </c:strRef>
          </c:cat>
          <c:val>
            <c:numRef>
              <c:f>'3.28'!$J$6:$J$17</c:f>
              <c:numCache>
                <c:formatCode>0</c:formatCode>
                <c:ptCount val="12"/>
                <c:pt idx="0">
                  <c:v>1.0</c:v>
                </c:pt>
                <c:pt idx="1">
                  <c:v>42.0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9.0</c:v>
                </c:pt>
                <c:pt idx="6">
                  <c:v>5.0</c:v>
                </c:pt>
                <c:pt idx="7">
                  <c:v>8.0</c:v>
                </c:pt>
                <c:pt idx="8">
                  <c:v>11.0</c:v>
                </c:pt>
                <c:pt idx="9">
                  <c:v>13.0</c:v>
                </c:pt>
                <c:pt idx="10">
                  <c:v>11.0</c:v>
                </c:pt>
                <c:pt idx="11">
                  <c:v>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4CA-4526-ACD4-48EF54A61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34"/>
        <c:axId val="1647751456"/>
        <c:axId val="1647638496"/>
      </c:barChart>
      <c:catAx>
        <c:axId val="164793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723424"/>
        <c:crosses val="autoZero"/>
        <c:auto val="1"/>
        <c:lblAlgn val="ctr"/>
        <c:lblOffset val="100"/>
        <c:noMultiLvlLbl val="0"/>
      </c:catAx>
      <c:valAx>
        <c:axId val="16477234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participations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938896"/>
        <c:crosses val="autoZero"/>
        <c:crossBetween val="between"/>
      </c:valAx>
      <c:valAx>
        <c:axId val="16476384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 granted Euros (million)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751456"/>
        <c:crosses val="max"/>
        <c:crossBetween val="between"/>
      </c:valAx>
      <c:catAx>
        <c:axId val="1647751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7638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v>Global proposals submitted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'3.35 (RPP data)'!$E$10:$E$18</c:f>
              <c:numCache>
                <c:formatCode>General</c:formatCode>
                <c:ptCount val="9"/>
                <c:pt idx="0">
                  <c:v>25730.0</c:v>
                </c:pt>
                <c:pt idx="1">
                  <c:v>15843.0</c:v>
                </c:pt>
                <c:pt idx="2">
                  <c:v>19116.0</c:v>
                </c:pt>
                <c:pt idx="3">
                  <c:v>18781.0</c:v>
                </c:pt>
                <c:pt idx="4">
                  <c:v>24151.0</c:v>
                </c:pt>
                <c:pt idx="5">
                  <c:v>28802.0</c:v>
                </c:pt>
                <c:pt idx="6">
                  <c:v>20739.0</c:v>
                </c:pt>
                <c:pt idx="7">
                  <c:v>33892.0</c:v>
                </c:pt>
                <c:pt idx="8">
                  <c:v>42535.0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F7-4EA7-B612-106FD21F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591179232"/>
        <c:axId val="1599846400"/>
      </c:barChart>
      <c:lineChart>
        <c:grouping val="standard"/>
        <c:varyColors val="0"/>
        <c:ser>
          <c:idx val="0"/>
          <c:order val="0"/>
          <c:tx>
            <c:v>Global success rate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'3.35 (RPP data)'!$A$10:$A$18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'3.35 (RPP data)'!$D$10:$D$18</c:f>
              <c:numCache>
                <c:formatCode>0%</c:formatCode>
                <c:ptCount val="9"/>
                <c:pt idx="0">
                  <c:v>0.213264333378728</c:v>
                </c:pt>
                <c:pt idx="1">
                  <c:v>0.189599888470654</c:v>
                </c:pt>
                <c:pt idx="2">
                  <c:v>0.229989175639492</c:v>
                </c:pt>
                <c:pt idx="3">
                  <c:v>0.193642112459409</c:v>
                </c:pt>
                <c:pt idx="4">
                  <c:v>0.177882651903617</c:v>
                </c:pt>
                <c:pt idx="5">
                  <c:v>0.107249496562739</c:v>
                </c:pt>
                <c:pt idx="6">
                  <c:v>0.14913930276291</c:v>
                </c:pt>
                <c:pt idx="7">
                  <c:v>0.142334474212203</c:v>
                </c:pt>
                <c:pt idx="8">
                  <c:v>0.107323380745269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F7-4EA7-B612-106FD21F555C}"/>
            </c:ext>
          </c:extLst>
        </c:ser>
        <c:ser>
          <c:idx val="1"/>
          <c:order val="1"/>
          <c:tx>
            <c:v>EPFL success rate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'3.35 (RPP data)'!$A$10:$A$18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'3.35 (RPP data)'!$D$39:$D$47</c:f>
              <c:numCache>
                <c:formatCode>General</c:formatCode>
                <c:ptCount val="9"/>
                <c:pt idx="2" formatCode="0%">
                  <c:v>0.31</c:v>
                </c:pt>
                <c:pt idx="3" formatCode="0%">
                  <c:v>0.306532663316583</c:v>
                </c:pt>
                <c:pt idx="4" formatCode="0%">
                  <c:v>0.231707317073171</c:v>
                </c:pt>
                <c:pt idx="5" formatCode="0%">
                  <c:v>0.280788177339902</c:v>
                </c:pt>
                <c:pt idx="6" formatCode="0%">
                  <c:v>0.19060773480663</c:v>
                </c:pt>
                <c:pt idx="7" formatCode="0%">
                  <c:v>0.163179916317992</c:v>
                </c:pt>
                <c:pt idx="8" formatCode="0%">
                  <c:v>0.188172043010753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F7-4EA7-B612-106FD21F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1040080"/>
        <c:axId val="1661444624"/>
      </c:lineChart>
      <c:catAx>
        <c:axId val="166104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444624"/>
        <c:crosses val="autoZero"/>
        <c:auto val="1"/>
        <c:lblAlgn val="ctr"/>
        <c:lblOffset val="100"/>
        <c:noMultiLvlLbl val="0"/>
      </c:catAx>
      <c:valAx>
        <c:axId val="1661444624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Success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040080"/>
        <c:crosses val="autoZero"/>
        <c:crossBetween val="between"/>
      </c:valAx>
      <c:valAx>
        <c:axId val="15998464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 proposals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1179232"/>
        <c:crosses val="max"/>
        <c:crossBetween val="between"/>
        <c:majorUnit val="10000.0"/>
      </c:valAx>
      <c:catAx>
        <c:axId val="1591179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599846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'3.32 and 3.33'!$I$6</c:f>
              <c:strCache>
                <c:ptCount val="1"/>
                <c:pt idx="0">
                  <c:v>Total collaborations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'3.32 and 3.33'!$H$7:$H$21</c:f>
              <c:strCache>
                <c:ptCount val="15"/>
                <c:pt idx="0">
                  <c:v>DE</c:v>
                </c:pt>
                <c:pt idx="1">
                  <c:v>IT</c:v>
                </c:pt>
                <c:pt idx="2">
                  <c:v>UK</c:v>
                </c:pt>
                <c:pt idx="3">
                  <c:v>ES</c:v>
                </c:pt>
                <c:pt idx="4">
                  <c:v>FR</c:v>
                </c:pt>
                <c:pt idx="5">
                  <c:v>NL</c:v>
                </c:pt>
                <c:pt idx="6">
                  <c:v>CH</c:v>
                </c:pt>
                <c:pt idx="7">
                  <c:v>SE</c:v>
                </c:pt>
                <c:pt idx="8">
                  <c:v>BE</c:v>
                </c:pt>
                <c:pt idx="9">
                  <c:v>EL</c:v>
                </c:pt>
                <c:pt idx="10">
                  <c:v>AT</c:v>
                </c:pt>
                <c:pt idx="11">
                  <c:v>FI</c:v>
                </c:pt>
                <c:pt idx="12">
                  <c:v>PT</c:v>
                </c:pt>
                <c:pt idx="13">
                  <c:v>DK</c:v>
                </c:pt>
                <c:pt idx="14">
                  <c:v>IE</c:v>
                </c:pt>
              </c:strCache>
            </c:strRef>
          </c:cat>
          <c:val>
            <c:numRef>
              <c:f>'3.32 and 3.33'!$I$7:$I$21</c:f>
              <c:numCache>
                <c:formatCode>General</c:formatCode>
                <c:ptCount val="15"/>
                <c:pt idx="0">
                  <c:v>203.0</c:v>
                </c:pt>
                <c:pt idx="1">
                  <c:v>150.0</c:v>
                </c:pt>
                <c:pt idx="2">
                  <c:v>145.0</c:v>
                </c:pt>
                <c:pt idx="3">
                  <c:v>112.0</c:v>
                </c:pt>
                <c:pt idx="4">
                  <c:v>109.0</c:v>
                </c:pt>
                <c:pt idx="5">
                  <c:v>73.0</c:v>
                </c:pt>
                <c:pt idx="6">
                  <c:v>56.0</c:v>
                </c:pt>
                <c:pt idx="7">
                  <c:v>46.0</c:v>
                </c:pt>
                <c:pt idx="8">
                  <c:v>40.0</c:v>
                </c:pt>
                <c:pt idx="9">
                  <c:v>35.0</c:v>
                </c:pt>
                <c:pt idx="10">
                  <c:v>29.0</c:v>
                </c:pt>
                <c:pt idx="11">
                  <c:v>29.0</c:v>
                </c:pt>
                <c:pt idx="12">
                  <c:v>20.0</c:v>
                </c:pt>
                <c:pt idx="13">
                  <c:v>19.0</c:v>
                </c:pt>
                <c:pt idx="1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3C-4912-838C-4E8DE584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597799232"/>
        <c:axId val="1517363856"/>
      </c:barChart>
      <c:barChart>
        <c:barDir val="col"/>
        <c:grouping val="clustered"/>
        <c:varyColors val="0"/>
        <c:ser>
          <c:idx val="1"/>
          <c:order val="1"/>
          <c:tx>
            <c:strRef>
              <c:f>'3.32 and 3.33'!$J$6</c:f>
              <c:strCache>
                <c:ptCount val="1"/>
                <c:pt idx="0">
                  <c:v>Total unique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'3.32 and 3.33'!$H$7:$H$21</c:f>
              <c:strCache>
                <c:ptCount val="15"/>
                <c:pt idx="0">
                  <c:v>DE</c:v>
                </c:pt>
                <c:pt idx="1">
                  <c:v>IT</c:v>
                </c:pt>
                <c:pt idx="2">
                  <c:v>UK</c:v>
                </c:pt>
                <c:pt idx="3">
                  <c:v>ES</c:v>
                </c:pt>
                <c:pt idx="4">
                  <c:v>FR</c:v>
                </c:pt>
                <c:pt idx="5">
                  <c:v>NL</c:v>
                </c:pt>
                <c:pt idx="6">
                  <c:v>CH</c:v>
                </c:pt>
                <c:pt idx="7">
                  <c:v>SE</c:v>
                </c:pt>
                <c:pt idx="8">
                  <c:v>BE</c:v>
                </c:pt>
                <c:pt idx="9">
                  <c:v>EL</c:v>
                </c:pt>
                <c:pt idx="10">
                  <c:v>AT</c:v>
                </c:pt>
                <c:pt idx="11">
                  <c:v>FI</c:v>
                </c:pt>
                <c:pt idx="12">
                  <c:v>PT</c:v>
                </c:pt>
                <c:pt idx="13">
                  <c:v>DK</c:v>
                </c:pt>
                <c:pt idx="14">
                  <c:v>IE</c:v>
                </c:pt>
              </c:strCache>
            </c:strRef>
          </c:cat>
          <c:val>
            <c:numRef>
              <c:f>'3.32 and 3.33'!$J$7:$J$21</c:f>
              <c:numCache>
                <c:formatCode>General</c:formatCode>
                <c:ptCount val="15"/>
                <c:pt idx="0">
                  <c:v>119.0</c:v>
                </c:pt>
                <c:pt idx="1">
                  <c:v>86.0</c:v>
                </c:pt>
                <c:pt idx="2">
                  <c:v>72.0</c:v>
                </c:pt>
                <c:pt idx="3">
                  <c:v>61.0</c:v>
                </c:pt>
                <c:pt idx="4">
                  <c:v>72.0</c:v>
                </c:pt>
                <c:pt idx="5">
                  <c:v>46.0</c:v>
                </c:pt>
                <c:pt idx="6">
                  <c:v>33.0</c:v>
                </c:pt>
                <c:pt idx="7">
                  <c:v>25.0</c:v>
                </c:pt>
                <c:pt idx="8">
                  <c:v>27.0</c:v>
                </c:pt>
                <c:pt idx="9">
                  <c:v>22.0</c:v>
                </c:pt>
                <c:pt idx="10">
                  <c:v>21.0</c:v>
                </c:pt>
                <c:pt idx="11">
                  <c:v>16.0</c:v>
                </c:pt>
                <c:pt idx="12">
                  <c:v>12.0</c:v>
                </c:pt>
                <c:pt idx="13">
                  <c:v>9.0</c:v>
                </c:pt>
                <c:pt idx="14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3C-4912-838C-4E8DE584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2"/>
        <c:axId val="1517496192"/>
        <c:axId val="1518231392"/>
      </c:barChart>
      <c:catAx>
        <c:axId val="159779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7363856"/>
        <c:crosses val="autoZero"/>
        <c:auto val="1"/>
        <c:lblAlgn val="ctr"/>
        <c:lblOffset val="100"/>
        <c:noMultiLvlLbl val="0"/>
      </c:catAx>
      <c:valAx>
        <c:axId val="1517363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collaborations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7799232"/>
        <c:crosses val="autoZero"/>
        <c:crossBetween val="between"/>
      </c:valAx>
      <c:valAx>
        <c:axId val="15182313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institutions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7496192"/>
        <c:crosses val="max"/>
        <c:crossBetween val="between"/>
      </c:valAx>
      <c:catAx>
        <c:axId val="151749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823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StG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graphs'!$C$5:$C$10</c:f>
              <c:numCache>
                <c:formatCode>General</c:formatCode>
                <c:ptCount val="6"/>
                <c:pt idx="0">
                  <c:v>3.0</c:v>
                </c:pt>
                <c:pt idx="1">
                  <c:v>19.0</c:v>
                </c:pt>
                <c:pt idx="2">
                  <c:v>18.0</c:v>
                </c:pt>
                <c:pt idx="3">
                  <c:v>9.0</c:v>
                </c:pt>
                <c:pt idx="4">
                  <c:v>10.0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8F-43AB-AF49-1427CA345E15}"/>
            </c:ext>
          </c:extLst>
        </c:ser>
        <c:ser>
          <c:idx val="3"/>
          <c:order val="1"/>
          <c:tx>
            <c:v>CoG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graphs'!$F$5:$F$10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6.0</c:v>
                </c:pt>
                <c:pt idx="3">
                  <c:v>1.0</c:v>
                </c:pt>
                <c:pt idx="4">
                  <c:v>4.0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8F-43AB-AF49-1427CA345E15}"/>
            </c:ext>
          </c:extLst>
        </c:ser>
        <c:ser>
          <c:idx val="1"/>
          <c:order val="2"/>
          <c:tx>
            <c:v>AdG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graphs'!$D$5:$D$10</c:f>
              <c:numCache>
                <c:formatCode>General</c:formatCode>
                <c:ptCount val="6"/>
                <c:pt idx="0">
                  <c:v>3.0</c:v>
                </c:pt>
                <c:pt idx="1">
                  <c:v>14.0</c:v>
                </c:pt>
                <c:pt idx="2">
                  <c:v>10.0</c:v>
                </c:pt>
                <c:pt idx="3">
                  <c:v>9.0</c:v>
                </c:pt>
                <c:pt idx="4">
                  <c:v>16.0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8F-43AB-AF49-1427CA345E15}"/>
            </c:ext>
          </c:extLst>
        </c:ser>
        <c:ser>
          <c:idx val="2"/>
          <c:order val="3"/>
          <c:tx>
            <c:v>PoC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'[7]Horizontal graphs'!$G$5:$G$10</c:f>
              <c:strCache>
                <c:ptCount val="6"/>
                <c:pt idx="0">
                  <c:v>ENAC (7)</c:v>
                </c:pt>
                <c:pt idx="1">
                  <c:v>SB (42)</c:v>
                </c:pt>
                <c:pt idx="2">
                  <c:v>STI (41)</c:v>
                </c:pt>
                <c:pt idx="3">
                  <c:v>IC (23)</c:v>
                </c:pt>
                <c:pt idx="4">
                  <c:v>SV (33)</c:v>
                </c:pt>
                <c:pt idx="5">
                  <c:v>CDM (1)</c:v>
                </c:pt>
              </c:strCache>
            </c:strRef>
          </c:cat>
          <c:val>
            <c:numRef>
              <c:f>'[7]Horizontal graphs'!$E$5:$E$10</c:f>
              <c:numCache>
                <c:formatCode>General</c:formatCode>
                <c:ptCount val="6"/>
                <c:pt idx="0">
                  <c:v>0.0</c:v>
                </c:pt>
                <c:pt idx="1">
                  <c:v>6.0</c:v>
                </c:pt>
                <c:pt idx="2">
                  <c:v>7.0</c:v>
                </c:pt>
                <c:pt idx="3">
                  <c:v>4.0</c:v>
                </c:pt>
                <c:pt idx="4">
                  <c:v>3.0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58F-43AB-AF49-1427CA345E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33917952"/>
        <c:axId val="1667459920"/>
      </c:barChart>
      <c:catAx>
        <c:axId val="17339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7459920"/>
        <c:crosses val="autoZero"/>
        <c:auto val="1"/>
        <c:lblAlgn val="ctr"/>
        <c:lblOffset val="100"/>
        <c:noMultiLvlLbl val="0"/>
      </c:catAx>
      <c:valAx>
        <c:axId val="1667459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39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No. Of Starting Grants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 3.39'!$B$7:$B$29</c:f>
              <c:strCache>
                <c:ptCount val="23"/>
                <c:pt idx="0">
                  <c:v>CNRS France</c:v>
                </c:pt>
                <c:pt idx="1">
                  <c:v>University of Oxford</c:v>
                </c:pt>
                <c:pt idx="2">
                  <c:v>University of Cambridge</c:v>
                </c:pt>
                <c:pt idx="3">
                  <c:v>Max Planck Society</c:v>
                </c:pt>
                <c:pt idx="4">
                  <c:v>University College London</c:v>
                </c:pt>
                <c:pt idx="5">
                  <c:v>EPFL</c:v>
                </c:pt>
                <c:pt idx="6">
                  <c:v>ETHZ</c:v>
                </c:pt>
                <c:pt idx="7">
                  <c:v>Weizmann</c:v>
                </c:pt>
                <c:pt idx="8">
                  <c:v>Hebrew University of Jerusalem</c:v>
                </c:pt>
                <c:pt idx="9">
                  <c:v>Helmholtz Association</c:v>
                </c:pt>
                <c:pt idx="10">
                  <c:v>INSERM France</c:v>
                </c:pt>
                <c:pt idx="11">
                  <c:v>Imperial College</c:v>
                </c:pt>
                <c:pt idx="12">
                  <c:v>University of Edinburgh</c:v>
                </c:pt>
                <c:pt idx="13">
                  <c:v>University of Amsterdam</c:v>
                </c:pt>
                <c:pt idx="14">
                  <c:v>University of Copenhagen</c:v>
                </c:pt>
                <c:pt idx="15">
                  <c:v>Tel Aviv University</c:v>
                </c:pt>
                <c:pt idx="16">
                  <c:v>University of Leuven</c:v>
                </c:pt>
                <c:pt idx="17">
                  <c:v>CSIC Spain</c:v>
                </c:pt>
                <c:pt idx="18">
                  <c:v>University of Munich</c:v>
                </c:pt>
                <c:pt idx="19">
                  <c:v>CEA France</c:v>
                </c:pt>
                <c:pt idx="20">
                  <c:v>Radboud University Nijmegen</c:v>
                </c:pt>
                <c:pt idx="21">
                  <c:v>Utrecht University</c:v>
                </c:pt>
                <c:pt idx="22">
                  <c:v>Delft University of Technology</c:v>
                </c:pt>
              </c:strCache>
            </c:strRef>
          </c:cat>
          <c:val>
            <c:numRef>
              <c:f>'Fig 3.39'!$I$7:$I$29</c:f>
              <c:numCache>
                <c:formatCode>General</c:formatCode>
                <c:ptCount val="23"/>
                <c:pt idx="0">
                  <c:v>186.0</c:v>
                </c:pt>
                <c:pt idx="1">
                  <c:v>78.0</c:v>
                </c:pt>
                <c:pt idx="2">
                  <c:v>83.0</c:v>
                </c:pt>
                <c:pt idx="3">
                  <c:v>86.0</c:v>
                </c:pt>
                <c:pt idx="4">
                  <c:v>65.0</c:v>
                </c:pt>
                <c:pt idx="5">
                  <c:v>53.0</c:v>
                </c:pt>
                <c:pt idx="6">
                  <c:v>45.0</c:v>
                </c:pt>
                <c:pt idx="7">
                  <c:v>55.0</c:v>
                </c:pt>
                <c:pt idx="8">
                  <c:v>55.0</c:v>
                </c:pt>
                <c:pt idx="9">
                  <c:v>50.0</c:v>
                </c:pt>
                <c:pt idx="10">
                  <c:v>43.0</c:v>
                </c:pt>
                <c:pt idx="11">
                  <c:v>49.0</c:v>
                </c:pt>
                <c:pt idx="12">
                  <c:v>34.0</c:v>
                </c:pt>
                <c:pt idx="13">
                  <c:v>38.0</c:v>
                </c:pt>
                <c:pt idx="14">
                  <c:v>32.0</c:v>
                </c:pt>
                <c:pt idx="15">
                  <c:v>40.0</c:v>
                </c:pt>
                <c:pt idx="16">
                  <c:v>34.0</c:v>
                </c:pt>
                <c:pt idx="17">
                  <c:v>27.0</c:v>
                </c:pt>
                <c:pt idx="18">
                  <c:v>28.0</c:v>
                </c:pt>
                <c:pt idx="19">
                  <c:v>40.0</c:v>
                </c:pt>
                <c:pt idx="20">
                  <c:v>32.0</c:v>
                </c:pt>
                <c:pt idx="21">
                  <c:v>26.0</c:v>
                </c:pt>
                <c:pt idx="22">
                  <c:v>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82-48F1-B7EB-470F66BE948E}"/>
            </c:ext>
          </c:extLst>
        </c:ser>
        <c:ser>
          <c:idx val="2"/>
          <c:order val="1"/>
          <c:tx>
            <c:v>No. Of Consolidator Grants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 3.39'!$B$7:$B$29</c:f>
              <c:strCache>
                <c:ptCount val="23"/>
                <c:pt idx="0">
                  <c:v>CNRS France</c:v>
                </c:pt>
                <c:pt idx="1">
                  <c:v>University of Oxford</c:v>
                </c:pt>
                <c:pt idx="2">
                  <c:v>University of Cambridge</c:v>
                </c:pt>
                <c:pt idx="3">
                  <c:v>Max Planck Society</c:v>
                </c:pt>
                <c:pt idx="4">
                  <c:v>University College London</c:v>
                </c:pt>
                <c:pt idx="5">
                  <c:v>EPFL</c:v>
                </c:pt>
                <c:pt idx="6">
                  <c:v>ETHZ</c:v>
                </c:pt>
                <c:pt idx="7">
                  <c:v>Weizmann</c:v>
                </c:pt>
                <c:pt idx="8">
                  <c:v>Hebrew University of Jerusalem</c:v>
                </c:pt>
                <c:pt idx="9">
                  <c:v>Helmholtz Association</c:v>
                </c:pt>
                <c:pt idx="10">
                  <c:v>INSERM France</c:v>
                </c:pt>
                <c:pt idx="11">
                  <c:v>Imperial College</c:v>
                </c:pt>
                <c:pt idx="12">
                  <c:v>University of Edinburgh</c:v>
                </c:pt>
                <c:pt idx="13">
                  <c:v>University of Amsterdam</c:v>
                </c:pt>
                <c:pt idx="14">
                  <c:v>University of Copenhagen</c:v>
                </c:pt>
                <c:pt idx="15">
                  <c:v>Tel Aviv University</c:v>
                </c:pt>
                <c:pt idx="16">
                  <c:v>University of Leuven</c:v>
                </c:pt>
                <c:pt idx="17">
                  <c:v>CSIC Spain</c:v>
                </c:pt>
                <c:pt idx="18">
                  <c:v>University of Munich</c:v>
                </c:pt>
                <c:pt idx="19">
                  <c:v>CEA France</c:v>
                </c:pt>
                <c:pt idx="20">
                  <c:v>Radboud University Nijmegen</c:v>
                </c:pt>
                <c:pt idx="21">
                  <c:v>Utrecht University</c:v>
                </c:pt>
                <c:pt idx="22">
                  <c:v>Delft University of Technology</c:v>
                </c:pt>
              </c:strCache>
            </c:strRef>
          </c:cat>
          <c:val>
            <c:numRef>
              <c:f>'Fig 3.39'!$J$7:$J$29</c:f>
              <c:numCache>
                <c:formatCode>General</c:formatCode>
                <c:ptCount val="23"/>
                <c:pt idx="0">
                  <c:v>83.0</c:v>
                </c:pt>
                <c:pt idx="1">
                  <c:v>36.0</c:v>
                </c:pt>
                <c:pt idx="2">
                  <c:v>34.0</c:v>
                </c:pt>
                <c:pt idx="3">
                  <c:v>24.0</c:v>
                </c:pt>
                <c:pt idx="4">
                  <c:v>27.0</c:v>
                </c:pt>
                <c:pt idx="5">
                  <c:v>15.0</c:v>
                </c:pt>
                <c:pt idx="6">
                  <c:v>7.0</c:v>
                </c:pt>
                <c:pt idx="7">
                  <c:v>23.0</c:v>
                </c:pt>
                <c:pt idx="8">
                  <c:v>15.0</c:v>
                </c:pt>
                <c:pt idx="9">
                  <c:v>28.0</c:v>
                </c:pt>
                <c:pt idx="10">
                  <c:v>23.0</c:v>
                </c:pt>
                <c:pt idx="11">
                  <c:v>14.0</c:v>
                </c:pt>
                <c:pt idx="12">
                  <c:v>14.0</c:v>
                </c:pt>
                <c:pt idx="13">
                  <c:v>14.0</c:v>
                </c:pt>
                <c:pt idx="14">
                  <c:v>21.0</c:v>
                </c:pt>
                <c:pt idx="15">
                  <c:v>10.0</c:v>
                </c:pt>
                <c:pt idx="16">
                  <c:v>11.0</c:v>
                </c:pt>
                <c:pt idx="17">
                  <c:v>18.0</c:v>
                </c:pt>
                <c:pt idx="18">
                  <c:v>4.0</c:v>
                </c:pt>
                <c:pt idx="19">
                  <c:v>5.0</c:v>
                </c:pt>
                <c:pt idx="20">
                  <c:v>10.0</c:v>
                </c:pt>
                <c:pt idx="21">
                  <c:v>17.0</c:v>
                </c:pt>
                <c:pt idx="22">
                  <c:v>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82-48F1-B7EB-470F66BE948E}"/>
            </c:ext>
          </c:extLst>
        </c:ser>
        <c:ser>
          <c:idx val="4"/>
          <c:order val="2"/>
          <c:tx>
            <c:v>No. Of Advanced Grants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'Fig 3.39'!$B$7:$B$29</c:f>
              <c:strCache>
                <c:ptCount val="23"/>
                <c:pt idx="0">
                  <c:v>CNRS France</c:v>
                </c:pt>
                <c:pt idx="1">
                  <c:v>University of Oxford</c:v>
                </c:pt>
                <c:pt idx="2">
                  <c:v>University of Cambridge</c:v>
                </c:pt>
                <c:pt idx="3">
                  <c:v>Max Planck Society</c:v>
                </c:pt>
                <c:pt idx="4">
                  <c:v>University College London</c:v>
                </c:pt>
                <c:pt idx="5">
                  <c:v>EPFL</c:v>
                </c:pt>
                <c:pt idx="6">
                  <c:v>ETHZ</c:v>
                </c:pt>
                <c:pt idx="7">
                  <c:v>Weizmann</c:v>
                </c:pt>
                <c:pt idx="8">
                  <c:v>Hebrew University of Jerusalem</c:v>
                </c:pt>
                <c:pt idx="9">
                  <c:v>Helmholtz Association</c:v>
                </c:pt>
                <c:pt idx="10">
                  <c:v>INSERM France</c:v>
                </c:pt>
                <c:pt idx="11">
                  <c:v>Imperial College</c:v>
                </c:pt>
                <c:pt idx="12">
                  <c:v>University of Edinburgh</c:v>
                </c:pt>
                <c:pt idx="13">
                  <c:v>University of Amsterdam</c:v>
                </c:pt>
                <c:pt idx="14">
                  <c:v>University of Copenhagen</c:v>
                </c:pt>
                <c:pt idx="15">
                  <c:v>Tel Aviv University</c:v>
                </c:pt>
                <c:pt idx="16">
                  <c:v>University of Leuven</c:v>
                </c:pt>
                <c:pt idx="17">
                  <c:v>CSIC Spain</c:v>
                </c:pt>
                <c:pt idx="18">
                  <c:v>University of Munich</c:v>
                </c:pt>
                <c:pt idx="19">
                  <c:v>CEA France</c:v>
                </c:pt>
                <c:pt idx="20">
                  <c:v>Radboud University Nijmegen</c:v>
                </c:pt>
                <c:pt idx="21">
                  <c:v>Utrecht University</c:v>
                </c:pt>
                <c:pt idx="22">
                  <c:v>Delft University of Technology</c:v>
                </c:pt>
              </c:strCache>
            </c:strRef>
          </c:cat>
          <c:val>
            <c:numRef>
              <c:f>'Fig 3.39'!$K$7:$K$29</c:f>
              <c:numCache>
                <c:formatCode>General</c:formatCode>
                <c:ptCount val="23"/>
                <c:pt idx="0">
                  <c:v>83.0</c:v>
                </c:pt>
                <c:pt idx="1">
                  <c:v>75.0</c:v>
                </c:pt>
                <c:pt idx="2">
                  <c:v>71.0</c:v>
                </c:pt>
                <c:pt idx="3">
                  <c:v>68.0</c:v>
                </c:pt>
                <c:pt idx="4">
                  <c:v>41.0</c:v>
                </c:pt>
                <c:pt idx="5">
                  <c:v>48.0</c:v>
                </c:pt>
                <c:pt idx="6">
                  <c:v>58.0</c:v>
                </c:pt>
                <c:pt idx="7">
                  <c:v>32.0</c:v>
                </c:pt>
                <c:pt idx="8">
                  <c:v>34.0</c:v>
                </c:pt>
                <c:pt idx="9">
                  <c:v>20.0</c:v>
                </c:pt>
                <c:pt idx="10">
                  <c:v>23.0</c:v>
                </c:pt>
                <c:pt idx="11">
                  <c:v>23.0</c:v>
                </c:pt>
                <c:pt idx="12">
                  <c:v>35.0</c:v>
                </c:pt>
                <c:pt idx="13">
                  <c:v>19.0</c:v>
                </c:pt>
                <c:pt idx="14">
                  <c:v>16.0</c:v>
                </c:pt>
                <c:pt idx="15">
                  <c:v>16.0</c:v>
                </c:pt>
                <c:pt idx="16">
                  <c:v>20.0</c:v>
                </c:pt>
                <c:pt idx="17">
                  <c:v>16.0</c:v>
                </c:pt>
                <c:pt idx="18">
                  <c:v>29.0</c:v>
                </c:pt>
                <c:pt idx="19">
                  <c:v>16.0</c:v>
                </c:pt>
                <c:pt idx="20">
                  <c:v>14.0</c:v>
                </c:pt>
                <c:pt idx="21">
                  <c:v>13.0</c:v>
                </c:pt>
                <c:pt idx="22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82-48F1-B7EB-470F66BE9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8570416"/>
        <c:axId val="1648337952"/>
      </c:barChart>
      <c:catAx>
        <c:axId val="160857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8337952"/>
        <c:crosses val="autoZero"/>
        <c:auto val="1"/>
        <c:lblAlgn val="ctr"/>
        <c:lblOffset val="100"/>
        <c:noMultiLvlLbl val="0"/>
      </c:catAx>
      <c:valAx>
        <c:axId val="16483379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grants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857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EPFL Success Rate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9516262-CC7C-0A4C-A096-08E16D3DBC9E}" type="VALUE">
                      <a:rPr lang="mr-IN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9B4DF5-91CF-DE44-9405-B08A620B60A3}" type="VALUE">
                      <a:rPr lang="mr-IN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A05F35D-05A5-0D43-9957-487CF37D7FF3}" type="VALUE">
                      <a:rPr lang="mr-IN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B670B01-30AB-014F-8F56-180D81BA270C}" type="VALUE">
                      <a:rPr lang="mr-IN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 3.4 &amp; Fig 3.40'!$J$6:$J$29</c:f>
              <c:strCache>
                <c:ptCount val="24"/>
                <c:pt idx="0">
                  <c:v>StG 2007</c:v>
                </c:pt>
                <c:pt idx="1">
                  <c:v>StG 2009</c:v>
                </c:pt>
                <c:pt idx="2">
                  <c:v>StG 2010</c:v>
                </c:pt>
                <c:pt idx="3">
                  <c:v>StG 2011</c:v>
                </c:pt>
                <c:pt idx="4">
                  <c:v>StG 2012</c:v>
                </c:pt>
                <c:pt idx="5">
                  <c:v>StG 2013</c:v>
                </c:pt>
                <c:pt idx="6">
                  <c:v>StG 2014</c:v>
                </c:pt>
                <c:pt idx="7">
                  <c:v>StG 2015</c:v>
                </c:pt>
                <c:pt idx="8">
                  <c:v>StG 2016</c:v>
                </c:pt>
                <c:pt idx="10">
                  <c:v>CoG 2013</c:v>
                </c:pt>
                <c:pt idx="11">
                  <c:v>CoG 2014</c:v>
                </c:pt>
                <c:pt idx="12">
                  <c:v>CoG 2015</c:v>
                </c:pt>
                <c:pt idx="13">
                  <c:v>CoG 2016</c:v>
                </c:pt>
                <c:pt idx="15">
                  <c:v>AdG 2008</c:v>
                </c:pt>
                <c:pt idx="16">
                  <c:v>AdG 2009</c:v>
                </c:pt>
                <c:pt idx="17">
                  <c:v>AdG 2010</c:v>
                </c:pt>
                <c:pt idx="18">
                  <c:v>AdG 2011</c:v>
                </c:pt>
                <c:pt idx="19">
                  <c:v>AdG 2012</c:v>
                </c:pt>
                <c:pt idx="20">
                  <c:v>AdG 2013</c:v>
                </c:pt>
                <c:pt idx="21">
                  <c:v>AdG 2014</c:v>
                </c:pt>
                <c:pt idx="22">
                  <c:v>AdG 2015</c:v>
                </c:pt>
                <c:pt idx="23">
                  <c:v>AdG 2016</c:v>
                </c:pt>
              </c:strCache>
            </c:strRef>
          </c:cat>
          <c:val>
            <c:numRef>
              <c:f>'Tab 3.4 &amp; Fig 3.40'!$K$6:$K$29</c:f>
              <c:numCache>
                <c:formatCode>0.0%</c:formatCode>
                <c:ptCount val="24"/>
                <c:pt idx="0">
                  <c:v>0.0952380952380952</c:v>
                </c:pt>
                <c:pt idx="1">
                  <c:v>0.5</c:v>
                </c:pt>
                <c:pt idx="2">
                  <c:v>0.666666666666667</c:v>
                </c:pt>
                <c:pt idx="3">
                  <c:v>0.3</c:v>
                </c:pt>
                <c:pt idx="4">
                  <c:v>0.44</c:v>
                </c:pt>
                <c:pt idx="5">
                  <c:v>0.25</c:v>
                </c:pt>
                <c:pt idx="7">
                  <c:v>0.333333333333333</c:v>
                </c:pt>
                <c:pt idx="8">
                  <c:v>0.384615384615385</c:v>
                </c:pt>
                <c:pt idx="10">
                  <c:v>0.1</c:v>
                </c:pt>
                <c:pt idx="12">
                  <c:v>0.375</c:v>
                </c:pt>
                <c:pt idx="13">
                  <c:v>0.583333333333333</c:v>
                </c:pt>
                <c:pt idx="15">
                  <c:v>0.458333333333333</c:v>
                </c:pt>
                <c:pt idx="16">
                  <c:v>0.16</c:v>
                </c:pt>
                <c:pt idx="17">
                  <c:v>0.230769230769231</c:v>
                </c:pt>
                <c:pt idx="18">
                  <c:v>0.210526315789474</c:v>
                </c:pt>
                <c:pt idx="19">
                  <c:v>0.25</c:v>
                </c:pt>
                <c:pt idx="20">
                  <c:v>0.3</c:v>
                </c:pt>
                <c:pt idx="21">
                  <c:v>0.148148148148148</c:v>
                </c:pt>
                <c:pt idx="22">
                  <c:v>0.388888888888889</c:v>
                </c:pt>
                <c:pt idx="23">
                  <c:v>0.0869565217391304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85F-4667-93E9-1408482F0453}"/>
            </c:ext>
          </c:extLst>
        </c:ser>
        <c:ser>
          <c:idx val="1"/>
          <c:order val="1"/>
          <c:tx>
            <c:v>Call success rate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9EC21D54-0DF4-744B-9D16-E1C589814B07}" type="VALUE">
                      <a:rPr lang="mr-IN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AC0CCBB8-E3C9-3A4D-B9DF-3A58A37DC9C5}" type="VALUE">
                      <a:rPr lang="mr-IN" b="0" i="0">
                        <a:latin typeface="Arial Narrow Normal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 3.4 &amp; Fig 3.40'!$J$6:$J$29</c:f>
              <c:strCache>
                <c:ptCount val="24"/>
                <c:pt idx="0">
                  <c:v>StG 2007</c:v>
                </c:pt>
                <c:pt idx="1">
                  <c:v>StG 2009</c:v>
                </c:pt>
                <c:pt idx="2">
                  <c:v>StG 2010</c:v>
                </c:pt>
                <c:pt idx="3">
                  <c:v>StG 2011</c:v>
                </c:pt>
                <c:pt idx="4">
                  <c:v>StG 2012</c:v>
                </c:pt>
                <c:pt idx="5">
                  <c:v>StG 2013</c:v>
                </c:pt>
                <c:pt idx="6">
                  <c:v>StG 2014</c:v>
                </c:pt>
                <c:pt idx="7">
                  <c:v>StG 2015</c:v>
                </c:pt>
                <c:pt idx="8">
                  <c:v>StG 2016</c:v>
                </c:pt>
                <c:pt idx="10">
                  <c:v>CoG 2013</c:v>
                </c:pt>
                <c:pt idx="11">
                  <c:v>CoG 2014</c:v>
                </c:pt>
                <c:pt idx="12">
                  <c:v>CoG 2015</c:v>
                </c:pt>
                <c:pt idx="13">
                  <c:v>CoG 2016</c:v>
                </c:pt>
                <c:pt idx="15">
                  <c:v>AdG 2008</c:v>
                </c:pt>
                <c:pt idx="16">
                  <c:v>AdG 2009</c:v>
                </c:pt>
                <c:pt idx="17">
                  <c:v>AdG 2010</c:v>
                </c:pt>
                <c:pt idx="18">
                  <c:v>AdG 2011</c:v>
                </c:pt>
                <c:pt idx="19">
                  <c:v>AdG 2012</c:v>
                </c:pt>
                <c:pt idx="20">
                  <c:v>AdG 2013</c:v>
                </c:pt>
                <c:pt idx="21">
                  <c:v>AdG 2014</c:v>
                </c:pt>
                <c:pt idx="22">
                  <c:v>AdG 2015</c:v>
                </c:pt>
                <c:pt idx="23">
                  <c:v>AdG 2016</c:v>
                </c:pt>
              </c:strCache>
            </c:strRef>
          </c:cat>
          <c:val>
            <c:numRef>
              <c:f>'Tab 3.4 &amp; Fig 3.40'!$L$6:$L$29</c:f>
              <c:numCache>
                <c:formatCode>0.0%</c:formatCode>
                <c:ptCount val="24"/>
                <c:pt idx="0">
                  <c:v>0.034027540685103</c:v>
                </c:pt>
                <c:pt idx="1">
                  <c:v>0.10242474916388</c:v>
                </c:pt>
                <c:pt idx="2">
                  <c:v>0.157571376942537</c:v>
                </c:pt>
                <c:pt idx="3">
                  <c:v>0.121348314606742</c:v>
                </c:pt>
                <c:pt idx="4">
                  <c:v>0.121668099742046</c:v>
                </c:pt>
                <c:pt idx="5">
                  <c:v>0.0921658986175115</c:v>
                </c:pt>
                <c:pt idx="6">
                  <c:v>0.117041198501873</c:v>
                </c:pt>
                <c:pt idx="7">
                  <c:v>0.122292103424179</c:v>
                </c:pt>
                <c:pt idx="8">
                  <c:v>0.129816036098577</c:v>
                </c:pt>
                <c:pt idx="10">
                  <c:v>0.0868479467258602</c:v>
                </c:pt>
                <c:pt idx="11">
                  <c:v>0.149698189134809</c:v>
                </c:pt>
                <c:pt idx="12">
                  <c:v>0.149283242708848</c:v>
                </c:pt>
                <c:pt idx="13">
                  <c:v>0.138082673702726</c:v>
                </c:pt>
                <c:pt idx="15">
                  <c:v>0.138643067846608</c:v>
                </c:pt>
                <c:pt idx="16">
                  <c:v>0.160550458715596</c:v>
                </c:pt>
                <c:pt idx="17">
                  <c:v>0.1377732587697</c:v>
                </c:pt>
                <c:pt idx="18">
                  <c:v>0.134075723830735</c:v>
                </c:pt>
                <c:pt idx="19">
                  <c:v>0.140590568532393</c:v>
                </c:pt>
                <c:pt idx="20">
                  <c:v>0.123148539991536</c:v>
                </c:pt>
                <c:pt idx="21">
                  <c:v>0.0853333333333333</c:v>
                </c:pt>
                <c:pt idx="22">
                  <c:v>0.142051282051282</c:v>
                </c:pt>
                <c:pt idx="23">
                  <c:v>0.0973451327433628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85F-4667-93E9-1408482F04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47973120"/>
        <c:axId val="1647969648"/>
      </c:lineChart>
      <c:catAx>
        <c:axId val="164797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969648"/>
        <c:crosses val="autoZero"/>
        <c:auto val="1"/>
        <c:lblAlgn val="ctr"/>
        <c:lblOffset val="100"/>
        <c:noMultiLvlLbl val="0"/>
      </c:catAx>
      <c:valAx>
        <c:axId val="16479696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9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'3.50 - 3.51'!$E$6</c:f>
              <c:strCache>
                <c:ptCount val="1"/>
                <c:pt idx="0">
                  <c:v>Number of projects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0-4158-A5B0-79DF3686843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2C0-4158-A5B0-79DF3686843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0-4158-A5B0-79DF3686843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2C0-4158-A5B0-79DF3686843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2C0-4158-A5B0-79DF36868439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C0-4158-A5B0-79DF3686843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'3.50 - 3.51'!$B$7:$B$17</c:f>
              <c:strCache>
                <c:ptCount val="11"/>
                <c:pt idx="0">
                  <c:v>ETHZ  - Eidgenössische Technische Hochschule Zürich</c:v>
                </c:pt>
                <c:pt idx="1">
                  <c:v>CHUV - Centre hospitalier universitaire vaudois</c:v>
                </c:pt>
                <c:pt idx="2">
                  <c:v>Université de Genève</c:v>
                </c:pt>
                <c:pt idx="3">
                  <c:v>Université de Lausanne</c:v>
                </c:pt>
                <c:pt idx="4">
                  <c:v>CNRS - Centre National de la Recherche Scientifique </c:v>
                </c:pt>
                <c:pt idx="5">
                  <c:v>University of Zurich</c:v>
                </c:pt>
                <c:pt idx="6">
                  <c:v>Paul Scherrer Institut</c:v>
                </c:pt>
                <c:pt idx="7">
                  <c:v>CSEM Centre Suisse d'Electronique et de Microtechnique SA</c:v>
                </c:pt>
                <c:pt idx="8">
                  <c:v>EMPA - Swiss Federal Laboratories for Materials Testing and Research</c:v>
                </c:pt>
                <c:pt idx="9">
                  <c:v>University of Berne</c:v>
                </c:pt>
                <c:pt idx="10">
                  <c:v>CEA  Commissariat à l'Energie Atomique et aux Energies Alternatives</c:v>
                </c:pt>
              </c:strCache>
            </c:strRef>
          </c:cat>
          <c:val>
            <c:numRef>
              <c:f>'3.50 - 3.51'!$E$7:$E$17</c:f>
              <c:numCache>
                <c:formatCode>General</c:formatCode>
                <c:ptCount val="11"/>
                <c:pt idx="0">
                  <c:v>154.0</c:v>
                </c:pt>
                <c:pt idx="1">
                  <c:v>86.0</c:v>
                </c:pt>
                <c:pt idx="2">
                  <c:v>83.0</c:v>
                </c:pt>
                <c:pt idx="3">
                  <c:v>70.0</c:v>
                </c:pt>
                <c:pt idx="4">
                  <c:v>57.0</c:v>
                </c:pt>
                <c:pt idx="5">
                  <c:v>56.0</c:v>
                </c:pt>
                <c:pt idx="6">
                  <c:v>51.0</c:v>
                </c:pt>
                <c:pt idx="7">
                  <c:v>49.0</c:v>
                </c:pt>
                <c:pt idx="8">
                  <c:v>46.0</c:v>
                </c:pt>
                <c:pt idx="9">
                  <c:v>38.0</c:v>
                </c:pt>
                <c:pt idx="10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C0-4158-A5B0-79DF3686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853120"/>
        <c:axId val="1647838912"/>
      </c:barChart>
      <c:barChart>
        <c:barDir val="col"/>
        <c:grouping val="clustered"/>
        <c:varyColors val="0"/>
        <c:ser>
          <c:idx val="1"/>
          <c:order val="1"/>
          <c:tx>
            <c:v>Switzerland</c:v>
          </c:tx>
          <c:spPr>
            <a:solidFill>
              <a:srgbClr val="D65959"/>
            </a:solidFill>
            <a:ln>
              <a:noFill/>
            </a:ln>
          </c:spPr>
          <c:invertIfNegative val="0"/>
          <c:val>
            <c:numRef>
              <c:f>'3.50 - 3.51'!$B$4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2C0-4158-A5B0-79DF36868439}"/>
            </c:ext>
          </c:extLst>
        </c:ser>
        <c:ser>
          <c:idx val="2"/>
          <c:order val="2"/>
          <c:tx>
            <c:v>France</c:v>
          </c:tx>
          <c:spPr>
            <a:solidFill>
              <a:srgbClr val="007BA5"/>
            </a:solidFill>
            <a:ln>
              <a:noFill/>
            </a:ln>
          </c:spPr>
          <c:invertIfNegative val="0"/>
          <c:val>
            <c:numRef>
              <c:f>'3.50 - 3.51'!$B$5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2C0-4158-A5B0-79DF3686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806864"/>
        <c:axId val="1647827808"/>
      </c:barChart>
      <c:catAx>
        <c:axId val="164785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1647838912"/>
        <c:crosses val="autoZero"/>
        <c:auto val="1"/>
        <c:lblAlgn val="ctr"/>
        <c:lblOffset val="100"/>
        <c:noMultiLvlLbl val="0"/>
      </c:catAx>
      <c:valAx>
        <c:axId val="1647838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7853120"/>
        <c:crosses val="autoZero"/>
        <c:crossBetween val="between"/>
      </c:valAx>
      <c:valAx>
        <c:axId val="16478278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47806864"/>
        <c:crosses val="max"/>
        <c:crossBetween val="between"/>
      </c:valAx>
      <c:catAx>
        <c:axId val="1647806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6478278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409191351267352"/>
          <c:y val="0.268040355902718"/>
          <c:w val="0.181617297465296"/>
          <c:h val="0.11450810637403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+mn-lt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B23D-8205-5047-86C9-84C9A9E2BE6A}" type="datetimeFigureOut">
              <a:rPr lang="fr-FR" smtClean="0"/>
              <a:t>26/01/2018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5100C-C33F-D24F-907D-4824B84578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A0FB-8218-5847-996D-9FF476528A06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iapora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5" name="Titre 1"/>
          <p:cNvSpPr txBox="1">
            <a:spLocks/>
          </p:cNvSpPr>
          <p:nvPr userDrawn="1"/>
        </p:nvSpPr>
        <p:spPr bwMode="auto">
          <a:xfrm>
            <a:off x="1335726" y="376921"/>
            <a:ext cx="660546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4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charset="0"/>
                <a:cs typeface="AlphaHeadlinePro-Bold"/>
              </a:rPr>
              <a:t>Ecole polytechnique fédérale de Lausanne</a:t>
            </a:r>
            <a:endParaRPr kumimoji="0" lang="fr-FR" sz="2800" b="0" i="0" u="none" strike="noStrike" kern="1200" cap="none" spc="4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lphaHeadlinePro-Bold"/>
              <a:ea typeface="ＭＳ Ｐゴシック" charset="0"/>
              <a:cs typeface="AlphaHeadlinePro-Bold"/>
            </a:endParaRPr>
          </a:p>
        </p:txBody>
      </p:sp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85039" y="481644"/>
            <a:ext cx="1050492" cy="50423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5726" y="906546"/>
            <a:ext cx="6082871" cy="47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de </a:t>
            </a:r>
            <a:r>
              <a:rPr lang="fr-FR" smtClean="0"/>
              <a:t>la conférence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1335726" y="1240898"/>
            <a:ext cx="6082871" cy="47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Nom </a:t>
            </a:r>
            <a:r>
              <a:rPr lang="fr-FR" smtClean="0"/>
              <a:t>du présentateur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37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69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03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5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25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 fin de présentation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86534" y="1495065"/>
            <a:ext cx="678055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FF"/>
                </a:solidFill>
                <a:latin typeface="Arial"/>
                <a:cs typeface="Arial"/>
              </a:rPr>
              <a:t>Merci de</a:t>
            </a:r>
            <a:r>
              <a:rPr lang="fr-FR" sz="3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 votre attention</a:t>
            </a:r>
            <a:endParaRPr lang="fr-FR" sz="36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73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iapora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132D04-DB0F-4616-976E-401F62A29C48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 userDrawn="1"/>
        </p:nvSpPr>
        <p:spPr bwMode="auto">
          <a:xfrm>
            <a:off x="1335727" y="376923"/>
            <a:ext cx="6605463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800" spc="40" dirty="0" smtClean="0">
                <a:solidFill>
                  <a:sysClr val="window" lastClr="FFFFFF"/>
                </a:solidFill>
                <a:cs typeface="AlphaHeadlinePro-Bold"/>
              </a:rPr>
              <a:t>Ecole polytechnique fédérale de Lausanne</a:t>
            </a:r>
            <a:endParaRPr lang="fr-FR" sz="2800" spc="40" dirty="0">
              <a:solidFill>
                <a:sysClr val="window" lastClr="FFFFFF"/>
              </a:solidFill>
              <a:latin typeface="AlphaHeadlinePro-Bold"/>
              <a:cs typeface="AlphaHeadlinePro-Bold"/>
            </a:endParaRPr>
          </a:p>
        </p:txBody>
      </p:sp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85039" y="481645"/>
            <a:ext cx="1050492" cy="50423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5727" y="906547"/>
            <a:ext cx="6082871" cy="47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de </a:t>
            </a:r>
            <a:r>
              <a:rPr lang="fr-FR" smtClean="0"/>
              <a:t>la conférence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1335727" y="1240899"/>
            <a:ext cx="6082871" cy="477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Nom </a:t>
            </a:r>
            <a:r>
              <a:rPr lang="fr-FR" smtClean="0"/>
              <a:t>du présentateur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avec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35009" y="827964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avec titre - 2 col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235008" y="827964"/>
            <a:ext cx="4140440" cy="326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4777099" y="827964"/>
            <a:ext cx="4140546" cy="326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35009" y="827964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avec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5310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557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plifier_Bleu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8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1171311" y="1247239"/>
            <a:ext cx="6811000" cy="949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Simplifier pour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1171311" y="2112290"/>
            <a:ext cx="6811000" cy="1306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amplifier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plifier_Anthracit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8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1171311" y="1247239"/>
            <a:ext cx="6811000" cy="949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Simplifier pour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1171311" y="2112290"/>
            <a:ext cx="6811000" cy="1306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amplifier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avec titr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8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35009" y="827964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8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35009" y="827964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8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35009" y="827964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9" y="139266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 fin de présentation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4" y="4648518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>
                <a:solidFill>
                  <a:srgbClr val="FFFFFF"/>
                </a:solidFill>
              </a:rPr>
              <a:t>EPFL Presentation  |  2018</a:t>
            </a:r>
            <a:endParaRPr lang="fr-CH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‹#›</a:t>
            </a:fld>
            <a:endParaRPr lang="fr-CH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avec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avec titre - 2 col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235007" y="827963"/>
            <a:ext cx="4140440" cy="326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4777099" y="827963"/>
            <a:ext cx="4140546" cy="326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557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 dirty="0" smtClean="0"/>
              <a:t>Cliquez et modifiez le titre</a:t>
            </a:r>
            <a:endParaRPr dirty="0"/>
          </a:p>
        </p:txBody>
      </p:sp>
      <p:pic>
        <p:nvPicPr>
          <p:cNvPr id="6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03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21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plifier_Bleu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1171310" y="1247239"/>
            <a:ext cx="6811000" cy="949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Simplifier pour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1171310" y="2112289"/>
            <a:ext cx="6811000" cy="1306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amplifier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23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plifier_Anthracit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1171310" y="1247239"/>
            <a:ext cx="6811000" cy="949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Simplifier pour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1171310" y="2112289"/>
            <a:ext cx="6811000" cy="1306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amplifier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avec titr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35008" y="827963"/>
            <a:ext cx="8682638" cy="372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2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DA64F-6193-4C73-B0A3-E892119DB7E1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5008" y="139265"/>
            <a:ext cx="8682637" cy="454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17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29646" y="4914215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132D04-DB0F-4616-976E-401F62A29C48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23292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mtClean="0"/>
              <a:t>EPFL Presentation  |  2018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57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714" r:id="rId3"/>
    <p:sldLayoutId id="2147483686" r:id="rId4"/>
    <p:sldLayoutId id="2147483697" r:id="rId5"/>
    <p:sldLayoutId id="2147483695" r:id="rId6"/>
    <p:sldLayoutId id="2147483700" r:id="rId7"/>
    <p:sldLayoutId id="2147483699" r:id="rId8"/>
    <p:sldLayoutId id="2147483696" r:id="rId9"/>
    <p:sldLayoutId id="2147483693" r:id="rId10"/>
    <p:sldLayoutId id="2147483694" r:id="rId11"/>
    <p:sldLayoutId id="2147483691" r:id="rId12"/>
    <p:sldLayoutId id="2147483692" r:id="rId13"/>
    <p:sldLayoutId id="2147483715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5" userDrawn="1">
          <p15:clr>
            <a:srgbClr val="F26B43"/>
          </p15:clr>
        </p15:guide>
        <p15:guide id="2" pos="7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29646" y="4914215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189"/>
            <a:fld id="{38132D04-DB0F-4616-976E-401F62A29C48}" type="slidenum">
              <a:rPr lang="fr-CH" smtClean="0">
                <a:solidFill>
                  <a:srgbClr val="000000"/>
                </a:solidFill>
              </a:rPr>
              <a:pPr defTabSz="457189"/>
              <a:t>‹#›</a:t>
            </a:fld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23292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189"/>
            <a:r>
              <a:rPr lang="fr-CH" smtClean="0">
                <a:solidFill>
                  <a:srgbClr val="000000"/>
                </a:solidFill>
              </a:rPr>
              <a:t>EPFL </a:t>
            </a:r>
            <a:r>
              <a:rPr lang="en-US" smtClean="0">
                <a:solidFill>
                  <a:srgbClr val="000000"/>
                </a:solidFill>
              </a:rPr>
              <a:t>Presentation</a:t>
            </a:r>
            <a:r>
              <a:rPr lang="fr-CH" smtClean="0">
                <a:solidFill>
                  <a:srgbClr val="000000"/>
                </a:solidFill>
              </a:rPr>
              <a:t>  |  2018</a:t>
            </a:r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5">
          <p15:clr>
            <a:srgbClr val="F26B43"/>
          </p15:clr>
        </p15:guide>
        <p15:guide id="2" pos="7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29646" y="4914215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‹#›</a:t>
            </a:fld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23292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5">
          <p15:clr>
            <a:srgbClr val="F26B43"/>
          </p15:clr>
        </p15:guide>
        <p15:guide id="2" pos="7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EPFL Presentation - Public  | 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>
                <a:solidFill>
                  <a:srgbClr val="FFFFFF"/>
                </a:solidFill>
              </a:rPr>
              <a:pPr/>
              <a:t>1</a:t>
            </a:fld>
            <a:endParaRPr lang="fr-CH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sz="4800" b="0" dirty="0"/>
              <a:t> Vice Presidency for</a:t>
            </a:r>
            <a:endParaRPr lang="en-US" sz="4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b="0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Top ERC Grant </a:t>
            </a:r>
            <a:r>
              <a:rPr lang="fr-CH" dirty="0" err="1"/>
              <a:t>Recipients</a:t>
            </a:r>
            <a:r>
              <a:rPr lang="fr-CH" dirty="0"/>
              <a:t> FP7&amp;H2020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>
                <a:latin typeface="Arial Narrow Normal" charset="0"/>
              </a:rPr>
              <a:t>ERC </a:t>
            </a:r>
            <a:r>
              <a:rPr lang="fr-CH" dirty="0" err="1" smtClean="0">
                <a:latin typeface="Arial Narrow Normal" charset="0"/>
              </a:rPr>
              <a:t>grants</a:t>
            </a:r>
            <a:r>
              <a:rPr lang="fr-CH" dirty="0" smtClean="0">
                <a:latin typeface="Arial Narrow Normal" charset="0"/>
              </a:rPr>
              <a:t> 2007-2016</a:t>
            </a:r>
            <a:endParaRPr lang="en-US" dirty="0" smtClean="0">
              <a:latin typeface="Arial Narrow Normal" charset="0"/>
            </a:endParaRPr>
          </a:p>
          <a:p>
            <a:endParaRPr lang="fr-F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646110"/>
              </p:ext>
            </p:extLst>
          </p:nvPr>
        </p:nvGraphicFramePr>
        <p:xfrm>
          <a:off x="1603335" y="1210413"/>
          <a:ext cx="5945981" cy="352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724689" y="4339969"/>
            <a:ext cx="119295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fr-CH" sz="800" dirty="0">
                <a:latin typeface="Arial Narrow Normal" charset="0"/>
              </a:rPr>
              <a:t>Source: ERC </a:t>
            </a:r>
            <a:r>
              <a:rPr lang="fr-CH" sz="800" dirty="0" err="1">
                <a:latin typeface="Arial Narrow Normal" charset="0"/>
              </a:rPr>
              <a:t>annual</a:t>
            </a:r>
            <a:r>
              <a:rPr lang="fr-CH" sz="800" dirty="0">
                <a:latin typeface="Arial Narrow Normal" charset="0"/>
              </a:rPr>
              <a:t> </a:t>
            </a:r>
            <a:r>
              <a:rPr lang="fr-CH" sz="800" dirty="0" smtClean="0">
                <a:latin typeface="Arial Narrow Normal" charset="0"/>
              </a:rPr>
              <a:t>report</a:t>
            </a:r>
            <a:endParaRPr lang="fr-FR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11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ERC Grants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Arial Narrow Normal" charset="0"/>
              </a:rPr>
              <a:t>ERC </a:t>
            </a:r>
            <a:r>
              <a:rPr lang="fr-CH" dirty="0" err="1">
                <a:latin typeface="Arial Narrow Normal" charset="0"/>
              </a:rPr>
              <a:t>grant</a:t>
            </a:r>
            <a:r>
              <a:rPr lang="fr-CH" dirty="0">
                <a:latin typeface="Arial Narrow Normal" charset="0"/>
              </a:rPr>
              <a:t> </a:t>
            </a:r>
            <a:r>
              <a:rPr lang="fr-CH" dirty="0" err="1">
                <a:latin typeface="Arial Narrow Normal" charset="0"/>
              </a:rPr>
              <a:t>success</a:t>
            </a:r>
            <a:r>
              <a:rPr lang="fr-CH" dirty="0">
                <a:latin typeface="Arial Narrow Normal" charset="0"/>
              </a:rPr>
              <a:t> rates by </a:t>
            </a:r>
            <a:r>
              <a:rPr lang="fr-CH" dirty="0" smtClean="0">
                <a:latin typeface="Arial Narrow Normal" charset="0"/>
              </a:rPr>
              <a:t>call</a:t>
            </a:r>
          </a:p>
          <a:p>
            <a:endParaRPr lang="en-US" dirty="0">
              <a:latin typeface="Arial Narrow Normal" charset="0"/>
            </a:endParaRPr>
          </a:p>
          <a:p>
            <a:endParaRPr lang="fr-FR" dirty="0"/>
          </a:p>
        </p:txBody>
      </p:sp>
      <p:graphicFrame>
        <p:nvGraphicFramePr>
          <p:cNvPr id="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739679"/>
              </p:ext>
            </p:extLst>
          </p:nvPr>
        </p:nvGraphicFramePr>
        <p:xfrm>
          <a:off x="1603335" y="1358582"/>
          <a:ext cx="5945981" cy="29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724689" y="4339969"/>
            <a:ext cx="119295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fr-CH" sz="800" dirty="0">
                <a:latin typeface="Arial Narrow Normal" charset="0"/>
              </a:rPr>
              <a:t>Source: ERC </a:t>
            </a:r>
            <a:r>
              <a:rPr lang="fr-CH" sz="800" dirty="0" err="1">
                <a:latin typeface="Arial Narrow Normal" charset="0"/>
              </a:rPr>
              <a:t>annual</a:t>
            </a:r>
            <a:r>
              <a:rPr lang="fr-CH" sz="800" dirty="0">
                <a:latin typeface="Arial Narrow Normal" charset="0"/>
              </a:rPr>
              <a:t> </a:t>
            </a:r>
            <a:r>
              <a:rPr lang="fr-CH" sz="800" dirty="0" smtClean="0">
                <a:latin typeface="Arial Narrow Normal" charset="0"/>
              </a:rPr>
              <a:t>report</a:t>
            </a:r>
            <a:endParaRPr lang="fr-FR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74970"/>
              </p:ext>
            </p:extLst>
          </p:nvPr>
        </p:nvGraphicFramePr>
        <p:xfrm>
          <a:off x="1603334" y="2860787"/>
          <a:ext cx="5945981" cy="189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Project </a:t>
            </a:r>
            <a:r>
              <a:rPr lang="fr-CH" dirty="0" err="1"/>
              <a:t>partners</a:t>
            </a:r>
            <a:endParaRPr lang="fr-FR" dirty="0"/>
          </a:p>
        </p:txBody>
      </p:sp>
      <p:graphicFrame>
        <p:nvGraphicFramePr>
          <p:cNvPr id="6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13034"/>
              </p:ext>
            </p:extLst>
          </p:nvPr>
        </p:nvGraphicFramePr>
        <p:xfrm>
          <a:off x="1160070" y="887786"/>
          <a:ext cx="2646759" cy="209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752543"/>
              </p:ext>
            </p:extLst>
          </p:nvPr>
        </p:nvGraphicFramePr>
        <p:xfrm>
          <a:off x="5279593" y="833678"/>
          <a:ext cx="2834338" cy="208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35009" y="827963"/>
            <a:ext cx="8682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350" smtClean="0">
                <a:latin typeface="Arial Narrow Normal" charset="0"/>
              </a:rPr>
              <a:t>Grant </a:t>
            </a:r>
            <a:r>
              <a:rPr lang="fr-CH" sz="1350" dirty="0" err="1" smtClean="0">
                <a:latin typeface="Arial Narrow Normal" charset="0"/>
              </a:rPr>
              <a:t>partners</a:t>
            </a:r>
            <a:endParaRPr lang="en-US" sz="1350" dirty="0">
              <a:latin typeface="Arial Narrow Normal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235008" y="2999584"/>
            <a:ext cx="8682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350" dirty="0">
                <a:latin typeface="Arial Narrow Normal" charset="0"/>
              </a:rPr>
              <a:t>Most </a:t>
            </a:r>
            <a:r>
              <a:rPr lang="fr-CH" sz="1350" dirty="0" err="1">
                <a:latin typeface="Arial Narrow Normal" charset="0"/>
              </a:rPr>
              <a:t>frequent</a:t>
            </a:r>
            <a:r>
              <a:rPr lang="fr-CH" sz="1350" dirty="0">
                <a:latin typeface="Arial Narrow Normal" charset="0"/>
              </a:rPr>
              <a:t> </a:t>
            </a:r>
            <a:r>
              <a:rPr lang="fr-CH" sz="1350" dirty="0" err="1">
                <a:latin typeface="Arial Narrow Normal" charset="0"/>
              </a:rPr>
              <a:t>project</a:t>
            </a:r>
            <a:r>
              <a:rPr lang="fr-CH" sz="1350" dirty="0">
                <a:latin typeface="Arial Narrow Normal" charset="0"/>
              </a:rPr>
              <a:t> </a:t>
            </a:r>
            <a:r>
              <a:rPr lang="fr-CH" sz="1350" dirty="0" err="1">
                <a:latin typeface="Arial Narrow Normal" charset="0"/>
              </a:rPr>
              <a:t>partners</a:t>
            </a:r>
            <a:endParaRPr lang="en-US" sz="1350" dirty="0">
              <a:latin typeface="Arial Narrow Normal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7697229" y="4002851"/>
            <a:ext cx="12204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750" dirty="0">
                <a:latin typeface="Arial Narrow Normal" charset="0"/>
              </a:rPr>
              <a:t>Source: GrantsDB</a:t>
            </a:r>
            <a:endParaRPr lang="en-US" sz="750" dirty="0">
              <a:latin typeface="Arial Narrow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 rot="16200000">
            <a:off x="4114952" y="-795069"/>
            <a:ext cx="914961" cy="91431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1303533" y="3225404"/>
            <a:ext cx="1343275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502741" y="2940022"/>
            <a:ext cx="1910326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Ranking</a:t>
            </a:r>
            <a:r>
              <a:rPr lang="fr-FR" dirty="0" smtClean="0"/>
              <a:t> - EPFL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well-placed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>
                <a:solidFill>
                  <a:srgbClr val="000000"/>
                </a:solidFill>
              </a:rPr>
              <a:pPr/>
              <a:t>13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srgbClr val="000000"/>
                </a:solidFill>
              </a:rPr>
              <a:t>EPFL Presentation  |  2018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064499" y="3225403"/>
            <a:ext cx="1343273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259085" y="2943920"/>
            <a:ext cx="1910329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 rot="13500000">
            <a:off x="2165190" y="1937369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 rot="13500000">
            <a:off x="1685033" y="2504423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1" name="ZoneTexte 91"/>
          <p:cNvSpPr txBox="1">
            <a:spLocks noChangeArrowheads="1"/>
          </p:cNvSpPr>
          <p:nvPr/>
        </p:nvSpPr>
        <p:spPr bwMode="auto">
          <a:xfrm>
            <a:off x="2125957" y="1920335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29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2327262" y="2703301"/>
            <a:ext cx="2387463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720723" y="2610935"/>
            <a:ext cx="2568495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2088227" y="2703301"/>
            <a:ext cx="2387461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2477070" y="2614834"/>
            <a:ext cx="2568497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 rot="13500000">
            <a:off x="3712259" y="1279199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 rot="13500000">
            <a:off x="3230855" y="1458131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0" name="ZoneTexte 91"/>
          <p:cNvSpPr txBox="1">
            <a:spLocks noChangeArrowheads="1"/>
          </p:cNvSpPr>
          <p:nvPr/>
        </p:nvSpPr>
        <p:spPr bwMode="auto">
          <a:xfrm>
            <a:off x="3673026" y="1262165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6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4131007" y="2966151"/>
            <a:ext cx="1861769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4311757" y="2661565"/>
            <a:ext cx="2467232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3891972" y="2966151"/>
            <a:ext cx="1861769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068105" y="2665464"/>
            <a:ext cx="2467233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 rot="13500000">
            <a:off x="5252661" y="1380460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6" name="Rectangle 25"/>
          <p:cNvSpPr/>
          <p:nvPr/>
        </p:nvSpPr>
        <p:spPr>
          <a:xfrm rot="13500000">
            <a:off x="4771755" y="1985925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7" name="ZoneTexte 91"/>
          <p:cNvSpPr txBox="1">
            <a:spLocks noChangeArrowheads="1"/>
          </p:cNvSpPr>
          <p:nvPr/>
        </p:nvSpPr>
        <p:spPr bwMode="auto">
          <a:xfrm>
            <a:off x="5213428" y="1363426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10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5408520" y="2703305"/>
            <a:ext cx="2387461" cy="243845"/>
          </a:xfrm>
          <a:prstGeom prst="rect">
            <a:avLst/>
          </a:prstGeom>
          <a:solidFill>
            <a:srgbClr val="948F7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731387" y="2540337"/>
            <a:ext cx="2709685" cy="247553"/>
          </a:xfrm>
          <a:prstGeom prst="rect">
            <a:avLst/>
          </a:prstGeom>
          <a:solidFill>
            <a:srgbClr val="406FA8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169483" y="2703304"/>
            <a:ext cx="2387463" cy="243845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5487734" y="2544236"/>
            <a:ext cx="2709687" cy="23975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 rot="13500000">
            <a:off x="6793518" y="1138006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3" name="Rectangle 32"/>
          <p:cNvSpPr/>
          <p:nvPr/>
        </p:nvSpPr>
        <p:spPr>
          <a:xfrm rot="13500000">
            <a:off x="6312112" y="1460231"/>
            <a:ext cx="343209" cy="3424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fr-FR" sz="2400" kern="0">
              <a:solidFill>
                <a:srgbClr val="000000"/>
              </a:solidFill>
              <a:cs typeface="Arial Narrow"/>
            </a:endParaRPr>
          </a:p>
        </p:txBody>
      </p:sp>
      <p:sp>
        <p:nvSpPr>
          <p:cNvPr id="34" name="ZoneTexte 91"/>
          <p:cNvSpPr txBox="1">
            <a:spLocks noChangeArrowheads="1"/>
          </p:cNvSpPr>
          <p:nvPr/>
        </p:nvSpPr>
        <p:spPr bwMode="auto">
          <a:xfrm>
            <a:off x="6754285" y="1120972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3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35" name="Espace réservé du titre 1"/>
          <p:cNvSpPr txBox="1">
            <a:spLocks/>
          </p:cNvSpPr>
          <p:nvPr/>
        </p:nvSpPr>
        <p:spPr bwMode="auto">
          <a:xfrm>
            <a:off x="1493617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dirty="0" smtClean="0">
                <a:solidFill>
                  <a:srgbClr val="000000"/>
                </a:solidFill>
                <a:latin typeface="Arial Narrow"/>
              </a:rPr>
              <a:t>Shanghai</a:t>
            </a:r>
          </a:p>
        </p:txBody>
      </p:sp>
      <p:sp>
        <p:nvSpPr>
          <p:cNvPr id="36" name="Espace réservé du titre 1"/>
          <p:cNvSpPr txBox="1">
            <a:spLocks/>
          </p:cNvSpPr>
          <p:nvPr/>
        </p:nvSpPr>
        <p:spPr bwMode="auto">
          <a:xfrm>
            <a:off x="3026344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smtClean="0">
                <a:solidFill>
                  <a:srgbClr val="000000"/>
                </a:solidFill>
                <a:latin typeface="Arial Narrow"/>
              </a:rPr>
              <a:t>QS</a:t>
            </a:r>
            <a:endParaRPr lang="fr-CH" altLang="x-none" sz="2200" b="1" kern="0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7" name="Espace réservé du titre 1"/>
          <p:cNvSpPr txBox="1">
            <a:spLocks/>
          </p:cNvSpPr>
          <p:nvPr/>
        </p:nvSpPr>
        <p:spPr bwMode="auto">
          <a:xfrm>
            <a:off x="4590068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smtClean="0">
                <a:solidFill>
                  <a:srgbClr val="000000"/>
                </a:solidFill>
                <a:latin typeface="Arial Narrow"/>
              </a:rPr>
              <a:t>THE</a:t>
            </a:r>
            <a:endParaRPr lang="fr-CH" altLang="x-none" sz="2200" b="1" kern="0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8" name="Espace réservé du titre 1"/>
          <p:cNvSpPr txBox="1">
            <a:spLocks/>
          </p:cNvSpPr>
          <p:nvPr/>
        </p:nvSpPr>
        <p:spPr bwMode="auto">
          <a:xfrm>
            <a:off x="6144909" y="4047024"/>
            <a:ext cx="122335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2200" b="1" kern="0" dirty="0" err="1" smtClean="0">
                <a:solidFill>
                  <a:srgbClr val="000000"/>
                </a:solidFill>
                <a:latin typeface="Arial Narrow"/>
              </a:rPr>
              <a:t>Leiden</a:t>
            </a:r>
            <a:endParaRPr lang="fr-CH" altLang="x-none" sz="2200" b="1" kern="0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9" name="Espace réservé du titre 1"/>
          <p:cNvSpPr txBox="1">
            <a:spLocks/>
          </p:cNvSpPr>
          <p:nvPr/>
        </p:nvSpPr>
        <p:spPr bwMode="auto">
          <a:xfrm>
            <a:off x="190538" y="549883"/>
            <a:ext cx="7031672" cy="3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600" kern="0" dirty="0" smtClean="0">
                <a:solidFill>
                  <a:srgbClr val="000000"/>
                </a:solidFill>
                <a:latin typeface="Arial Narrow"/>
              </a:rPr>
              <a:t>* Overall institutional ranking, all scientific fields combined</a:t>
            </a:r>
          </a:p>
        </p:txBody>
      </p:sp>
      <p:sp>
        <p:nvSpPr>
          <p:cNvPr id="40" name="ZoneTexte 91"/>
          <p:cNvSpPr txBox="1">
            <a:spLocks noChangeArrowheads="1"/>
          </p:cNvSpPr>
          <p:nvPr/>
        </p:nvSpPr>
        <p:spPr bwMode="auto">
          <a:xfrm>
            <a:off x="6272120" y="1443197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18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41" name="ZoneTexte 91"/>
          <p:cNvSpPr txBox="1">
            <a:spLocks noChangeArrowheads="1"/>
          </p:cNvSpPr>
          <p:nvPr/>
        </p:nvSpPr>
        <p:spPr bwMode="auto">
          <a:xfrm>
            <a:off x="4732517" y="1968891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38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42" name="ZoneTexte 91"/>
          <p:cNvSpPr txBox="1">
            <a:spLocks noChangeArrowheads="1"/>
          </p:cNvSpPr>
          <p:nvPr/>
        </p:nvSpPr>
        <p:spPr bwMode="auto">
          <a:xfrm>
            <a:off x="3193008" y="1429760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smtClean="0">
                <a:solidFill>
                  <a:srgbClr val="FFFFFF"/>
                </a:solidFill>
                <a:latin typeface="Arial Narrow" charset="0"/>
              </a:rPr>
              <a:t>12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43" name="ZoneTexte 91"/>
          <p:cNvSpPr txBox="1">
            <a:spLocks noChangeArrowheads="1"/>
          </p:cNvSpPr>
          <p:nvPr/>
        </p:nvSpPr>
        <p:spPr bwMode="auto">
          <a:xfrm>
            <a:off x="1655441" y="2487389"/>
            <a:ext cx="413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sz="1800" b="1" dirty="0" smtClean="0">
                <a:solidFill>
                  <a:srgbClr val="FFFFFF"/>
                </a:solidFill>
                <a:latin typeface="Arial Narrow" charset="0"/>
              </a:rPr>
              <a:t>76</a:t>
            </a:r>
            <a:endParaRPr lang="fr-FR" altLang="x-none" sz="18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46" name="Espace réservé du titre 1"/>
          <p:cNvSpPr txBox="1">
            <a:spLocks/>
          </p:cNvSpPr>
          <p:nvPr/>
        </p:nvSpPr>
        <p:spPr bwMode="auto">
          <a:xfrm rot="16200000">
            <a:off x="1683020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47" name="Espace réservé du titre 1"/>
          <p:cNvSpPr txBox="1">
            <a:spLocks/>
          </p:cNvSpPr>
          <p:nvPr/>
        </p:nvSpPr>
        <p:spPr bwMode="auto">
          <a:xfrm rot="16200000">
            <a:off x="1496930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World</a:t>
            </a:r>
          </a:p>
        </p:txBody>
      </p:sp>
      <p:sp>
        <p:nvSpPr>
          <p:cNvPr id="48" name="Espace réservé du titre 1"/>
          <p:cNvSpPr txBox="1">
            <a:spLocks/>
          </p:cNvSpPr>
          <p:nvPr/>
        </p:nvSpPr>
        <p:spPr bwMode="auto">
          <a:xfrm rot="16200000">
            <a:off x="3230584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49" name="Espace réservé du titre 1"/>
          <p:cNvSpPr txBox="1">
            <a:spLocks/>
          </p:cNvSpPr>
          <p:nvPr/>
        </p:nvSpPr>
        <p:spPr bwMode="auto">
          <a:xfrm rot="16200000">
            <a:off x="3044494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>
                <a:solidFill>
                  <a:srgbClr val="FFFFFF"/>
                </a:solidFill>
                <a:latin typeface="Arial Narrow"/>
              </a:rPr>
              <a:t>World</a:t>
            </a:r>
          </a:p>
        </p:txBody>
      </p:sp>
      <p:sp>
        <p:nvSpPr>
          <p:cNvPr id="50" name="Espace réservé du titre 1"/>
          <p:cNvSpPr txBox="1">
            <a:spLocks/>
          </p:cNvSpPr>
          <p:nvPr/>
        </p:nvSpPr>
        <p:spPr bwMode="auto">
          <a:xfrm rot="16200000">
            <a:off x="4781249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51" name="Espace réservé du titre 1"/>
          <p:cNvSpPr txBox="1">
            <a:spLocks/>
          </p:cNvSpPr>
          <p:nvPr/>
        </p:nvSpPr>
        <p:spPr bwMode="auto">
          <a:xfrm rot="16200000">
            <a:off x="4595159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>
                <a:solidFill>
                  <a:srgbClr val="FFFFFF"/>
                </a:solidFill>
                <a:latin typeface="Arial Narrow"/>
              </a:rPr>
              <a:t>World</a:t>
            </a:r>
          </a:p>
        </p:txBody>
      </p:sp>
      <p:sp>
        <p:nvSpPr>
          <p:cNvPr id="52" name="Espace réservé du titre 1"/>
          <p:cNvSpPr txBox="1">
            <a:spLocks/>
          </p:cNvSpPr>
          <p:nvPr/>
        </p:nvSpPr>
        <p:spPr bwMode="auto">
          <a:xfrm rot="16200000">
            <a:off x="6311841" y="3109062"/>
            <a:ext cx="1514941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 smtClean="0">
                <a:solidFill>
                  <a:srgbClr val="FFFFFF"/>
                </a:solidFill>
                <a:latin typeface="Arial Narrow"/>
              </a:rPr>
              <a:t>Europe</a:t>
            </a:r>
          </a:p>
        </p:txBody>
      </p:sp>
      <p:sp>
        <p:nvSpPr>
          <p:cNvPr id="53" name="Espace réservé du titre 1"/>
          <p:cNvSpPr txBox="1">
            <a:spLocks/>
          </p:cNvSpPr>
          <p:nvPr/>
        </p:nvSpPr>
        <p:spPr bwMode="auto">
          <a:xfrm rot="16200000">
            <a:off x="6125751" y="3395259"/>
            <a:ext cx="942549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400" kern="0" dirty="0">
                <a:solidFill>
                  <a:srgbClr val="FFFFFF"/>
                </a:solidFill>
                <a:latin typeface="Arial Narrow"/>
              </a:rPr>
              <a:t>World</a:t>
            </a:r>
          </a:p>
        </p:txBody>
      </p:sp>
      <p:sp>
        <p:nvSpPr>
          <p:cNvPr id="54" name="Espace réservé du titre 1"/>
          <p:cNvSpPr txBox="1">
            <a:spLocks/>
          </p:cNvSpPr>
          <p:nvPr/>
        </p:nvSpPr>
        <p:spPr bwMode="auto">
          <a:xfrm rot="16200000">
            <a:off x="708545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800 </a:t>
            </a:r>
            <a:r>
              <a:rPr lang="fr-CH" altLang="x-none" sz="1200" kern="0" dirty="0" err="1" smtClean="0">
                <a:solidFill>
                  <a:srgbClr val="000000"/>
                </a:solidFill>
                <a:latin typeface="Arial Narrow"/>
              </a:rPr>
              <a:t>universities</a:t>
            </a: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 *</a:t>
            </a:r>
          </a:p>
        </p:txBody>
      </p:sp>
      <p:sp>
        <p:nvSpPr>
          <p:cNvPr id="55" name="Espace réservé du titre 1"/>
          <p:cNvSpPr txBox="1">
            <a:spLocks/>
          </p:cNvSpPr>
          <p:nvPr/>
        </p:nvSpPr>
        <p:spPr bwMode="auto">
          <a:xfrm rot="16200000">
            <a:off x="2257136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1000 </a:t>
            </a:r>
            <a:r>
              <a:rPr lang="fr-CH" altLang="x-none" sz="1200" kern="0" dirty="0" err="1" smtClean="0">
                <a:solidFill>
                  <a:srgbClr val="000000"/>
                </a:solidFill>
                <a:latin typeface="Arial Narrow"/>
              </a:rPr>
              <a:t>universities</a:t>
            </a: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 *</a:t>
            </a:r>
          </a:p>
        </p:txBody>
      </p:sp>
      <p:sp>
        <p:nvSpPr>
          <p:cNvPr id="56" name="Espace réservé du titre 1"/>
          <p:cNvSpPr txBox="1">
            <a:spLocks/>
          </p:cNvSpPr>
          <p:nvPr/>
        </p:nvSpPr>
        <p:spPr bwMode="auto">
          <a:xfrm rot="16200000">
            <a:off x="3784203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1000 </a:t>
            </a:r>
            <a:r>
              <a:rPr lang="fr-CH" altLang="x-none" sz="1200" kern="0" dirty="0" err="1" smtClean="0">
                <a:solidFill>
                  <a:srgbClr val="000000"/>
                </a:solidFill>
                <a:latin typeface="Arial Narrow"/>
              </a:rPr>
              <a:t>universities</a:t>
            </a: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 *</a:t>
            </a:r>
          </a:p>
        </p:txBody>
      </p:sp>
      <p:sp>
        <p:nvSpPr>
          <p:cNvPr id="57" name="Espace réservé du titre 1"/>
          <p:cNvSpPr txBox="1">
            <a:spLocks/>
          </p:cNvSpPr>
          <p:nvPr/>
        </p:nvSpPr>
        <p:spPr bwMode="auto">
          <a:xfrm rot="16200000">
            <a:off x="5326665" y="3194300"/>
            <a:ext cx="1514943" cy="3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900 </a:t>
            </a:r>
            <a:r>
              <a:rPr lang="fr-CH" altLang="x-none" sz="1200" kern="0" dirty="0" err="1" smtClean="0">
                <a:solidFill>
                  <a:srgbClr val="000000"/>
                </a:solidFill>
                <a:latin typeface="Arial Narrow"/>
              </a:rPr>
              <a:t>universities</a:t>
            </a:r>
            <a:r>
              <a:rPr lang="fr-CH" altLang="x-none" sz="1200" kern="0" dirty="0" smtClean="0">
                <a:solidFill>
                  <a:srgbClr val="000000"/>
                </a:solidFill>
                <a:latin typeface="Arial Narrow"/>
              </a:rPr>
              <a:t> *</a:t>
            </a:r>
          </a:p>
        </p:txBody>
      </p:sp>
    </p:spTree>
    <p:extLst>
      <p:ext uri="{BB962C8B-B14F-4D97-AF65-F5344CB8AC3E}">
        <p14:creationId xmlns:p14="http://schemas.microsoft.com/office/powerpoint/2010/main" val="117971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ERC Grants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FP7, H2020 and SNF Temporary Backup Scheme</a:t>
            </a:r>
          </a:p>
          <a:p>
            <a:r>
              <a:rPr lang="en-US" dirty="0"/>
              <a:t>Total number of grants: 153</a:t>
            </a:r>
          </a:p>
          <a:p>
            <a:endParaRPr lang="fr-FR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9709"/>
              </p:ext>
            </p:extLst>
          </p:nvPr>
        </p:nvGraphicFramePr>
        <p:xfrm>
          <a:off x="1389085" y="1650629"/>
          <a:ext cx="6374482" cy="317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9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Publication </a:t>
            </a:r>
            <a:r>
              <a:rPr lang="fr-CH" dirty="0" err="1"/>
              <a:t>co-authors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Arial Narrow Normal" charset="0"/>
              </a:rPr>
              <a:t>Location of </a:t>
            </a:r>
            <a:r>
              <a:rPr lang="fr-CH" dirty="0" err="1">
                <a:latin typeface="Arial Narrow Normal" charset="0"/>
              </a:rPr>
              <a:t>instititutions</a:t>
            </a:r>
            <a:r>
              <a:rPr lang="fr-CH" dirty="0">
                <a:latin typeface="Arial Narrow Normal" charset="0"/>
              </a:rPr>
              <a:t> </a:t>
            </a:r>
            <a:r>
              <a:rPr lang="fr-CH" dirty="0" err="1">
                <a:latin typeface="Arial Narrow Normal" charset="0"/>
              </a:rPr>
              <a:t>co-authoring</a:t>
            </a:r>
            <a:r>
              <a:rPr lang="fr-CH" dirty="0">
                <a:latin typeface="Arial Narrow Normal" charset="0"/>
              </a:rPr>
              <a:t> publications </a:t>
            </a:r>
            <a:r>
              <a:rPr lang="fr-CH" dirty="0" err="1">
                <a:latin typeface="Arial Narrow Normal" charset="0"/>
              </a:rPr>
              <a:t>with</a:t>
            </a:r>
            <a:r>
              <a:rPr lang="fr-CH" dirty="0">
                <a:latin typeface="Arial Narrow Normal" charset="0"/>
              </a:rPr>
              <a:t> EPFL </a:t>
            </a:r>
            <a:r>
              <a:rPr lang="fr-CH" dirty="0" smtClean="0">
                <a:latin typeface="Arial Narrow Normal" charset="0"/>
              </a:rPr>
              <a:t>2007-2016</a:t>
            </a:r>
          </a:p>
          <a:p>
            <a:r>
              <a:rPr lang="fr-CH" sz="800" dirty="0">
                <a:latin typeface="Arial Narrow Normal" charset="0"/>
              </a:rPr>
              <a:t>Source: Web of Science</a:t>
            </a:r>
            <a:endParaRPr lang="en-US" sz="800" dirty="0">
              <a:latin typeface="Arial Narrow Normal" charset="0"/>
            </a:endParaRPr>
          </a:p>
          <a:p>
            <a:r>
              <a:rPr lang="fr-CH" dirty="0" smtClean="0">
                <a:latin typeface="Arial Narrow Normal" charset="0"/>
              </a:rPr>
              <a:t> </a:t>
            </a:r>
            <a:endParaRPr lang="en-US" dirty="0">
              <a:latin typeface="Arial Narrow Normal" charset="0"/>
            </a:endParaRPr>
          </a:p>
          <a:p>
            <a:endParaRPr lang="fr-FR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5132"/>
          <a:stretch/>
        </p:blipFill>
        <p:spPr>
          <a:xfrm>
            <a:off x="1327503" y="1245021"/>
            <a:ext cx="6497646" cy="348968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231552" y="3424790"/>
            <a:ext cx="21036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350" dirty="0">
                <a:latin typeface="Arial Narrow Normal" charset="0"/>
              </a:rPr>
              <a:t>EPFL </a:t>
            </a:r>
            <a:r>
              <a:rPr lang="fr-CH" sz="1350" dirty="0" err="1">
                <a:latin typeface="Arial Narrow Normal" charset="0"/>
              </a:rPr>
              <a:t>co-authored</a:t>
            </a:r>
            <a:r>
              <a:rPr lang="fr-CH" sz="1350" dirty="0">
                <a:latin typeface="Arial Narrow Normal" charset="0"/>
              </a:rPr>
              <a:t> </a:t>
            </a:r>
            <a:r>
              <a:rPr lang="fr-CH" sz="1350" dirty="0" smtClean="0">
                <a:latin typeface="Arial Narrow Normal" charset="0"/>
              </a:rPr>
              <a:t/>
            </a:r>
            <a:br>
              <a:rPr lang="fr-CH" sz="1350" dirty="0" smtClean="0">
                <a:latin typeface="Arial Narrow Normal" charset="0"/>
              </a:rPr>
            </a:br>
            <a:r>
              <a:rPr lang="fr-CH" sz="1350" dirty="0" err="1" smtClean="0">
                <a:latin typeface="Arial Narrow Normal" charset="0"/>
              </a:rPr>
              <a:t>with</a:t>
            </a:r>
            <a:r>
              <a:rPr lang="fr-CH" sz="1350" dirty="0" smtClean="0">
                <a:latin typeface="Arial Narrow Normal" charset="0"/>
              </a:rPr>
              <a:t> </a:t>
            </a:r>
            <a:r>
              <a:rPr lang="fr-CH" sz="1350" dirty="0">
                <a:latin typeface="Arial Narrow Normal" charset="0"/>
              </a:rPr>
              <a:t>1’609 institutions in 2016</a:t>
            </a:r>
            <a:endParaRPr lang="en-US" sz="1350" dirty="0">
              <a:latin typeface="Arial Narrow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Publication </a:t>
            </a:r>
            <a:r>
              <a:rPr lang="fr-CH" dirty="0" err="1"/>
              <a:t>co-authors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Arial Narrow Normal" charset="0"/>
              </a:rPr>
              <a:t>Top </a:t>
            </a:r>
            <a:r>
              <a:rPr lang="fr-CH" dirty="0" err="1">
                <a:latin typeface="Arial Narrow Normal" charset="0"/>
              </a:rPr>
              <a:t>instititutions</a:t>
            </a:r>
            <a:r>
              <a:rPr lang="fr-CH" dirty="0">
                <a:latin typeface="Arial Narrow Normal" charset="0"/>
              </a:rPr>
              <a:t> </a:t>
            </a:r>
            <a:r>
              <a:rPr lang="fr-CH" dirty="0" smtClean="0">
                <a:latin typeface="Arial Narrow Normal" charset="0"/>
              </a:rPr>
              <a:t/>
            </a:r>
            <a:br>
              <a:rPr lang="fr-CH" dirty="0" smtClean="0">
                <a:latin typeface="Arial Narrow Normal" charset="0"/>
              </a:rPr>
            </a:br>
            <a:r>
              <a:rPr lang="fr-CH" dirty="0" err="1" smtClean="0">
                <a:latin typeface="Arial Narrow Normal" charset="0"/>
              </a:rPr>
              <a:t>co-authoring</a:t>
            </a:r>
            <a:r>
              <a:rPr lang="fr-CH" dirty="0" smtClean="0">
                <a:latin typeface="Arial Narrow Normal" charset="0"/>
              </a:rPr>
              <a:t> publications </a:t>
            </a:r>
            <a:br>
              <a:rPr lang="fr-CH" dirty="0" smtClean="0">
                <a:latin typeface="Arial Narrow Normal" charset="0"/>
              </a:rPr>
            </a:br>
            <a:r>
              <a:rPr lang="fr-CH" dirty="0" err="1" smtClean="0">
                <a:latin typeface="Arial Narrow Normal" charset="0"/>
              </a:rPr>
              <a:t>with</a:t>
            </a:r>
            <a:r>
              <a:rPr lang="fr-CH" dirty="0" smtClean="0">
                <a:latin typeface="Arial Narrow Normal" charset="0"/>
              </a:rPr>
              <a:t> </a:t>
            </a:r>
            <a:r>
              <a:rPr lang="fr-CH" dirty="0">
                <a:latin typeface="Arial Narrow Normal" charset="0"/>
              </a:rPr>
              <a:t>EPFL </a:t>
            </a:r>
            <a:r>
              <a:rPr lang="fr-CH" dirty="0" smtClean="0">
                <a:latin typeface="Arial Narrow Normal" charset="0"/>
              </a:rPr>
              <a:t>2014-2016</a:t>
            </a:r>
          </a:p>
          <a:p>
            <a:r>
              <a:rPr lang="fr-CH" sz="800" dirty="0">
                <a:latin typeface="Arial Narrow Normal" charset="0"/>
              </a:rPr>
              <a:t>Source: Web of Science</a:t>
            </a:r>
            <a:endParaRPr lang="en-US" sz="800" dirty="0">
              <a:latin typeface="Arial Narrow Normal" charset="0"/>
            </a:endParaRPr>
          </a:p>
          <a:p>
            <a:r>
              <a:rPr lang="fr-CH" dirty="0" smtClean="0">
                <a:latin typeface="Arial Narrow Normal" charset="0"/>
              </a:rPr>
              <a:t> </a:t>
            </a:r>
            <a:endParaRPr lang="en-US" dirty="0">
              <a:latin typeface="Arial Narrow Normal" charset="0"/>
            </a:endParaRPr>
          </a:p>
          <a:p>
            <a:endParaRPr lang="fr-FR" dirty="0"/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25214"/>
              </p:ext>
            </p:extLst>
          </p:nvPr>
        </p:nvGraphicFramePr>
        <p:xfrm>
          <a:off x="3157086" y="749176"/>
          <a:ext cx="5760559" cy="400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694">
                  <a:extLst>
                    <a:ext uri="{9D8B030D-6E8A-4147-A177-3AD203B41FA5}">
                      <a16:colId xmlns:a16="http://schemas.microsoft.com/office/drawing/2014/main" xmlns="" val="3280804014"/>
                    </a:ext>
                  </a:extLst>
                </a:gridCol>
                <a:gridCol w="1162724">
                  <a:extLst>
                    <a:ext uri="{9D8B030D-6E8A-4147-A177-3AD203B41FA5}">
                      <a16:colId xmlns:a16="http://schemas.microsoft.com/office/drawing/2014/main" xmlns="" val="17772668"/>
                    </a:ext>
                  </a:extLst>
                </a:gridCol>
                <a:gridCol w="1087222">
                  <a:extLst>
                    <a:ext uri="{9D8B030D-6E8A-4147-A177-3AD203B41FA5}">
                      <a16:colId xmlns:a16="http://schemas.microsoft.com/office/drawing/2014/main" xmlns="" val="3959866479"/>
                    </a:ext>
                  </a:extLst>
                </a:gridCol>
                <a:gridCol w="1235919">
                  <a:extLst>
                    <a:ext uri="{9D8B030D-6E8A-4147-A177-3AD203B41FA5}">
                      <a16:colId xmlns:a16="http://schemas.microsoft.com/office/drawing/2014/main" xmlns="" val="2378189223"/>
                    </a:ext>
                  </a:extLst>
                </a:gridCol>
              </a:tblGrid>
              <a:tr h="664414"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smtClean="0">
                          <a:latin typeface="Arial Narrow Normal" charset="0"/>
                        </a:rPr>
                        <a:t>Institution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smtClean="0">
                          <a:latin typeface="Arial Narrow Normal" charset="0"/>
                        </a:rPr>
                        <a:t>Nation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err="1" smtClean="0">
                          <a:latin typeface="Arial Narrow Normal" charset="0"/>
                        </a:rPr>
                        <a:t>Organization</a:t>
                      </a:r>
                      <a:r>
                        <a:rPr lang="fr-CH" sz="1400" b="0" i="0" dirty="0" smtClean="0">
                          <a:latin typeface="Arial Narrow Normal" charset="0"/>
                        </a:rPr>
                        <a:t> Type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dirty="0" smtClean="0">
                          <a:latin typeface="Arial Narrow Normal" charset="0"/>
                        </a:rPr>
                        <a:t>Web of Science documents</a:t>
                      </a:r>
                      <a:endParaRPr lang="en-US" sz="1400" b="0" i="0" dirty="0">
                        <a:latin typeface="Arial Narrow Normal" charset="0"/>
                      </a:endParaRPr>
                    </a:p>
                  </a:txBody>
                  <a:tcPr marL="66442" marR="66442" marT="33220" marB="33220" anchor="ctr"/>
                </a:tc>
                <a:extLst>
                  <a:ext uri="{0D108BD9-81ED-4DB2-BD59-A6C34878D82A}">
                    <a16:rowId xmlns:a16="http://schemas.microsoft.com/office/drawing/2014/main" xmlns="" val="306005487"/>
                  </a:ext>
                </a:extLst>
              </a:tr>
              <a:tr h="325465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Centre National de la Recherche Scientifique (CNRS)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Research Institute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868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56237047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Lausanne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Switzerland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601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47514548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Geneva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Switzerland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71589900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Max Planck Society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Germany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Research Institute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71569484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California 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 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84748946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Russian Academy of Sciences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Russia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National Academy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13373586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Pierre &amp; Marie Curie 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 - Paris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32802548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United States Department of Energy (DOE)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Government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3700638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Oxford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68648965"/>
                  </a:ext>
                </a:extLst>
              </a:tr>
              <a:tr h="310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Swiss Federal Institute of Technology Zurich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Switzerland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62370315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 Paris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Saclay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ComUE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France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94629032"/>
                  </a:ext>
                </a:extLst>
              </a:tr>
              <a:tr h="26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University of Cambridge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UK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</a:rPr>
                        <a:t>Academic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 Normal" charset="0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0073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Average</a:t>
            </a:r>
            <a:r>
              <a:rPr lang="fr-CH" dirty="0"/>
              <a:t> citations per publication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294977" y="4471126"/>
            <a:ext cx="1622668" cy="250066"/>
          </a:xfrm>
        </p:spPr>
        <p:txBody>
          <a:bodyPr/>
          <a:lstStyle/>
          <a:p>
            <a:pPr algn="r"/>
            <a:r>
              <a:rPr lang="fr-CH" sz="800" dirty="0" smtClean="0">
                <a:latin typeface="Arial Narrow Normal" charset="0"/>
              </a:rPr>
              <a:t>Source: Essential Science </a:t>
            </a:r>
            <a:r>
              <a:rPr lang="fr-CH" sz="800" dirty="0" err="1" smtClean="0">
                <a:latin typeface="Arial Narrow Normal" charset="0"/>
              </a:rPr>
              <a:t>Indicators</a:t>
            </a:r>
            <a:endParaRPr lang="en-US" sz="800" dirty="0">
              <a:latin typeface="Arial Narrow Norm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673968"/>
              </p:ext>
            </p:extLst>
          </p:nvPr>
        </p:nvGraphicFramePr>
        <p:xfrm>
          <a:off x="2187503" y="679364"/>
          <a:ext cx="4777645" cy="414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68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International </a:t>
            </a:r>
            <a:r>
              <a:rPr lang="fr-CH" dirty="0" err="1"/>
              <a:t>University</a:t>
            </a:r>
            <a:r>
              <a:rPr lang="fr-CH" dirty="0"/>
              <a:t> </a:t>
            </a:r>
            <a:r>
              <a:rPr lang="fr-CH" dirty="0" err="1"/>
              <a:t>Rankings</a:t>
            </a:r>
            <a:endParaRPr lang="fr-FR" dirty="0"/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3858"/>
              </p:ext>
            </p:extLst>
          </p:nvPr>
        </p:nvGraphicFramePr>
        <p:xfrm>
          <a:off x="1866177" y="1070637"/>
          <a:ext cx="5420297" cy="269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9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Top </a:t>
            </a:r>
            <a:r>
              <a:rPr lang="fr-CH" dirty="0" err="1"/>
              <a:t>recipients</a:t>
            </a:r>
            <a:r>
              <a:rPr lang="fr-CH" dirty="0"/>
              <a:t> of H2020 </a:t>
            </a:r>
            <a:r>
              <a:rPr lang="fr-CH" dirty="0" err="1"/>
              <a:t>funding</a:t>
            </a:r>
            <a:r>
              <a:rPr lang="fr-CH" dirty="0"/>
              <a:t> </a:t>
            </a:r>
            <a:r>
              <a:rPr lang="fr-CH" dirty="0" err="1"/>
              <a:t>framework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Arial Narrow Normal" charset="0"/>
              </a:rPr>
              <a:t>H2020 calls </a:t>
            </a:r>
            <a:r>
              <a:rPr lang="fr-CH" dirty="0" err="1">
                <a:latin typeface="Arial Narrow Normal" charset="0"/>
              </a:rPr>
              <a:t>signed</a:t>
            </a:r>
            <a:r>
              <a:rPr lang="fr-CH" dirty="0">
                <a:latin typeface="Arial Narrow Normal" charset="0"/>
              </a:rPr>
              <a:t> up to </a:t>
            </a:r>
            <a:r>
              <a:rPr lang="fr-CH" dirty="0" err="1">
                <a:latin typeface="Arial Narrow Normal" charset="0"/>
              </a:rPr>
              <a:t>September</a:t>
            </a:r>
            <a:r>
              <a:rPr lang="fr-CH" dirty="0">
                <a:latin typeface="Arial Narrow Normal" charset="0"/>
              </a:rPr>
              <a:t> 1, 2016</a:t>
            </a:r>
            <a:endParaRPr lang="en-US" dirty="0">
              <a:latin typeface="Arial Narrow Normal" charset="0"/>
            </a:endParaRPr>
          </a:p>
          <a:p>
            <a:endParaRPr lang="fr-FR" dirty="0"/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755716"/>
              </p:ext>
            </p:extLst>
          </p:nvPr>
        </p:nvGraphicFramePr>
        <p:xfrm>
          <a:off x="1603335" y="1343500"/>
          <a:ext cx="5945981" cy="321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3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FP7 &amp; H2020 </a:t>
            </a:r>
            <a:r>
              <a:rPr lang="fr-CH" dirty="0" err="1"/>
              <a:t>success</a:t>
            </a:r>
            <a:r>
              <a:rPr lang="fr-CH" dirty="0"/>
              <a:t> rates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Arial Narrow Normal" charset="0"/>
              </a:rPr>
              <a:t>ERC </a:t>
            </a:r>
            <a:r>
              <a:rPr lang="fr-CH" dirty="0" err="1">
                <a:latin typeface="Arial Narrow Normal" charset="0"/>
              </a:rPr>
              <a:t>grant</a:t>
            </a:r>
            <a:r>
              <a:rPr lang="fr-CH" dirty="0">
                <a:latin typeface="Arial Narrow Normal" charset="0"/>
              </a:rPr>
              <a:t> </a:t>
            </a:r>
            <a:r>
              <a:rPr lang="fr-CH" dirty="0" err="1">
                <a:latin typeface="Arial Narrow Normal" charset="0"/>
              </a:rPr>
              <a:t>success</a:t>
            </a:r>
            <a:r>
              <a:rPr lang="fr-CH" dirty="0">
                <a:latin typeface="Arial Narrow Normal" charset="0"/>
              </a:rPr>
              <a:t> rates by call</a:t>
            </a:r>
            <a:endParaRPr lang="en-US" dirty="0">
              <a:latin typeface="Arial Narrow Norm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070359"/>
              </p:ext>
            </p:extLst>
          </p:nvPr>
        </p:nvGraphicFramePr>
        <p:xfrm>
          <a:off x="1606312" y="1279089"/>
          <a:ext cx="5940028" cy="312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4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EPFL H2020 collaboration </a:t>
            </a:r>
            <a:r>
              <a:rPr lang="fr-CH" dirty="0" err="1"/>
              <a:t>partners</a:t>
            </a:r>
            <a:endParaRPr lang="fr-F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645308"/>
              </p:ext>
            </p:extLst>
          </p:nvPr>
        </p:nvGraphicFramePr>
        <p:xfrm>
          <a:off x="1603335" y="1050153"/>
          <a:ext cx="5945981" cy="327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3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EPFL Presentation  |  2018</a:t>
            </a:r>
            <a:endParaRPr lang="fr-CH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EPFL ERC Grants</a:t>
            </a:r>
            <a:endParaRPr lang="fr-FR" dirty="0"/>
          </a:p>
        </p:txBody>
      </p:sp>
      <p:graphicFrame>
        <p:nvGraphicFramePr>
          <p:cNvPr id="6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493788"/>
              </p:ext>
            </p:extLst>
          </p:nvPr>
        </p:nvGraphicFramePr>
        <p:xfrm>
          <a:off x="1567810" y="996462"/>
          <a:ext cx="5940029" cy="323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83458" y="4122706"/>
            <a:ext cx="163418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750" dirty="0">
                <a:latin typeface="Arial Narrow Normal" charset="0"/>
              </a:rPr>
              <a:t>Source: EPFL Research </a:t>
            </a:r>
            <a:r>
              <a:rPr lang="fr-CH" sz="750" dirty="0" err="1">
                <a:latin typeface="Arial Narrow Normal" charset="0"/>
              </a:rPr>
              <a:t>Affairs</a:t>
            </a:r>
            <a:endParaRPr lang="en-US" sz="750" dirty="0">
              <a:latin typeface="Arial Narrow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5"/>
  <p:tag name="TPOS" val="2"/>
</p:tagLst>
</file>

<file path=ppt/theme/theme1.xml><?xml version="1.0" encoding="utf-8"?>
<a:theme xmlns:a="http://schemas.openxmlformats.org/drawingml/2006/main" name="Style clair">
  <a:themeElements>
    <a:clrScheme name="Blan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sz="5600" b="1" dirty="0" smtClean="0">
            <a:solidFill>
              <a:srgbClr val="FFFFFF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yle clair">
  <a:themeElements>
    <a:clrScheme name="Blan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sz="5600" b="1" dirty="0" smtClean="0">
            <a:solidFill>
              <a:srgbClr val="FFFFFF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Style clair">
  <a:themeElements>
    <a:clrScheme name="Blan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 Narrow" charset="0"/>
            <a:cs typeface="Arial Narrow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 emploi clean.thmx</Template>
  <TotalTime>3104</TotalTime>
  <Words>406</Words>
  <Application>Microsoft Macintosh PowerPoint</Application>
  <PresentationFormat>Présentation à l'écran (16:9)</PresentationFormat>
  <Paragraphs>172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AlphaHeadlinePro-Bold</vt:lpstr>
      <vt:lpstr>Arial Narrow</vt:lpstr>
      <vt:lpstr>Arial Narrow Normal</vt:lpstr>
      <vt:lpstr>Calibri</vt:lpstr>
      <vt:lpstr>Impact</vt:lpstr>
      <vt:lpstr>ＭＳ Ｐゴシック</vt:lpstr>
      <vt:lpstr>Arial</vt:lpstr>
      <vt:lpstr>Style clair</vt:lpstr>
      <vt:lpstr>1_Style clair</vt:lpstr>
      <vt:lpstr>2_Style clair</vt:lpstr>
      <vt:lpstr>Présentation PowerPoint</vt:lpstr>
      <vt:lpstr>Publication co-authors</vt:lpstr>
      <vt:lpstr>Publication co-authors</vt:lpstr>
      <vt:lpstr>Average citations per publication</vt:lpstr>
      <vt:lpstr>International University Rankings</vt:lpstr>
      <vt:lpstr>Top recipients of H2020 funding framework</vt:lpstr>
      <vt:lpstr>FP7 &amp; H2020 success rates</vt:lpstr>
      <vt:lpstr>EPFL H2020 collaboration partners</vt:lpstr>
      <vt:lpstr>EPFL ERC Grants</vt:lpstr>
      <vt:lpstr>Top ERC Grant Recipients FP7&amp;H2020</vt:lpstr>
      <vt:lpstr>ERC Grants</vt:lpstr>
      <vt:lpstr>Project partners</vt:lpstr>
      <vt:lpstr>Ranking - EPFL is well-placed</vt:lpstr>
      <vt:lpstr>ERC Grants</vt:lpstr>
    </vt:vector>
  </TitlesOfParts>
  <Company>EPFL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coderay</dc:creator>
  <cp:lastModifiedBy>Utilisateur de Microsoft Office</cp:lastModifiedBy>
  <cp:revision>534</cp:revision>
  <dcterms:created xsi:type="dcterms:W3CDTF">2017-03-17T08:41:32Z</dcterms:created>
  <dcterms:modified xsi:type="dcterms:W3CDTF">2018-01-26T08:00:59Z</dcterms:modified>
</cp:coreProperties>
</file>