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88" r:id="rId2"/>
  </p:sldMasterIdLst>
  <p:notesMasterIdLst>
    <p:notesMasterId r:id="rId6"/>
  </p:notesMasterIdLst>
  <p:sldIdLst>
    <p:sldId id="297" r:id="rId3"/>
    <p:sldId id="298" r:id="rId4"/>
    <p:sldId id="300" r:id="rId5"/>
  </p:sldIdLst>
  <p:sldSz cx="9144000" cy="5143500" type="screen16x9"/>
  <p:notesSz cx="6858000" cy="9144000"/>
  <p:custDataLst>
    <p:tags r:id="rId7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71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ia Smith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17375E"/>
    <a:srgbClr val="262626"/>
    <a:srgbClr val="B7B7B7"/>
    <a:srgbClr val="CB0012"/>
    <a:srgbClr val="005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"/>
    <p:restoredTop sz="94653"/>
  </p:normalViewPr>
  <p:slideViewPr>
    <p:cSldViewPr snapToGrid="0" snapToObjects="1">
      <p:cViewPr varScale="1">
        <p:scale>
          <a:sx n="195" d="100"/>
          <a:sy n="195" d="100"/>
        </p:scale>
        <p:origin x="560" y="176"/>
      </p:cViewPr>
      <p:guideLst>
        <p:guide orient="horz" pos="1620"/>
        <p:guide pos="7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B23D-8205-5047-86C9-84C9A9E2BE6A}" type="datetimeFigureOut">
              <a:rPr lang="fr-FR" smtClean="0"/>
              <a:t>31/08/2018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5100C-C33F-D24F-907D-4824B84578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100C-C33F-D24F-907D-4824B84578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avec tit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pic>
        <p:nvPicPr>
          <p:cNvPr id="3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8531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85" userDrawn="1">
          <p15:clr>
            <a:srgbClr val="FBAE40"/>
          </p15:clr>
        </p15:guide>
        <p15:guide id="2" pos="55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501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</p:spTree>
    <p:extLst>
      <p:ext uri="{BB962C8B-B14F-4D97-AF65-F5344CB8AC3E}">
        <p14:creationId xmlns:p14="http://schemas.microsoft.com/office/powerpoint/2010/main" val="90337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/>
            </a:lvl1pPr>
          </a:lstStyle>
          <a:p>
            <a:r>
              <a:rPr lang="fr-CH" dirty="0"/>
              <a:t>Cliquez et modifiez le titre</a:t>
            </a:r>
            <a:endParaRPr dirty="0"/>
          </a:p>
        </p:txBody>
      </p:sp>
      <p:pic>
        <p:nvPicPr>
          <p:cNvPr id="6" name="image1.png" descr="Logo EPFL noi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</p:spTree>
    <p:extLst>
      <p:ext uri="{BB962C8B-B14F-4D97-AF65-F5344CB8AC3E}">
        <p14:creationId xmlns:p14="http://schemas.microsoft.com/office/powerpoint/2010/main" val="45703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clair">
    <p:bg>
      <p:bgPr>
        <a:solidFill>
          <a:srgbClr val="B7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</p:spTree>
    <p:extLst>
      <p:ext uri="{BB962C8B-B14F-4D97-AF65-F5344CB8AC3E}">
        <p14:creationId xmlns:p14="http://schemas.microsoft.com/office/powerpoint/2010/main" val="3623210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pic>
        <p:nvPicPr>
          <p:cNvPr id="5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958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62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pic>
        <p:nvPicPr>
          <p:cNvPr id="7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169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- Gris foncé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003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avec titre - Bleu foncé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99936" y="147055"/>
            <a:ext cx="8737768" cy="46770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400" spc="50">
                <a:solidFill>
                  <a:srgbClr val="FFFFFF"/>
                </a:solidFill>
              </a:defRPr>
            </a:lvl1pPr>
          </a:lstStyle>
          <a:p>
            <a:r>
              <a:rPr lang="fr-CH"/>
              <a:t>Cliquez et modifiez le titre</a:t>
            </a:r>
            <a:endParaRPr dirty="0"/>
          </a:p>
        </p:txBody>
      </p:sp>
      <p:pic>
        <p:nvPicPr>
          <p:cNvPr id="6" name="image2.png" descr="Logo_EPF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8183" y="4648517"/>
            <a:ext cx="839165" cy="402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/>
              <a:t>EPFL Presentation   |  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DA64F-6193-4C73-B0A3-E892119DB7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12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29646" y="4914215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132D04-DB0F-4616-976E-401F62A29C48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23292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EPFL Presentation   |  2018</a:t>
            </a:r>
          </a:p>
        </p:txBody>
      </p:sp>
    </p:spTree>
    <p:extLst>
      <p:ext uri="{BB962C8B-B14F-4D97-AF65-F5344CB8AC3E}">
        <p14:creationId xmlns:p14="http://schemas.microsoft.com/office/powerpoint/2010/main" val="21557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6" r:id="rId3"/>
    <p:sldLayoutId id="2147483697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5" userDrawn="1">
          <p15:clr>
            <a:srgbClr val="F26B43"/>
          </p15:clr>
        </p15:guide>
        <p15:guide id="2" pos="7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422000" y="4914000"/>
            <a:ext cx="7200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EPFL Presentation   |  2018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200" y="4914000"/>
            <a:ext cx="288000" cy="216000"/>
          </a:xfrm>
          <a:prstGeom prst="rect">
            <a:avLst/>
          </a:prstGeom>
        </p:spPr>
        <p:txBody>
          <a:bodyPr vert="horz" lIns="46800" tIns="45720" rIns="4680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DA64F-6193-4C73-B0A3-E892119DB7E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46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05_Direction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EPFL 2017 SENIOR MANAGEMENT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EPFL Presentation   |  2018</a:t>
            </a:r>
          </a:p>
        </p:txBody>
      </p:sp>
      <p:sp>
        <p:nvSpPr>
          <p:cNvPr id="6" name="Titre 11"/>
          <p:cNvSpPr txBox="1">
            <a:spLocks/>
          </p:cNvSpPr>
          <p:nvPr/>
        </p:nvSpPr>
        <p:spPr bwMode="auto">
          <a:xfrm>
            <a:off x="1298404" y="4365806"/>
            <a:ext cx="2166727" cy="3306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latin typeface="+mn-lt"/>
              </a:rPr>
              <a:t>Pierre Vandergheynst</a:t>
            </a:r>
          </a:p>
        </p:txBody>
      </p:sp>
      <p:sp>
        <p:nvSpPr>
          <p:cNvPr id="7" name="Titre 11"/>
          <p:cNvSpPr txBox="1">
            <a:spLocks/>
          </p:cNvSpPr>
          <p:nvPr/>
        </p:nvSpPr>
        <p:spPr bwMode="auto">
          <a:xfrm>
            <a:off x="1299139" y="4563633"/>
            <a:ext cx="2390583" cy="369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spc="0">
                <a:latin typeface="+mn-lt"/>
                <a:cs typeface="Arial"/>
              </a:rPr>
              <a:t>Vice President for Education (VPE)</a:t>
            </a:r>
          </a:p>
        </p:txBody>
      </p:sp>
      <p:sp>
        <p:nvSpPr>
          <p:cNvPr id="8" name="Titre 11"/>
          <p:cNvSpPr txBox="1">
            <a:spLocks/>
          </p:cNvSpPr>
          <p:nvPr/>
        </p:nvSpPr>
        <p:spPr bwMode="auto">
          <a:xfrm>
            <a:off x="6558206" y="2726742"/>
            <a:ext cx="1541785" cy="215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solidFill>
                  <a:srgbClr val="000000"/>
                </a:solidFill>
                <a:latin typeface="+mn-lt"/>
              </a:rPr>
              <a:t>Andreas Mortensen</a:t>
            </a:r>
          </a:p>
        </p:txBody>
      </p:sp>
      <p:sp>
        <p:nvSpPr>
          <p:cNvPr id="9" name="Titre 11"/>
          <p:cNvSpPr txBox="1">
            <a:spLocks/>
          </p:cNvSpPr>
          <p:nvPr/>
        </p:nvSpPr>
        <p:spPr bwMode="auto">
          <a:xfrm>
            <a:off x="6558207" y="2920135"/>
            <a:ext cx="1765138" cy="512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spc="0">
                <a:solidFill>
                  <a:srgbClr val="000000"/>
                </a:solidFill>
                <a:latin typeface="+mn-lt"/>
                <a:cs typeface="Arial"/>
              </a:rPr>
              <a:t>Vice President for </a:t>
            </a:r>
          </a:p>
          <a:p>
            <a:pPr>
              <a:spcAft>
                <a:spcPts val="0"/>
              </a:spcAft>
              <a:defRPr/>
            </a:pPr>
            <a:r>
              <a:rPr lang="en-US" sz="1100" spc="0">
                <a:solidFill>
                  <a:srgbClr val="000000"/>
                </a:solidFill>
                <a:latin typeface="+mn-lt"/>
                <a:cs typeface="Arial"/>
              </a:rPr>
              <a:t>Research (VPR)</a:t>
            </a:r>
          </a:p>
        </p:txBody>
      </p:sp>
      <p:sp>
        <p:nvSpPr>
          <p:cNvPr id="10" name="Titre 11"/>
          <p:cNvSpPr txBox="1">
            <a:spLocks/>
          </p:cNvSpPr>
          <p:nvPr/>
        </p:nvSpPr>
        <p:spPr bwMode="auto">
          <a:xfrm>
            <a:off x="3126945" y="3034257"/>
            <a:ext cx="1541785" cy="215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solidFill>
                  <a:srgbClr val="000000"/>
                </a:solidFill>
                <a:latin typeface="+mn-lt"/>
              </a:rPr>
              <a:t>Marc Gruber</a:t>
            </a:r>
          </a:p>
        </p:txBody>
      </p:sp>
      <p:sp>
        <p:nvSpPr>
          <p:cNvPr id="11" name="Titre 11"/>
          <p:cNvSpPr txBox="1">
            <a:spLocks/>
          </p:cNvSpPr>
          <p:nvPr/>
        </p:nvSpPr>
        <p:spPr bwMode="auto">
          <a:xfrm>
            <a:off x="3126945" y="3235348"/>
            <a:ext cx="1765138" cy="512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spc="0" dirty="0">
                <a:solidFill>
                  <a:srgbClr val="000000"/>
                </a:solidFill>
                <a:latin typeface="+mn-lt"/>
                <a:cs typeface="Arial"/>
              </a:rPr>
              <a:t>Vice President for Innovation (VPI)</a:t>
            </a:r>
          </a:p>
        </p:txBody>
      </p:sp>
      <p:sp>
        <p:nvSpPr>
          <p:cNvPr id="12" name="Titre 11"/>
          <p:cNvSpPr txBox="1">
            <a:spLocks/>
          </p:cNvSpPr>
          <p:nvPr/>
        </p:nvSpPr>
        <p:spPr bwMode="auto">
          <a:xfrm>
            <a:off x="4316357" y="3783789"/>
            <a:ext cx="1541785" cy="215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solidFill>
                  <a:srgbClr val="000000"/>
                </a:solidFill>
                <a:latin typeface="+mn-lt"/>
              </a:rPr>
              <a:t>Caroline Kuyper</a:t>
            </a:r>
          </a:p>
        </p:txBody>
      </p:sp>
      <p:sp>
        <p:nvSpPr>
          <p:cNvPr id="13" name="Titre 11"/>
          <p:cNvSpPr txBox="1">
            <a:spLocks/>
          </p:cNvSpPr>
          <p:nvPr/>
        </p:nvSpPr>
        <p:spPr bwMode="auto">
          <a:xfrm>
            <a:off x="4316357" y="3984880"/>
            <a:ext cx="1765138" cy="512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spc="0">
                <a:solidFill>
                  <a:srgbClr val="000000"/>
                </a:solidFill>
                <a:latin typeface="+mn-lt"/>
                <a:cs typeface="Arial"/>
              </a:rPr>
              <a:t>Vice President for </a:t>
            </a:r>
          </a:p>
          <a:p>
            <a:pPr>
              <a:spcAft>
                <a:spcPts val="0"/>
              </a:spcAft>
              <a:defRPr/>
            </a:pPr>
            <a:r>
              <a:rPr lang="en-US" sz="1100" spc="0">
                <a:solidFill>
                  <a:srgbClr val="000000"/>
                </a:solidFill>
                <a:latin typeface="+mn-lt"/>
                <a:cs typeface="Arial"/>
              </a:rPr>
              <a:t>Finances (VPFI)</a:t>
            </a:r>
          </a:p>
        </p:txBody>
      </p:sp>
      <p:sp>
        <p:nvSpPr>
          <p:cNvPr id="14" name="Titre 11"/>
          <p:cNvSpPr txBox="1">
            <a:spLocks/>
          </p:cNvSpPr>
          <p:nvPr/>
        </p:nvSpPr>
        <p:spPr bwMode="auto">
          <a:xfrm>
            <a:off x="5740087" y="4365806"/>
            <a:ext cx="2166727" cy="3306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latin typeface="+mn-lt"/>
              </a:rPr>
              <a:t>Martin Vetterli</a:t>
            </a:r>
          </a:p>
        </p:txBody>
      </p:sp>
      <p:sp>
        <p:nvSpPr>
          <p:cNvPr id="15" name="Titre 11"/>
          <p:cNvSpPr txBox="1">
            <a:spLocks/>
          </p:cNvSpPr>
          <p:nvPr/>
        </p:nvSpPr>
        <p:spPr bwMode="auto">
          <a:xfrm>
            <a:off x="5740823" y="4563633"/>
            <a:ext cx="2390583" cy="369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spc="0">
                <a:latin typeface="+mn-lt"/>
                <a:cs typeface="Arial"/>
              </a:rPr>
              <a:t>President of EPFL</a:t>
            </a:r>
          </a:p>
        </p:txBody>
      </p:sp>
      <p:sp>
        <p:nvSpPr>
          <p:cNvPr id="16" name="Titre 11"/>
          <p:cNvSpPr txBox="1">
            <a:spLocks/>
          </p:cNvSpPr>
          <p:nvPr/>
        </p:nvSpPr>
        <p:spPr bwMode="auto">
          <a:xfrm>
            <a:off x="7360513" y="3640317"/>
            <a:ext cx="1541785" cy="215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solidFill>
                  <a:srgbClr val="000000"/>
                </a:solidFill>
                <a:latin typeface="+mn-lt"/>
              </a:rPr>
              <a:t>Edouard Bugnion</a:t>
            </a:r>
          </a:p>
        </p:txBody>
      </p:sp>
      <p:sp>
        <p:nvSpPr>
          <p:cNvPr id="17" name="Titre 11"/>
          <p:cNvSpPr txBox="1">
            <a:spLocks/>
          </p:cNvSpPr>
          <p:nvPr/>
        </p:nvSpPr>
        <p:spPr bwMode="auto">
          <a:xfrm>
            <a:off x="7360514" y="3847158"/>
            <a:ext cx="1765138" cy="512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1100" spc="0">
                <a:solidFill>
                  <a:srgbClr val="000000"/>
                </a:solidFill>
                <a:latin typeface="+mn-lt"/>
                <a:cs typeface="Arial"/>
              </a:rPr>
              <a:t>Vice President for Information Systems (VPSI)</a:t>
            </a:r>
          </a:p>
        </p:txBody>
      </p:sp>
      <p:sp>
        <p:nvSpPr>
          <p:cNvPr id="18" name="Titre 11"/>
          <p:cNvSpPr txBox="1">
            <a:spLocks/>
          </p:cNvSpPr>
          <p:nvPr/>
        </p:nvSpPr>
        <p:spPr bwMode="auto">
          <a:xfrm>
            <a:off x="1985419" y="3676421"/>
            <a:ext cx="2166727" cy="3306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spc="0">
                <a:latin typeface="+mn-lt"/>
              </a:rPr>
              <a:t>Etienne Marclay</a:t>
            </a:r>
          </a:p>
        </p:txBody>
      </p:sp>
      <p:sp>
        <p:nvSpPr>
          <p:cNvPr id="19" name="Titre 11"/>
          <p:cNvSpPr txBox="1">
            <a:spLocks/>
          </p:cNvSpPr>
          <p:nvPr/>
        </p:nvSpPr>
        <p:spPr bwMode="auto">
          <a:xfrm>
            <a:off x="1986155" y="3874248"/>
            <a:ext cx="2390583" cy="369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sz="2600" b="0" i="0" kern="1200" spc="100" baseline="0">
                <a:solidFill>
                  <a:schemeClr val="tx1"/>
                </a:solidFill>
                <a:latin typeface="Impact"/>
                <a:ea typeface="ＭＳ Ｐゴシック" charset="0"/>
                <a:cs typeface="Impac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spc="0">
                <a:latin typeface="+mn-lt"/>
                <a:cs typeface="Arial"/>
              </a:rPr>
              <a:t>Vice President for Human Resources and Operations (VPRHO)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1423939" y="3984881"/>
            <a:ext cx="0" cy="38092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463767" y="3432848"/>
            <a:ext cx="0" cy="24357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672192" y="2920136"/>
            <a:ext cx="0" cy="1438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972979" y="3105864"/>
            <a:ext cx="0" cy="64219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165273" y="3984881"/>
            <a:ext cx="0" cy="38092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951101" y="2598877"/>
            <a:ext cx="0" cy="14388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139102" y="3242385"/>
            <a:ext cx="0" cy="38092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1.png" descr="Logo EPFL noi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8183" y="4648517"/>
            <a:ext cx="839165" cy="4020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920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matrix structure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EPFL Presentation   | 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3415" y="979410"/>
            <a:ext cx="1029865" cy="3336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0560" y="979410"/>
            <a:ext cx="1029865" cy="3336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4055" y="979410"/>
            <a:ext cx="1029865" cy="3336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749049" y="986365"/>
            <a:ext cx="80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>
                <a:latin typeface="+mn-lt"/>
                <a:ea typeface="Arial" charset="0"/>
                <a:cs typeface="Arial" charset="0"/>
              </a:rPr>
              <a:t>VP</a:t>
            </a:r>
            <a:r>
              <a:rPr lang="en-US" sz="2400" b="1" spc="10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149631" y="991245"/>
            <a:ext cx="80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>
                <a:latin typeface="+mn-lt"/>
                <a:ea typeface="Arial" charset="0"/>
                <a:cs typeface="Arial" charset="0"/>
              </a:rPr>
              <a:t>VP</a:t>
            </a:r>
            <a:r>
              <a:rPr lang="en-US" sz="2400" b="1" spc="10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51188" y="987481"/>
            <a:ext cx="80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>
                <a:latin typeface="+mn-lt"/>
                <a:ea typeface="Arial" charset="0"/>
                <a:cs typeface="Arial" charset="0"/>
              </a:rPr>
              <a:t>VP</a:t>
            </a:r>
            <a:r>
              <a:rPr lang="en-US" sz="2400" b="1" spc="10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2" y="1548101"/>
            <a:ext cx="6810934" cy="543418"/>
          </a:xfrm>
          <a:prstGeom prst="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2" y="2413776"/>
            <a:ext cx="6810934" cy="543418"/>
          </a:xfrm>
          <a:prstGeom prst="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2" y="3228900"/>
            <a:ext cx="6810934" cy="543418"/>
          </a:xfrm>
          <a:prstGeom prst="rect">
            <a:avLst/>
          </a:prstGeom>
          <a:solidFill>
            <a:schemeClr val="tx1">
              <a:lumMod val="75000"/>
              <a:lumOff val="25000"/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1236962" y="1572181"/>
            <a:ext cx="90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>
                <a:latin typeface="+mn-lt"/>
                <a:ea typeface="Arial" charset="0"/>
                <a:cs typeface="Arial" charset="0"/>
              </a:rPr>
              <a:t>VP</a:t>
            </a:r>
            <a:r>
              <a:rPr lang="en-US" sz="2400" b="1" spc="100">
                <a:solidFill>
                  <a:srgbClr val="FFFFFF"/>
                </a:solidFill>
                <a:ea typeface="Arial" charset="0"/>
                <a:cs typeface="Arial" charset="0"/>
              </a:rPr>
              <a:t>FI</a:t>
            </a:r>
            <a:endParaRPr lang="en-US" sz="2400" b="1" spc="10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36962" y="2450494"/>
            <a:ext cx="125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>
                <a:latin typeface="+mn-lt"/>
                <a:ea typeface="Arial" charset="0"/>
                <a:cs typeface="Arial" charset="0"/>
              </a:rPr>
              <a:t>VP</a:t>
            </a:r>
            <a:r>
              <a:rPr lang="en-US" sz="2400" b="1" spc="10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RHO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36962" y="3258906"/>
            <a:ext cx="102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100">
                <a:latin typeface="+mn-lt"/>
                <a:ea typeface="Arial" charset="0"/>
                <a:cs typeface="Arial" charset="0"/>
              </a:rPr>
              <a:t>VP</a:t>
            </a:r>
            <a:r>
              <a:rPr lang="en-US" sz="2400" b="1" spc="100">
                <a:solidFill>
                  <a:srgbClr val="FFFFFF"/>
                </a:solidFill>
                <a:ea typeface="Arial" charset="0"/>
                <a:cs typeface="Arial" charset="0"/>
              </a:rPr>
              <a:t>SI</a:t>
            </a:r>
            <a:endParaRPr lang="en-US" sz="2400" b="1" spc="100">
              <a:solidFill>
                <a:srgbClr val="FFFF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16333" y="3865800"/>
            <a:ext cx="11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5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Vice Presidency for </a:t>
            </a:r>
            <a:r>
              <a:rPr lang="en-US" sz="900" b="1" spc="50">
                <a:solidFill>
                  <a:srgbClr val="FFFFFF"/>
                </a:solidFill>
                <a:ea typeface="Arial" charset="0"/>
                <a:cs typeface="Arial" charset="0"/>
              </a:rPr>
              <a:t>E</a:t>
            </a:r>
            <a:r>
              <a:rPr lang="en-US" sz="900" b="1" spc="50">
                <a:solidFill>
                  <a:srgbClr val="FFFFFF"/>
                </a:solidFill>
                <a:latin typeface="+mn-lt"/>
                <a:ea typeface="Arial" charset="0"/>
                <a:cs typeface="Arial" charset="0"/>
              </a:rPr>
              <a:t>ducation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63478" y="3865800"/>
            <a:ext cx="11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50">
                <a:solidFill>
                  <a:srgbClr val="FFFFFF"/>
                </a:solidFill>
                <a:ea typeface="Arial" charset="0"/>
                <a:cs typeface="Arial" charset="0"/>
              </a:rPr>
              <a:t>Vice Presidency for Research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68019" y="3865800"/>
            <a:ext cx="11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50">
                <a:solidFill>
                  <a:srgbClr val="FFFFFF"/>
                </a:solidFill>
                <a:ea typeface="Arial" charset="0"/>
                <a:cs typeface="Arial" charset="0"/>
              </a:rPr>
              <a:t>Vice Presidency for Innovation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67100" y="2434104"/>
            <a:ext cx="15694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a typeface="Arial" charset="0"/>
                <a:cs typeface="Arial" charset="0"/>
              </a:rPr>
              <a:t>Vice Presidency for </a:t>
            </a:r>
          </a:p>
          <a:p>
            <a:r>
              <a:rPr lang="en-US" sz="900" b="1">
                <a:ea typeface="Arial" charset="0"/>
                <a:cs typeface="Arial" charset="0"/>
              </a:rPr>
              <a:t>Human Resources and Operations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67100" y="1643060"/>
            <a:ext cx="132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a typeface="Arial" charset="0"/>
                <a:cs typeface="Arial" charset="0"/>
              </a:rPr>
              <a:t>Vice Presidency for </a:t>
            </a:r>
          </a:p>
          <a:p>
            <a:r>
              <a:rPr lang="en-US" sz="900" b="1">
                <a:ea typeface="Arial" charset="0"/>
                <a:cs typeface="Arial" charset="0"/>
              </a:rPr>
              <a:t>Finances 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567100" y="3318734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ea typeface="Arial" charset="0"/>
                <a:cs typeface="Arial" charset="0"/>
              </a:rPr>
              <a:t>Vice Presidency for </a:t>
            </a:r>
          </a:p>
          <a:p>
            <a:r>
              <a:rPr lang="en-US" sz="900" b="1">
                <a:ea typeface="Arial" charset="0"/>
                <a:cs typeface="Arial" charset="0"/>
              </a:rPr>
              <a:t>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12208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Deans of EPFL Schools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2D04-DB0F-4616-976E-401F62A29C4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EPFL Presentation   |  2018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810" y="2675001"/>
            <a:ext cx="13117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Interim Dean, </a:t>
            </a:r>
          </a:p>
          <a:p>
            <a:pPr algn="ctr"/>
            <a:r>
              <a:rPr lang="en-US" sz="1000" b="1" dirty="0"/>
              <a:t>School of Architecture, Civil &amp; Environmental Engineering</a:t>
            </a:r>
          </a:p>
          <a:p>
            <a:pPr algn="ctr"/>
            <a:r>
              <a:rPr lang="en-US" sz="1000" b="1" dirty="0"/>
              <a:t>(ENAC) </a:t>
            </a:r>
          </a:p>
          <a:p>
            <a:pPr algn="ctr"/>
            <a:r>
              <a:rPr lang="en-US" sz="900" dirty="0">
                <a:latin typeface="+mn-lt"/>
              </a:rPr>
              <a:t>Prof. A</a:t>
            </a:r>
            <a:r>
              <a:rPr lang="en-US" sz="900" dirty="0"/>
              <a:t>ndrew Barry</a:t>
            </a:r>
            <a:endParaRPr lang="en-US" sz="90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9978" y="2675001"/>
            <a:ext cx="978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Dean,</a:t>
            </a:r>
          </a:p>
          <a:p>
            <a:pPr algn="ctr"/>
            <a:r>
              <a:rPr lang="en-US" sz="1000" b="1" dirty="0"/>
              <a:t>School of Computer &amp; Communication Sciences</a:t>
            </a:r>
          </a:p>
          <a:p>
            <a:pPr algn="ctr"/>
            <a:r>
              <a:rPr lang="en-US" sz="1000" b="1" dirty="0"/>
              <a:t>(IC)</a:t>
            </a:r>
          </a:p>
          <a:p>
            <a:pPr algn="ctr"/>
            <a:r>
              <a:rPr lang="en-US" sz="900" dirty="0">
                <a:latin typeface="+mn-lt"/>
              </a:rPr>
              <a:t>Prof. Jim </a:t>
            </a:r>
            <a:r>
              <a:rPr lang="en-US" sz="900" dirty="0" err="1">
                <a:latin typeface="+mn-lt"/>
              </a:rPr>
              <a:t>Larus</a:t>
            </a:r>
            <a:br>
              <a:rPr lang="en-US" sz="900" dirty="0">
                <a:latin typeface="+mn-lt"/>
              </a:rPr>
            </a:br>
            <a:endParaRPr lang="en-US" sz="9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03160" y="2675001"/>
            <a:ext cx="1126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Dean,</a:t>
            </a:r>
          </a:p>
          <a:p>
            <a:pPr algn="ctr"/>
            <a:r>
              <a:rPr lang="en-US" sz="1000" b="1" dirty="0"/>
              <a:t>School of Basic Sciences</a:t>
            </a:r>
          </a:p>
          <a:p>
            <a:pPr algn="ctr"/>
            <a:r>
              <a:rPr lang="en-US" sz="1000" b="1" dirty="0"/>
              <a:t>(SB)</a:t>
            </a:r>
          </a:p>
          <a:p>
            <a:pPr algn="ctr"/>
            <a:r>
              <a:rPr lang="en-US" sz="900" dirty="0">
                <a:latin typeface="+mn-lt"/>
              </a:rPr>
              <a:t>Prof. Jan </a:t>
            </a:r>
            <a:r>
              <a:rPr lang="en-US" sz="900" dirty="0" err="1">
                <a:latin typeface="+mn-lt"/>
              </a:rPr>
              <a:t>Hesthaven</a:t>
            </a:r>
            <a:br>
              <a:rPr lang="en-US" sz="900" dirty="0">
                <a:latin typeface="+mn-lt"/>
              </a:rPr>
            </a:br>
            <a:endParaRPr lang="en-US" sz="9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72504" y="2675001"/>
            <a:ext cx="1023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Dean,</a:t>
            </a:r>
          </a:p>
          <a:p>
            <a:pPr algn="ctr"/>
            <a:r>
              <a:rPr lang="en-US" sz="1000" b="1" dirty="0"/>
              <a:t>School of Engineering (STI)</a:t>
            </a:r>
          </a:p>
          <a:p>
            <a:pPr algn="ctr"/>
            <a:r>
              <a:rPr lang="en-US" sz="900" dirty="0">
                <a:latin typeface="+mn-lt"/>
              </a:rPr>
              <a:t>Prof. Ali H. Sayed</a:t>
            </a:r>
            <a:br>
              <a:rPr lang="en-US" sz="900" dirty="0">
                <a:latin typeface="+mn-lt"/>
              </a:rPr>
            </a:br>
            <a:endParaRPr lang="en-US" sz="900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27488" y="2675001"/>
            <a:ext cx="139178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Dean,</a:t>
            </a:r>
          </a:p>
          <a:p>
            <a:pPr algn="ctr"/>
            <a:r>
              <a:rPr lang="en-US" sz="1000" b="1" dirty="0"/>
              <a:t>School of</a:t>
            </a:r>
          </a:p>
          <a:p>
            <a:pPr algn="ctr"/>
            <a:r>
              <a:rPr lang="en-US" sz="1000" b="1" dirty="0"/>
              <a:t>Life Sciences</a:t>
            </a:r>
          </a:p>
          <a:p>
            <a:pPr algn="ctr"/>
            <a:r>
              <a:rPr lang="en-US" sz="1000" b="1" dirty="0"/>
              <a:t>(SV)</a:t>
            </a:r>
          </a:p>
          <a:p>
            <a:pPr algn="ctr"/>
            <a:r>
              <a:rPr lang="en-US" sz="900" dirty="0">
                <a:latin typeface="+mn-lt"/>
              </a:rPr>
              <a:t>Prof. </a:t>
            </a:r>
            <a:r>
              <a:rPr lang="en-US" sz="900" dirty="0" err="1">
                <a:latin typeface="+mn-lt"/>
              </a:rPr>
              <a:t>Gisou</a:t>
            </a:r>
            <a:r>
              <a:rPr lang="en-US" sz="900" dirty="0">
                <a:latin typeface="+mn-lt"/>
              </a:rPr>
              <a:t> van der </a:t>
            </a:r>
            <a:r>
              <a:rPr lang="en-US" sz="900" dirty="0" err="1">
                <a:latin typeface="+mn-lt"/>
              </a:rPr>
              <a:t>Goot</a:t>
            </a:r>
            <a:endParaRPr lang="en-US" sz="9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86401" y="2675001"/>
            <a:ext cx="11117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Director, </a:t>
            </a:r>
          </a:p>
          <a:p>
            <a:pPr algn="ctr"/>
            <a:r>
              <a:rPr lang="en-US" sz="1000" b="1" dirty="0"/>
              <a:t>College of Humanities</a:t>
            </a:r>
          </a:p>
          <a:p>
            <a:pPr algn="ctr"/>
            <a:r>
              <a:rPr lang="en-US" sz="1000" b="1" dirty="0"/>
              <a:t>(CDH)</a:t>
            </a:r>
          </a:p>
          <a:p>
            <a:pPr algn="ctr"/>
            <a:r>
              <a:rPr lang="en-US" sz="900" dirty="0"/>
              <a:t>Prof. Thomas David</a:t>
            </a:r>
            <a:endParaRPr lang="en-US" sz="9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71193" y="2675001"/>
            <a:ext cx="13389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Directors, </a:t>
            </a:r>
          </a:p>
          <a:p>
            <a:pPr algn="ctr"/>
            <a:r>
              <a:rPr lang="en-US" sz="1000" b="1" dirty="0"/>
              <a:t>College of Management of Technology</a:t>
            </a:r>
          </a:p>
          <a:p>
            <a:pPr algn="ctr"/>
            <a:r>
              <a:rPr lang="en-US" sz="1000" b="1" dirty="0"/>
              <a:t>(CDM)</a:t>
            </a:r>
          </a:p>
          <a:p>
            <a:pPr algn="ctr"/>
            <a:r>
              <a:rPr lang="fr-CH" sz="900" dirty="0"/>
              <a:t>Prof. Jean-Pierre </a:t>
            </a:r>
            <a:r>
              <a:rPr lang="fr-CH" sz="900" dirty="0" err="1"/>
              <a:t>Danthine</a:t>
            </a:r>
            <a:endParaRPr lang="fr-CH" sz="900" dirty="0"/>
          </a:p>
          <a:p>
            <a:pPr algn="ctr"/>
            <a:r>
              <a:rPr lang="fr-CH" sz="900" dirty="0"/>
              <a:t>Prof. Dominique </a:t>
            </a:r>
            <a:r>
              <a:rPr lang="fr-CH" sz="900" dirty="0" err="1"/>
              <a:t>Foray</a:t>
            </a:r>
            <a:endParaRPr lang="en-US" sz="900" dirty="0"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811072" y="2675001"/>
            <a:ext cx="1338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Dean,</a:t>
            </a:r>
          </a:p>
          <a:p>
            <a:pPr algn="ctr"/>
            <a:r>
              <a:rPr lang="en-US" sz="1000" b="1" dirty="0">
                <a:latin typeface="+mn-lt"/>
              </a:rPr>
              <a:t>EPFL Middle East</a:t>
            </a:r>
          </a:p>
          <a:p>
            <a:pPr algn="ctr"/>
            <a:r>
              <a:rPr lang="en-US" sz="900" dirty="0"/>
              <a:t>Franco </a:t>
            </a:r>
            <a:r>
              <a:rPr lang="en-US" sz="900" dirty="0" err="1"/>
              <a:t>Vigliotti</a:t>
            </a:r>
            <a:endParaRPr lang="en-US" sz="900" dirty="0"/>
          </a:p>
          <a:p>
            <a:pPr algn="ctr"/>
            <a:endParaRPr lang="en-US" sz="900" dirty="0">
              <a:latin typeface="+mn-lt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728240F-6F0E-8A48-88DC-D469800CA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30" y="1550624"/>
            <a:ext cx="789540" cy="105272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7443FE8-EE56-0B4A-B27D-E4C032E47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93" y="1547031"/>
            <a:ext cx="795077" cy="10563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1969229-543E-6544-AF4A-D01910E7B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95" y="1550626"/>
            <a:ext cx="792749" cy="1052718"/>
          </a:xfrm>
          <a:prstGeom prst="rect">
            <a:avLst/>
          </a:prstGeom>
        </p:spPr>
      </p:pic>
      <p:pic>
        <p:nvPicPr>
          <p:cNvPr id="25" name="Image 24" descr="viliotti.png">
            <a:extLst>
              <a:ext uri="{FF2B5EF4-FFF2-40B4-BE49-F238E27FC236}">
                <a16:creationId xmlns:a16="http://schemas.microsoft.com/office/drawing/2014/main" id="{AF1E5951-E668-BF4C-B367-9DFE77956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27" y="1547031"/>
            <a:ext cx="834216" cy="1056313"/>
          </a:xfrm>
          <a:prstGeom prst="rect">
            <a:avLst/>
          </a:prstGeom>
        </p:spPr>
      </p:pic>
      <p:pic>
        <p:nvPicPr>
          <p:cNvPr id="27" name="Image 26" descr="gisou.jpg">
            <a:extLst>
              <a:ext uri="{FF2B5EF4-FFF2-40B4-BE49-F238E27FC236}">
                <a16:creationId xmlns:a16="http://schemas.microsoft.com/office/drawing/2014/main" id="{8FDA01B6-86D2-7B4B-B144-CAFC1A9F3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45" y="1550627"/>
            <a:ext cx="811469" cy="105271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C54DC47-316E-7B44-9405-48C6E6C0F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193" y="1547031"/>
            <a:ext cx="822755" cy="105631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0987F68-EE36-D14F-AC32-D9C5038E66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721" y="1549243"/>
            <a:ext cx="800100" cy="10541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6F8C727-DE55-F240-A301-74ADA403EF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3391" y="1547031"/>
            <a:ext cx="800100" cy="1054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8AB2C5-FE0B-864D-A935-0EB61FE25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352" y="1547030"/>
            <a:ext cx="768643" cy="105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5"/>
  <p:tag name="TPOS" val="2"/>
</p:tagLst>
</file>

<file path=ppt/theme/theme1.xml><?xml version="1.0" encoding="utf-8"?>
<a:theme xmlns:a="http://schemas.openxmlformats.org/drawingml/2006/main" name="Style clair">
  <a:themeElements>
    <a:clrScheme name="Blan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tyle foncé">
  <a:themeElements>
    <a:clrScheme name="Noir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D70015"/>
      </a:accent1>
      <a:accent2>
        <a:srgbClr val="A6A6A6"/>
      </a:accent2>
      <a:accent3>
        <a:srgbClr val="F58001"/>
      </a:accent3>
      <a:accent4>
        <a:srgbClr val="066FFF"/>
      </a:accent4>
      <a:accent5>
        <a:srgbClr val="09AA08"/>
      </a:accent5>
      <a:accent6>
        <a:srgbClr val="2B96A5"/>
      </a:accent6>
      <a:hlink>
        <a:srgbClr val="B40003"/>
      </a:hlink>
      <a:folHlink>
        <a:srgbClr val="F15316"/>
      </a:folHlink>
    </a:clrScheme>
    <a:fontScheme name="epfl test">
      <a:majorFont>
        <a:latin typeface="Impact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 Narrow" charset="0"/>
            <a:cs typeface="Arial Narrow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 emploi clean.thmx</Template>
  <TotalTime>3831</TotalTime>
  <Words>237</Words>
  <Application>Microsoft Macintosh PowerPoint</Application>
  <PresentationFormat>Affichage à l'écran (16:9)</PresentationFormat>
  <Paragraphs>73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ＭＳ Ｐゴシック</vt:lpstr>
      <vt:lpstr>Arial</vt:lpstr>
      <vt:lpstr>Arial Narrow</vt:lpstr>
      <vt:lpstr>Calibri</vt:lpstr>
      <vt:lpstr>Impact</vt:lpstr>
      <vt:lpstr>Style clair</vt:lpstr>
      <vt:lpstr>Style foncé</vt:lpstr>
      <vt:lpstr>EPFL 2017 SENIOR MANAGEMENT</vt:lpstr>
      <vt:lpstr>A new matrix structure</vt:lpstr>
      <vt:lpstr>Deans of EPFL Schools</vt:lpstr>
    </vt:vector>
  </TitlesOfParts>
  <Company>EPFL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coderay</dc:creator>
  <cp:lastModifiedBy>Utilisateur Microsoft Office</cp:lastModifiedBy>
  <cp:revision>193</cp:revision>
  <dcterms:created xsi:type="dcterms:W3CDTF">2017-03-17T08:41:32Z</dcterms:created>
  <dcterms:modified xsi:type="dcterms:W3CDTF">2018-08-31T09:08:21Z</dcterms:modified>
</cp:coreProperties>
</file>