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j44Exc0kzvTgjCtGut0XHfD6WW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4E229B-9194-4218-95C0-AB15CEC116E1}">
  <a:tblStyle styleId="{514E229B-9194-4218-95C0-AB15CEC116E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6"/>
        <p:cNvGrpSpPr/>
        <p:nvPr/>
      </p:nvGrpSpPr>
      <p:grpSpPr>
        <a:xfrm>
          <a:off x="0" y="0"/>
          <a:ext cx="0" cy="0"/>
          <a:chOff x="0" y="0"/>
          <a:chExt cx="0" cy="0"/>
        </a:xfrm>
      </p:grpSpPr>
      <p:sp>
        <p:nvSpPr>
          <p:cNvPr id="67" name="Google Shape;67;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0"/>
          <p:cNvSpPr>
            <a:spLocks noGrp="1"/>
          </p:cNvSpPr>
          <p:nvPr>
            <p:ph type="pic" idx="2"/>
          </p:nvPr>
        </p:nvSpPr>
        <p:spPr>
          <a:xfrm>
            <a:off x="5183188" y="987425"/>
            <a:ext cx="6172200" cy="4873625"/>
          </a:xfrm>
          <a:prstGeom prst="rect">
            <a:avLst/>
          </a:prstGeom>
          <a:noFill/>
          <a:ln>
            <a:noFill/>
          </a:ln>
        </p:spPr>
      </p:sp>
      <p:sp>
        <p:nvSpPr>
          <p:cNvPr id="69" name="Google Shape;69;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3"/>
        <p:cNvGrpSpPr/>
        <p:nvPr/>
      </p:nvGrpSpPr>
      <p:grpSpPr>
        <a:xfrm>
          <a:off x="0" y="0"/>
          <a:ext cx="0" cy="0"/>
          <a:chOff x="0" y="0"/>
          <a:chExt cx="0" cy="0"/>
        </a:xfrm>
      </p:grpSpPr>
      <p:sp>
        <p:nvSpPr>
          <p:cNvPr id="74" name="Google Shape;74;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79"/>
        <p:cNvGrpSpPr/>
        <p:nvPr/>
      </p:nvGrpSpPr>
      <p:grpSpPr>
        <a:xfrm>
          <a:off x="0" y="0"/>
          <a:ext cx="0" cy="0"/>
          <a:chOff x="0" y="0"/>
          <a:chExt cx="0" cy="0"/>
        </a:xfrm>
      </p:grpSpPr>
      <p:sp>
        <p:nvSpPr>
          <p:cNvPr id="80" name="Google Shape;80;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und Inhalt">
  <p:cSld name="Titel und Inhal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665162" y="1520825"/>
            <a:ext cx="9426575" cy="417671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r>
              <a:rPr lang="fr-CH"/>
              <a:t>Page </a:t>
            </a:r>
            <a:fld id="{00000000-1234-1234-1234-123412341234}" type="slidenum">
              <a:rPr lang="fr-CH"/>
              <a:t>‹N°›</a:t>
            </a:fld>
            <a:endParaRPr/>
          </a:p>
        </p:txBody>
      </p:sp>
    </p:spTree>
  </p:cSld>
  <p:clrMapOvr>
    <a:masterClrMapping/>
  </p:clrMapOvr>
  <p:extLst>
    <p:ext uri="{DCECCB84-F9BA-43D5-87BE-67443E8EF086}">
      <p15:sldGuideLst xmlns:p15="http://schemas.microsoft.com/office/powerpoint/2012/main">
        <p15:guide id="1" pos="6357">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2"/>
        <p:cNvGrpSpPr/>
        <p:nvPr/>
      </p:nvGrpSpPr>
      <p:grpSpPr>
        <a:xfrm>
          <a:off x="0" y="0"/>
          <a:ext cx="0" cy="0"/>
          <a:chOff x="0" y="0"/>
          <a:chExt cx="0" cy="0"/>
        </a:xfrm>
      </p:grpSpPr>
      <p:sp>
        <p:nvSpPr>
          <p:cNvPr id="23" name="Google Shape;23;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4"/>
        <p:cNvGrpSpPr/>
        <p:nvPr/>
      </p:nvGrpSpPr>
      <p:grpSpPr>
        <a:xfrm>
          <a:off x="0" y="0"/>
          <a:ext cx="0" cy="0"/>
          <a:chOff x="0" y="0"/>
          <a:chExt cx="0" cy="0"/>
        </a:xfrm>
      </p:grpSpPr>
      <p:sp>
        <p:nvSpPr>
          <p:cNvPr id="35" name="Google Shape;35;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1"/>
        <p:cNvGrpSpPr/>
        <p:nvPr/>
      </p:nvGrpSpPr>
      <p:grpSpPr>
        <a:xfrm>
          <a:off x="0" y="0"/>
          <a:ext cx="0" cy="0"/>
          <a:chOff x="0" y="0"/>
          <a:chExt cx="0" cy="0"/>
        </a:xfrm>
      </p:grpSpPr>
      <p:sp>
        <p:nvSpPr>
          <p:cNvPr id="42" name="Google Shape;42;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0"/>
        <p:cNvGrpSpPr/>
        <p:nvPr/>
      </p:nvGrpSpPr>
      <p:grpSpPr>
        <a:xfrm>
          <a:off x="0" y="0"/>
          <a:ext cx="0" cy="0"/>
          <a:chOff x="0" y="0"/>
          <a:chExt cx="0" cy="0"/>
        </a:xfrm>
      </p:grpSpPr>
      <p:sp>
        <p:nvSpPr>
          <p:cNvPr id="51" name="Google Shape;51;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55"/>
        <p:cNvGrpSpPr/>
        <p:nvPr/>
      </p:nvGrpSpPr>
      <p:grpSpPr>
        <a:xfrm>
          <a:off x="0" y="0"/>
          <a:ext cx="0" cy="0"/>
          <a:chOff x="0" y="0"/>
          <a:chExt cx="0" cy="0"/>
        </a:xfrm>
      </p:grpSpPr>
      <p:sp>
        <p:nvSpPr>
          <p:cNvPr id="56" name="Google Shape;5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9"/>
        <p:cNvGrpSpPr/>
        <p:nvPr/>
      </p:nvGrpSpPr>
      <p:grpSpPr>
        <a:xfrm>
          <a:off x="0" y="0"/>
          <a:ext cx="0" cy="0"/>
          <a:chOff x="0" y="0"/>
          <a:chExt cx="0" cy="0"/>
        </a:xfrm>
      </p:grpSpPr>
      <p:sp>
        <p:nvSpPr>
          <p:cNvPr id="60" name="Google Shape;60;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CH"/>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CH"/>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p:nvPr/>
        </p:nvSpPr>
        <p:spPr>
          <a:xfrm>
            <a:off x="4367772" y="718195"/>
            <a:ext cx="240322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3600" b="0" i="0" u="none" strike="noStrike" cap="none">
                <a:solidFill>
                  <a:schemeClr val="dk1"/>
                </a:solidFill>
                <a:latin typeface="Calibri"/>
                <a:ea typeface="Calibri"/>
                <a:cs typeface="Calibri"/>
                <a:sym typeface="Calibri"/>
              </a:rPr>
              <a:t>Dialog 2025</a:t>
            </a:r>
            <a:endParaRPr/>
          </a:p>
        </p:txBody>
      </p:sp>
      <p:sp>
        <p:nvSpPr>
          <p:cNvPr id="90" name="Google Shape;90;p1"/>
          <p:cNvSpPr txBox="1"/>
          <p:nvPr/>
        </p:nvSpPr>
        <p:spPr>
          <a:xfrm>
            <a:off x="1095703" y="1789385"/>
            <a:ext cx="10318531" cy="1266757"/>
          </a:xfrm>
          <a:prstGeom prst="rect">
            <a:avLst/>
          </a:prstGeom>
          <a:noFill/>
          <a:ln>
            <a:noFill/>
          </a:ln>
        </p:spPr>
        <p:txBody>
          <a:bodyPr spcFirstLastPara="1" wrap="square" lIns="91425" tIns="45700" rIns="91425" bIns="45700" anchor="t" anchorCtr="0">
            <a:spAutoFit/>
          </a:bodyPr>
          <a:lstStyle/>
          <a:p>
            <a:pPr marL="342900" marR="0" lvl="0" indent="-342900" algn="l" rtl="0">
              <a:lnSpc>
                <a:spcPct val="140000"/>
              </a:lnSpc>
              <a:spcBef>
                <a:spcPts val="0"/>
              </a:spcBef>
              <a:spcAft>
                <a:spcPts val="0"/>
              </a:spcAft>
              <a:buClr>
                <a:schemeClr val="dk1"/>
              </a:buClr>
              <a:buSzPts val="2000"/>
              <a:buFont typeface="Noto Sans Symbols"/>
              <a:buChar char="⮚"/>
            </a:pPr>
            <a:r>
              <a:rPr lang="fr-CH" sz="2000" b="0" i="0" u="none" strike="noStrike" cap="none">
                <a:solidFill>
                  <a:schemeClr val="dk1"/>
                </a:solidFill>
                <a:latin typeface="Calibri"/>
                <a:ea typeface="Calibri"/>
                <a:cs typeface="Calibri"/>
                <a:sym typeface="Calibri"/>
              </a:rPr>
              <a:t>45 min discussion between each school assembly committee and the ETH Board,</a:t>
            </a:r>
            <a:br>
              <a:rPr lang="fr-CH" sz="2000" b="0" i="0" u="none" strike="noStrike" cap="none">
                <a:solidFill>
                  <a:schemeClr val="dk1"/>
                </a:solidFill>
                <a:latin typeface="Calibri"/>
                <a:ea typeface="Calibri"/>
                <a:cs typeface="Calibri"/>
                <a:sym typeface="Calibri"/>
              </a:rPr>
            </a:br>
            <a:r>
              <a:rPr lang="fr-CH" sz="2000" b="0" i="0" u="none" strike="noStrike" cap="none">
                <a:solidFill>
                  <a:schemeClr val="dk1"/>
                </a:solidFill>
                <a:latin typeface="Calibri"/>
                <a:ea typeface="Calibri"/>
                <a:cs typeface="Calibri"/>
                <a:sym typeface="Calibri"/>
              </a:rPr>
              <a:t>June 11 at ETH and June 18 at EPFL</a:t>
            </a:r>
            <a:endParaRPr sz="2000" b="0" i="0" u="none" strike="noStrike" cap="none">
              <a:solidFill>
                <a:schemeClr val="dk1"/>
              </a:solidFill>
              <a:latin typeface="Calibri"/>
              <a:ea typeface="Calibri"/>
              <a:cs typeface="Calibri"/>
              <a:sym typeface="Calibri"/>
            </a:endParaRPr>
          </a:p>
          <a:p>
            <a:pPr marL="285750" marR="0" lvl="0" indent="-184150" algn="l" rtl="0">
              <a:lnSpc>
                <a:spcPct val="140000"/>
              </a:lnSpc>
              <a:spcBef>
                <a:spcPts val="0"/>
              </a:spcBef>
              <a:spcAft>
                <a:spcPts val="0"/>
              </a:spcAft>
              <a:buClr>
                <a:schemeClr val="dk1"/>
              </a:buClr>
              <a:buSzPts val="1600"/>
              <a:buFont typeface="Calibri"/>
              <a:buNone/>
            </a:pPr>
            <a:endParaRPr sz="1600" b="0" i="0" u="none" strike="noStrike" cap="none">
              <a:solidFill>
                <a:schemeClr val="dk1"/>
              </a:solidFill>
              <a:latin typeface="Calibri"/>
              <a:ea typeface="Calibri"/>
              <a:cs typeface="Calibri"/>
              <a:sym typeface="Calibri"/>
            </a:endParaRPr>
          </a:p>
        </p:txBody>
      </p:sp>
      <p:sp>
        <p:nvSpPr>
          <p:cNvPr id="91" name="Google Shape;91;p1"/>
          <p:cNvSpPr txBox="1"/>
          <p:nvPr/>
        </p:nvSpPr>
        <p:spPr>
          <a:xfrm>
            <a:off x="1095703" y="3056142"/>
            <a:ext cx="9809720" cy="2723823"/>
          </a:xfrm>
          <a:prstGeom prst="rect">
            <a:avLst/>
          </a:prstGeom>
          <a:noFill/>
          <a:ln>
            <a:noFill/>
          </a:ln>
        </p:spPr>
        <p:txBody>
          <a:bodyPr spcFirstLastPara="1" wrap="square" lIns="91425" tIns="45700" rIns="91425" bIns="45700" anchor="t" anchorCtr="0">
            <a:spAutoFit/>
          </a:bodyPr>
          <a:lstStyle/>
          <a:p>
            <a:pPr marL="0" marR="0" lvl="0" indent="0" algn="l" rtl="0">
              <a:lnSpc>
                <a:spcPct val="140000"/>
              </a:lnSpc>
              <a:spcBef>
                <a:spcPts val="0"/>
              </a:spcBef>
              <a:spcAft>
                <a:spcPts val="0"/>
              </a:spcAft>
              <a:buNone/>
            </a:pPr>
            <a:r>
              <a:rPr lang="fr-CH" sz="2400" b="1" i="0" u="none" strike="noStrike" cap="none">
                <a:solidFill>
                  <a:schemeClr val="dk1"/>
                </a:solidFill>
                <a:latin typeface="Calibri"/>
                <a:ea typeface="Calibri"/>
                <a:cs typeface="Calibri"/>
                <a:sym typeface="Calibri"/>
              </a:rPr>
              <a:t>Aim</a:t>
            </a:r>
            <a:endParaRPr/>
          </a:p>
          <a:p>
            <a:pPr marL="342900" marR="0" lvl="0" indent="-342900" algn="l" rtl="0">
              <a:lnSpc>
                <a:spcPct val="140000"/>
              </a:lnSpc>
              <a:spcBef>
                <a:spcPts val="0"/>
              </a:spcBef>
              <a:spcAft>
                <a:spcPts val="0"/>
              </a:spcAft>
              <a:buClr>
                <a:schemeClr val="dk1"/>
              </a:buClr>
              <a:buSzPts val="2000"/>
              <a:buFont typeface="Arial"/>
              <a:buChar char="•"/>
            </a:pPr>
            <a:r>
              <a:rPr lang="fr-CH" sz="2000" b="0" i="0" u="none" strike="noStrike" cap="none">
                <a:solidFill>
                  <a:schemeClr val="dk1"/>
                </a:solidFill>
                <a:latin typeface="Calibri"/>
                <a:ea typeface="Calibri"/>
                <a:cs typeface="Calibri"/>
                <a:sym typeface="Calibri"/>
              </a:rPr>
              <a:t>Initiate a real discussion and exchange</a:t>
            </a:r>
            <a:endParaRPr/>
          </a:p>
          <a:p>
            <a:pPr marL="342900" marR="0" lvl="0" indent="-342900" algn="l" rtl="0">
              <a:lnSpc>
                <a:spcPct val="140000"/>
              </a:lnSpc>
              <a:spcBef>
                <a:spcPts val="0"/>
              </a:spcBef>
              <a:spcAft>
                <a:spcPts val="0"/>
              </a:spcAft>
              <a:buClr>
                <a:schemeClr val="dk1"/>
              </a:buClr>
              <a:buSzPts val="2000"/>
              <a:buFont typeface="Arial"/>
              <a:buChar char="•"/>
            </a:pPr>
            <a:r>
              <a:rPr lang="fr-CH" sz="2000" b="0" i="0" u="none" strike="noStrike" cap="none">
                <a:solidFill>
                  <a:schemeClr val="dk1"/>
                </a:solidFill>
                <a:latin typeface="Calibri"/>
                <a:ea typeface="Calibri"/>
                <a:cs typeface="Calibri"/>
                <a:sym typeface="Calibri"/>
              </a:rPr>
              <a:t>Raise awareness  – give “insider” information to the external members</a:t>
            </a:r>
            <a:endParaRPr/>
          </a:p>
          <a:p>
            <a:pPr marL="800100" marR="0" lvl="1" indent="-342900" algn="l" rtl="0">
              <a:lnSpc>
                <a:spcPct val="140000"/>
              </a:lnSpc>
              <a:spcBef>
                <a:spcPts val="0"/>
              </a:spcBef>
              <a:spcAft>
                <a:spcPts val="0"/>
              </a:spcAft>
              <a:buClr>
                <a:schemeClr val="dk1"/>
              </a:buClr>
              <a:buSzPts val="2000"/>
              <a:buFont typeface="Courier New"/>
              <a:buChar char="o"/>
            </a:pPr>
            <a:r>
              <a:rPr lang="fr-CH" sz="2000" b="0" i="0" u="none" strike="noStrike" cap="none">
                <a:solidFill>
                  <a:schemeClr val="dk1"/>
                </a:solidFill>
                <a:latin typeface="Calibri"/>
                <a:ea typeface="Calibri"/>
                <a:cs typeface="Calibri"/>
                <a:sym typeface="Calibri"/>
              </a:rPr>
              <a:t>on issues regarding the domain, focusing on their role as advocates for the domain</a:t>
            </a:r>
            <a:endParaRPr/>
          </a:p>
          <a:p>
            <a:pPr marL="800100" marR="0" lvl="1" indent="-342900" algn="l" rtl="0">
              <a:lnSpc>
                <a:spcPct val="140000"/>
              </a:lnSpc>
              <a:spcBef>
                <a:spcPts val="0"/>
              </a:spcBef>
              <a:spcAft>
                <a:spcPts val="0"/>
              </a:spcAft>
              <a:buClr>
                <a:schemeClr val="dk1"/>
              </a:buClr>
              <a:buSzPts val="2000"/>
              <a:buFont typeface="Courier New"/>
              <a:buChar char="o"/>
            </a:pPr>
            <a:r>
              <a:rPr lang="fr-CH" sz="2000" b="0" i="0" u="none" strike="noStrike" cap="none">
                <a:solidFill>
                  <a:schemeClr val="dk1"/>
                </a:solidFill>
                <a:latin typeface="Calibri"/>
                <a:ea typeface="Calibri"/>
                <a:cs typeface="Calibri"/>
                <a:sym typeface="Calibri"/>
              </a:rPr>
              <a:t>on issues regarding one or both ETH, even if they concern the autonomy of the ETHs, to put pressure on the directions</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title"/>
          </p:nvPr>
        </p:nvSpPr>
        <p:spPr>
          <a:xfrm>
            <a:off x="591035" y="-3967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r-CH"/>
              <a:t>Composition of the ETH Board 2025</a:t>
            </a:r>
            <a:endParaRPr/>
          </a:p>
        </p:txBody>
      </p:sp>
      <p:pic>
        <p:nvPicPr>
          <p:cNvPr id="97" name="Google Shape;97;p2"/>
          <p:cNvPicPr preferRelativeResize="0"/>
          <p:nvPr/>
        </p:nvPicPr>
        <p:blipFill rotWithShape="1">
          <a:blip r:embed="rId3">
            <a:alphaModFix/>
          </a:blip>
          <a:srcRect/>
          <a:stretch/>
        </p:blipFill>
        <p:spPr>
          <a:xfrm>
            <a:off x="658813" y="1165208"/>
            <a:ext cx="1647823" cy="1235868"/>
          </a:xfrm>
          <a:prstGeom prst="rect">
            <a:avLst/>
          </a:prstGeom>
          <a:noFill/>
          <a:ln>
            <a:noFill/>
          </a:ln>
        </p:spPr>
      </p:pic>
      <p:pic>
        <p:nvPicPr>
          <p:cNvPr id="98" name="Google Shape;98;p2"/>
          <p:cNvPicPr preferRelativeResize="0"/>
          <p:nvPr/>
        </p:nvPicPr>
        <p:blipFill rotWithShape="1">
          <a:blip r:embed="rId4">
            <a:alphaModFix/>
          </a:blip>
          <a:srcRect/>
          <a:stretch/>
        </p:blipFill>
        <p:spPr>
          <a:xfrm>
            <a:off x="2480254" y="2816521"/>
            <a:ext cx="1647823" cy="1235868"/>
          </a:xfrm>
          <a:prstGeom prst="rect">
            <a:avLst/>
          </a:prstGeom>
          <a:noFill/>
          <a:ln>
            <a:noFill/>
          </a:ln>
        </p:spPr>
      </p:pic>
      <p:pic>
        <p:nvPicPr>
          <p:cNvPr id="99" name="Google Shape;99;p2"/>
          <p:cNvPicPr preferRelativeResize="0"/>
          <p:nvPr/>
        </p:nvPicPr>
        <p:blipFill rotWithShape="1">
          <a:blip r:embed="rId5">
            <a:alphaModFix/>
          </a:blip>
          <a:srcRect/>
          <a:stretch/>
        </p:blipFill>
        <p:spPr>
          <a:xfrm>
            <a:off x="7945014" y="2816522"/>
            <a:ext cx="1647533" cy="1235650"/>
          </a:xfrm>
          <a:prstGeom prst="rect">
            <a:avLst/>
          </a:prstGeom>
          <a:noFill/>
          <a:ln>
            <a:noFill/>
          </a:ln>
        </p:spPr>
      </p:pic>
      <p:pic>
        <p:nvPicPr>
          <p:cNvPr id="100" name="Google Shape;100;p2"/>
          <p:cNvPicPr preferRelativeResize="0"/>
          <p:nvPr/>
        </p:nvPicPr>
        <p:blipFill rotWithShape="1">
          <a:blip r:embed="rId6">
            <a:alphaModFix/>
          </a:blip>
          <a:srcRect l="15252" t="9844" r="16359" b="14439"/>
          <a:stretch/>
        </p:blipFill>
        <p:spPr>
          <a:xfrm>
            <a:off x="6121325" y="4479088"/>
            <a:ext cx="1647823" cy="1235867"/>
          </a:xfrm>
          <a:prstGeom prst="rect">
            <a:avLst/>
          </a:prstGeom>
          <a:noFill/>
          <a:ln>
            <a:noFill/>
          </a:ln>
        </p:spPr>
      </p:pic>
      <p:pic>
        <p:nvPicPr>
          <p:cNvPr id="101" name="Google Shape;101;p2"/>
          <p:cNvPicPr preferRelativeResize="0"/>
          <p:nvPr/>
        </p:nvPicPr>
        <p:blipFill rotWithShape="1">
          <a:blip r:embed="rId7">
            <a:alphaModFix/>
          </a:blip>
          <a:srcRect/>
          <a:stretch/>
        </p:blipFill>
        <p:spPr>
          <a:xfrm>
            <a:off x="4300283" y="4479305"/>
            <a:ext cx="1647823" cy="1235867"/>
          </a:xfrm>
          <a:prstGeom prst="rect">
            <a:avLst/>
          </a:prstGeom>
          <a:noFill/>
          <a:ln>
            <a:noFill/>
          </a:ln>
        </p:spPr>
      </p:pic>
      <p:pic>
        <p:nvPicPr>
          <p:cNvPr id="102" name="Google Shape;102;p2"/>
          <p:cNvPicPr preferRelativeResize="0"/>
          <p:nvPr/>
        </p:nvPicPr>
        <p:blipFill rotWithShape="1">
          <a:blip r:embed="rId8">
            <a:alphaModFix/>
          </a:blip>
          <a:srcRect/>
          <a:stretch/>
        </p:blipFill>
        <p:spPr>
          <a:xfrm>
            <a:off x="7942911" y="4479088"/>
            <a:ext cx="1647823" cy="1235867"/>
          </a:xfrm>
          <a:prstGeom prst="rect">
            <a:avLst/>
          </a:prstGeom>
          <a:noFill/>
          <a:ln>
            <a:noFill/>
          </a:ln>
        </p:spPr>
      </p:pic>
      <p:pic>
        <p:nvPicPr>
          <p:cNvPr id="103" name="Google Shape;103;p2"/>
          <p:cNvPicPr preferRelativeResize="0"/>
          <p:nvPr/>
        </p:nvPicPr>
        <p:blipFill rotWithShape="1">
          <a:blip r:embed="rId9">
            <a:alphaModFix/>
          </a:blip>
          <a:srcRect/>
          <a:stretch/>
        </p:blipFill>
        <p:spPr>
          <a:xfrm>
            <a:off x="9763230" y="4477729"/>
            <a:ext cx="1649635" cy="1237226"/>
          </a:xfrm>
          <a:prstGeom prst="rect">
            <a:avLst/>
          </a:prstGeom>
          <a:noFill/>
          <a:ln>
            <a:noFill/>
          </a:ln>
        </p:spPr>
      </p:pic>
      <p:pic>
        <p:nvPicPr>
          <p:cNvPr id="104" name="Google Shape;104;p2"/>
          <p:cNvPicPr preferRelativeResize="0"/>
          <p:nvPr/>
        </p:nvPicPr>
        <p:blipFill rotWithShape="1">
          <a:blip r:embed="rId10">
            <a:alphaModFix/>
          </a:blip>
          <a:srcRect/>
          <a:stretch/>
        </p:blipFill>
        <p:spPr>
          <a:xfrm>
            <a:off x="2478152" y="4466366"/>
            <a:ext cx="1648546" cy="1248589"/>
          </a:xfrm>
          <a:prstGeom prst="rect">
            <a:avLst/>
          </a:prstGeom>
          <a:noFill/>
          <a:ln>
            <a:noFill/>
          </a:ln>
        </p:spPr>
      </p:pic>
      <p:sp>
        <p:nvSpPr>
          <p:cNvPr id="105" name="Google Shape;105;p2"/>
          <p:cNvSpPr txBox="1"/>
          <p:nvPr/>
        </p:nvSpPr>
        <p:spPr>
          <a:xfrm>
            <a:off x="884578" y="3111127"/>
            <a:ext cx="1195057"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1800" b="0" i="0" u="none" strike="noStrike" cap="none">
                <a:solidFill>
                  <a:schemeClr val="dk1"/>
                </a:solidFill>
                <a:latin typeface="Calibri"/>
                <a:ea typeface="Calibri"/>
                <a:cs typeface="Calibri"/>
                <a:sym typeface="Calibri"/>
              </a:rPr>
              <a:t>«Internal» members</a:t>
            </a:r>
            <a:endParaRPr sz="1800" b="0" i="0" u="none" strike="noStrike" cap="none">
              <a:solidFill>
                <a:schemeClr val="dk1"/>
              </a:solidFill>
              <a:latin typeface="Calibri"/>
              <a:ea typeface="Calibri"/>
              <a:cs typeface="Calibri"/>
              <a:sym typeface="Calibri"/>
            </a:endParaRPr>
          </a:p>
        </p:txBody>
      </p:sp>
      <p:sp>
        <p:nvSpPr>
          <p:cNvPr id="106" name="Google Shape;106;p2"/>
          <p:cNvSpPr txBox="1"/>
          <p:nvPr/>
        </p:nvSpPr>
        <p:spPr>
          <a:xfrm>
            <a:off x="4539132" y="1686313"/>
            <a:ext cx="311373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800" b="0" i="0" u="none" strike="noStrike" cap="none">
                <a:solidFill>
                  <a:schemeClr val="dk1"/>
                </a:solidFill>
                <a:latin typeface="Calibri"/>
                <a:ea typeface="Calibri"/>
                <a:cs typeface="Calibri"/>
                <a:sym typeface="Calibri"/>
              </a:rPr>
              <a:t>President and Vice-president</a:t>
            </a:r>
            <a:endParaRPr sz="1800">
              <a:solidFill>
                <a:schemeClr val="dk1"/>
              </a:solidFill>
              <a:latin typeface="Calibri"/>
              <a:ea typeface="Calibri"/>
              <a:cs typeface="Calibri"/>
              <a:sym typeface="Calibri"/>
            </a:endParaRPr>
          </a:p>
        </p:txBody>
      </p:sp>
      <p:sp>
        <p:nvSpPr>
          <p:cNvPr id="107" name="Google Shape;107;p2"/>
          <p:cNvSpPr txBox="1"/>
          <p:nvPr/>
        </p:nvSpPr>
        <p:spPr>
          <a:xfrm>
            <a:off x="591035" y="4466366"/>
            <a:ext cx="1779603"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1800">
                <a:solidFill>
                  <a:schemeClr val="dk1"/>
                </a:solidFill>
                <a:latin typeface="Calibri"/>
                <a:ea typeface="Calibri"/>
                <a:cs typeface="Calibri"/>
                <a:sym typeface="Calibri"/>
              </a:rPr>
              <a:t>Independent members («external»)</a:t>
            </a:r>
            <a:endParaRPr/>
          </a:p>
        </p:txBody>
      </p:sp>
      <p:sp>
        <p:nvSpPr>
          <p:cNvPr id="108" name="Google Shape;108;p2"/>
          <p:cNvSpPr txBox="1"/>
          <p:nvPr/>
        </p:nvSpPr>
        <p:spPr>
          <a:xfrm>
            <a:off x="766379" y="2411280"/>
            <a:ext cx="1428917"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Michael Hengartner</a:t>
            </a:r>
            <a:endParaRPr sz="1200">
              <a:solidFill>
                <a:schemeClr val="dk1"/>
              </a:solidFill>
              <a:latin typeface="Calibri"/>
              <a:ea typeface="Calibri"/>
              <a:cs typeface="Calibri"/>
              <a:sym typeface="Calibri"/>
            </a:endParaRPr>
          </a:p>
        </p:txBody>
      </p:sp>
      <p:sp>
        <p:nvSpPr>
          <p:cNvPr id="109" name="Google Shape;109;p2"/>
          <p:cNvSpPr txBox="1"/>
          <p:nvPr/>
        </p:nvSpPr>
        <p:spPr>
          <a:xfrm>
            <a:off x="2669443" y="2411279"/>
            <a:ext cx="1235979"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Pascale Bruderer</a:t>
            </a:r>
            <a:endParaRPr/>
          </a:p>
        </p:txBody>
      </p:sp>
      <p:sp>
        <p:nvSpPr>
          <p:cNvPr id="110" name="Google Shape;110;p2"/>
          <p:cNvSpPr txBox="1"/>
          <p:nvPr/>
        </p:nvSpPr>
        <p:spPr>
          <a:xfrm>
            <a:off x="2705112" y="4052169"/>
            <a:ext cx="1186543"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Joël Mesot, ETH</a:t>
            </a:r>
            <a:endParaRPr/>
          </a:p>
        </p:txBody>
      </p:sp>
      <p:sp>
        <p:nvSpPr>
          <p:cNvPr id="111" name="Google Shape;111;p2"/>
          <p:cNvSpPr txBox="1"/>
          <p:nvPr/>
        </p:nvSpPr>
        <p:spPr>
          <a:xfrm>
            <a:off x="2495216" y="5687836"/>
            <a:ext cx="2044855"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Cornelia Ritz Bossicard,</a:t>
            </a:r>
            <a:endParaRPr/>
          </a:p>
          <a:p>
            <a:pPr marL="0" marR="0" lvl="0" indent="0" algn="l" rtl="0">
              <a:spcBef>
                <a:spcPts val="0"/>
              </a:spcBef>
              <a:spcAft>
                <a:spcPts val="0"/>
              </a:spcAft>
              <a:buNone/>
            </a:pPr>
            <a:r>
              <a:rPr lang="fr-CH" sz="1200">
                <a:solidFill>
                  <a:schemeClr val="dk1"/>
                </a:solidFill>
                <a:latin typeface="Calibri"/>
                <a:ea typeface="Calibri"/>
                <a:cs typeface="Calibri"/>
                <a:sym typeface="Calibri"/>
              </a:rPr>
              <a:t>President of Audit Committee</a:t>
            </a:r>
            <a:endParaRPr sz="1200">
              <a:solidFill>
                <a:schemeClr val="dk1"/>
              </a:solidFill>
              <a:latin typeface="Calibri"/>
              <a:ea typeface="Calibri"/>
              <a:cs typeface="Calibri"/>
              <a:sym typeface="Calibri"/>
            </a:endParaRPr>
          </a:p>
        </p:txBody>
      </p:sp>
      <p:sp>
        <p:nvSpPr>
          <p:cNvPr id="112" name="Google Shape;112;p2"/>
          <p:cNvSpPr txBox="1"/>
          <p:nvPr/>
        </p:nvSpPr>
        <p:spPr>
          <a:xfrm>
            <a:off x="6119351" y="4038614"/>
            <a:ext cx="1420389"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Christian Ruegg, PSI</a:t>
            </a:r>
            <a:endParaRPr/>
          </a:p>
        </p:txBody>
      </p:sp>
      <p:sp>
        <p:nvSpPr>
          <p:cNvPr id="113" name="Google Shape;113;p2"/>
          <p:cNvSpPr txBox="1"/>
          <p:nvPr/>
        </p:nvSpPr>
        <p:spPr>
          <a:xfrm>
            <a:off x="7870529" y="4052170"/>
            <a:ext cx="2244653"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Kristin Becker, School Assemblies</a:t>
            </a:r>
            <a:endParaRPr sz="1200">
              <a:solidFill>
                <a:schemeClr val="dk1"/>
              </a:solidFill>
              <a:latin typeface="Calibri"/>
              <a:ea typeface="Calibri"/>
              <a:cs typeface="Calibri"/>
              <a:sym typeface="Calibri"/>
            </a:endParaRPr>
          </a:p>
        </p:txBody>
      </p:sp>
      <p:sp>
        <p:nvSpPr>
          <p:cNvPr id="114" name="Google Shape;114;p2"/>
          <p:cNvSpPr txBox="1"/>
          <p:nvPr/>
        </p:nvSpPr>
        <p:spPr>
          <a:xfrm>
            <a:off x="4561200" y="5687837"/>
            <a:ext cx="1163395"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Beatrice Fasana</a:t>
            </a:r>
            <a:endParaRPr sz="1200">
              <a:solidFill>
                <a:schemeClr val="dk1"/>
              </a:solidFill>
              <a:latin typeface="Calibri"/>
              <a:ea typeface="Calibri"/>
              <a:cs typeface="Calibri"/>
              <a:sym typeface="Calibri"/>
            </a:endParaRPr>
          </a:p>
        </p:txBody>
      </p:sp>
      <p:sp>
        <p:nvSpPr>
          <p:cNvPr id="115" name="Google Shape;115;p2"/>
          <p:cNvSpPr txBox="1"/>
          <p:nvPr/>
        </p:nvSpPr>
        <p:spPr>
          <a:xfrm>
            <a:off x="6513387" y="5687838"/>
            <a:ext cx="86369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Marc Bürki</a:t>
            </a:r>
            <a:endParaRPr sz="1200">
              <a:solidFill>
                <a:schemeClr val="dk1"/>
              </a:solidFill>
              <a:latin typeface="Calibri"/>
              <a:ea typeface="Calibri"/>
              <a:cs typeface="Calibri"/>
              <a:sym typeface="Calibri"/>
            </a:endParaRPr>
          </a:p>
        </p:txBody>
      </p:sp>
      <p:sp>
        <p:nvSpPr>
          <p:cNvPr id="116" name="Google Shape;116;p2"/>
          <p:cNvSpPr txBox="1"/>
          <p:nvPr/>
        </p:nvSpPr>
        <p:spPr>
          <a:xfrm>
            <a:off x="8261086" y="5687835"/>
            <a:ext cx="1008609"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Susan Gasser</a:t>
            </a:r>
            <a:endParaRPr/>
          </a:p>
        </p:txBody>
      </p:sp>
      <p:sp>
        <p:nvSpPr>
          <p:cNvPr id="117" name="Google Shape;117;p2"/>
          <p:cNvSpPr txBox="1"/>
          <p:nvPr/>
        </p:nvSpPr>
        <p:spPr>
          <a:xfrm>
            <a:off x="9957265" y="5687839"/>
            <a:ext cx="126156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Christiane Leister</a:t>
            </a:r>
            <a:endParaRPr sz="1200">
              <a:solidFill>
                <a:schemeClr val="dk1"/>
              </a:solidFill>
              <a:latin typeface="Calibri"/>
              <a:ea typeface="Calibri"/>
              <a:cs typeface="Calibri"/>
              <a:sym typeface="Calibri"/>
            </a:endParaRPr>
          </a:p>
        </p:txBody>
      </p:sp>
      <p:pic>
        <p:nvPicPr>
          <p:cNvPr id="118" name="Google Shape;118;p2"/>
          <p:cNvPicPr preferRelativeResize="0"/>
          <p:nvPr/>
        </p:nvPicPr>
        <p:blipFill rotWithShape="1">
          <a:blip r:embed="rId11">
            <a:alphaModFix/>
          </a:blip>
          <a:srcRect l="15108" t="3649" r="18962" b="18553"/>
          <a:stretch/>
        </p:blipFill>
        <p:spPr>
          <a:xfrm>
            <a:off x="6084813" y="2815421"/>
            <a:ext cx="1650278" cy="1237741"/>
          </a:xfrm>
          <a:prstGeom prst="rect">
            <a:avLst/>
          </a:prstGeom>
          <a:noFill/>
          <a:ln>
            <a:noFill/>
          </a:ln>
        </p:spPr>
      </p:pic>
      <p:pic>
        <p:nvPicPr>
          <p:cNvPr id="119" name="Google Shape;119;p2" descr="Une image contenant Visage humain, personne, habits, sourire&#10;&#10;Description générée automatiquement"/>
          <p:cNvPicPr preferRelativeResize="0"/>
          <p:nvPr/>
        </p:nvPicPr>
        <p:blipFill rotWithShape="1">
          <a:blip r:embed="rId12">
            <a:alphaModFix/>
          </a:blip>
          <a:srcRect l="6818" r="6683"/>
          <a:stretch/>
        </p:blipFill>
        <p:spPr>
          <a:xfrm>
            <a:off x="2478152" y="1181074"/>
            <a:ext cx="1647533" cy="1210646"/>
          </a:xfrm>
          <a:prstGeom prst="rect">
            <a:avLst/>
          </a:prstGeom>
          <a:noFill/>
          <a:ln>
            <a:noFill/>
          </a:ln>
        </p:spPr>
      </p:pic>
      <p:sp>
        <p:nvSpPr>
          <p:cNvPr id="120" name="Google Shape;120;p2"/>
          <p:cNvSpPr txBox="1"/>
          <p:nvPr/>
        </p:nvSpPr>
        <p:spPr>
          <a:xfrm>
            <a:off x="10217808" y="3226343"/>
            <a:ext cx="1315380"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1800">
                <a:solidFill>
                  <a:schemeClr val="dk1"/>
                </a:solidFill>
                <a:latin typeface="Calibri"/>
                <a:ea typeface="Calibri"/>
                <a:cs typeface="Calibri"/>
                <a:sym typeface="Calibri"/>
              </a:rPr>
              <a:t>&amp; members of staff</a:t>
            </a:r>
            <a:endParaRPr/>
          </a:p>
        </p:txBody>
      </p:sp>
      <p:sp>
        <p:nvSpPr>
          <p:cNvPr id="121" name="Google Shape;121;p2"/>
          <p:cNvSpPr txBox="1"/>
          <p:nvPr/>
        </p:nvSpPr>
        <p:spPr>
          <a:xfrm>
            <a:off x="4290937" y="4058224"/>
            <a:ext cx="166500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200">
                <a:solidFill>
                  <a:schemeClr val="dk1"/>
                </a:solidFill>
                <a:latin typeface="Calibri"/>
                <a:ea typeface="Calibri"/>
                <a:cs typeface="Calibri"/>
                <a:sym typeface="Calibri"/>
              </a:rPr>
              <a:t>Anna Fontcuberta, EPFL</a:t>
            </a:r>
            <a:endParaRPr/>
          </a:p>
        </p:txBody>
      </p:sp>
      <p:pic>
        <p:nvPicPr>
          <p:cNvPr id="122" name="Google Shape;122;p2" descr="Une image contenant personne, Visage humain, sourire, habits&#10;&#10;Description générée automatiquement"/>
          <p:cNvPicPr preferRelativeResize="0"/>
          <p:nvPr/>
        </p:nvPicPr>
        <p:blipFill rotWithShape="1">
          <a:blip r:embed="rId13">
            <a:alphaModFix/>
          </a:blip>
          <a:srcRect l="12504" r="-7294"/>
          <a:stretch/>
        </p:blipFill>
        <p:spPr>
          <a:xfrm>
            <a:off x="4301249" y="2816809"/>
            <a:ext cx="1759658" cy="123536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3"/>
          <p:cNvSpPr txBox="1"/>
          <p:nvPr/>
        </p:nvSpPr>
        <p:spPr>
          <a:xfrm>
            <a:off x="1041248" y="639367"/>
            <a:ext cx="9116342"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3600">
                <a:solidFill>
                  <a:schemeClr val="dk1"/>
                </a:solidFill>
                <a:latin typeface="Calibri"/>
                <a:ea typeface="Calibri"/>
                <a:cs typeface="Calibri"/>
                <a:sym typeface="Calibri"/>
              </a:rPr>
              <a:t>Dialog: exchange school assemblies - ETH Board</a:t>
            </a:r>
            <a:endParaRPr/>
          </a:p>
        </p:txBody>
      </p:sp>
      <p:graphicFrame>
        <p:nvGraphicFramePr>
          <p:cNvPr id="128" name="Google Shape;128;p3"/>
          <p:cNvGraphicFramePr/>
          <p:nvPr/>
        </p:nvGraphicFramePr>
        <p:xfrm>
          <a:off x="798396" y="1758035"/>
          <a:ext cx="3000000" cy="3000000"/>
        </p:xfrm>
        <a:graphic>
          <a:graphicData uri="http://schemas.openxmlformats.org/drawingml/2006/table">
            <a:tbl>
              <a:tblPr firstRow="1" bandRow="1">
                <a:noFill/>
                <a:tableStyleId>{514E229B-9194-4218-95C0-AB15CEC116E1}</a:tableStyleId>
              </a:tblPr>
              <a:tblGrid>
                <a:gridCol w="781025">
                  <a:extLst>
                    <a:ext uri="{9D8B030D-6E8A-4147-A177-3AD203B41FA5}">
                      <a16:colId xmlns:a16="http://schemas.microsoft.com/office/drawing/2014/main" val="20000"/>
                    </a:ext>
                  </a:extLst>
                </a:gridCol>
                <a:gridCol w="3313100">
                  <a:extLst>
                    <a:ext uri="{9D8B030D-6E8A-4147-A177-3AD203B41FA5}">
                      <a16:colId xmlns:a16="http://schemas.microsoft.com/office/drawing/2014/main" val="20001"/>
                    </a:ext>
                  </a:extLst>
                </a:gridCol>
                <a:gridCol w="3313100">
                  <a:extLst>
                    <a:ext uri="{9D8B030D-6E8A-4147-A177-3AD203B41FA5}">
                      <a16:colId xmlns:a16="http://schemas.microsoft.com/office/drawing/2014/main" val="20002"/>
                    </a:ext>
                  </a:extLst>
                </a:gridCol>
                <a:gridCol w="3313100">
                  <a:extLst>
                    <a:ext uri="{9D8B030D-6E8A-4147-A177-3AD203B41FA5}">
                      <a16:colId xmlns:a16="http://schemas.microsoft.com/office/drawing/2014/main" val="20003"/>
                    </a:ext>
                  </a:extLst>
                </a:gridCol>
              </a:tblGrid>
              <a:tr h="473950">
                <a:tc>
                  <a:txBody>
                    <a:bodyPr/>
                    <a:lstStyle/>
                    <a:p>
                      <a:pPr marL="0" marR="0" lvl="0" indent="0" algn="ctr" rtl="0">
                        <a:spcBef>
                          <a:spcPts val="0"/>
                        </a:spcBef>
                        <a:spcAft>
                          <a:spcPts val="0"/>
                        </a:spcAft>
                        <a:buNone/>
                      </a:pPr>
                      <a:r>
                        <a:rPr lang="fr-CH" sz="2000" u="none" strike="noStrike" cap="none"/>
                        <a:t>Year</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Transversal theme*</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Themes ETH Zurich</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Themes EPFL</a:t>
                      </a:r>
                      <a:endParaRPr sz="2000" u="none" strike="noStrike" cap="none"/>
                    </a:p>
                  </a:txBody>
                  <a:tcPr marL="91450" marR="91450" marT="45725" marB="45725" anchor="ctr"/>
                </a:tc>
                <a:extLst>
                  <a:ext uri="{0D108BD9-81ED-4DB2-BD59-A6C34878D82A}">
                    <a16:rowId xmlns:a16="http://schemas.microsoft.com/office/drawing/2014/main" val="10000"/>
                  </a:ext>
                </a:extLst>
              </a:tr>
              <a:tr h="838550">
                <a:tc>
                  <a:txBody>
                    <a:bodyPr/>
                    <a:lstStyle/>
                    <a:p>
                      <a:pPr marL="0" marR="0" lvl="0" indent="0" algn="ctr" rtl="0">
                        <a:spcBef>
                          <a:spcPts val="0"/>
                        </a:spcBef>
                        <a:spcAft>
                          <a:spcPts val="0"/>
                        </a:spcAft>
                        <a:buNone/>
                      </a:pPr>
                      <a:r>
                        <a:rPr lang="fr-CH" sz="2000" u="none" strike="noStrike" cap="none"/>
                        <a:t>2018</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Doctoral students </a:t>
                      </a:r>
                      <a:r>
                        <a:rPr lang="fr-CH" sz="1600" u="none" strike="noStrike" cap="none"/>
                        <a:t>(recruitment, supervision support, handling of problematic situations)</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Dealing with misconduct, role of HV in relation to ETH Board</a:t>
                      </a:r>
                      <a:endParaRPr sz="2000" u="none" strike="noStrike" cap="none"/>
                    </a:p>
                  </a:txBody>
                  <a:tcPr marL="91450" marR="91450" marT="45725" marB="45725" anchor="ctr"/>
                </a:tc>
                <a:tc>
                  <a:txBody>
                    <a:bodyPr/>
                    <a:lstStyle/>
                    <a:p>
                      <a:pPr marL="0" marR="0" lvl="0" indent="0" algn="ctr" rtl="0">
                        <a:spcBef>
                          <a:spcPts val="0"/>
                        </a:spcBef>
                        <a:spcAft>
                          <a:spcPts val="0"/>
                        </a:spcAft>
                        <a:buNone/>
                      </a:pPr>
                      <a:r>
                        <a:rPr lang="fr-CH" sz="2000" u="none" strike="noStrike" cap="none"/>
                        <a:t>-</a:t>
                      </a:r>
                      <a:endParaRPr/>
                    </a:p>
                  </a:txBody>
                  <a:tcPr marL="91450" marR="91450" marT="45725" marB="45725" anchor="ctr"/>
                </a:tc>
                <a:extLst>
                  <a:ext uri="{0D108BD9-81ED-4DB2-BD59-A6C34878D82A}">
                    <a16:rowId xmlns:a16="http://schemas.microsoft.com/office/drawing/2014/main" val="10001"/>
                  </a:ext>
                </a:extLst>
              </a:tr>
              <a:tr h="729175">
                <a:tc>
                  <a:txBody>
                    <a:bodyPr/>
                    <a:lstStyle/>
                    <a:p>
                      <a:pPr marL="0" marR="0" lvl="0" indent="0" algn="ctr" rtl="0">
                        <a:spcBef>
                          <a:spcPts val="0"/>
                        </a:spcBef>
                        <a:spcAft>
                          <a:spcPts val="0"/>
                        </a:spcAft>
                        <a:buNone/>
                      </a:pPr>
                      <a:r>
                        <a:rPr lang="fr-CH" sz="2000" u="none" strike="noStrike" cap="none"/>
                        <a:t>2019</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Doctoral students </a:t>
                      </a:r>
                      <a:r>
                        <a:rPr lang="fr-CH" sz="1600" u="none" strike="noStrike" cap="none"/>
                        <a:t>(recruitment, supervision support, handling of problematic situations)</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Leadership in general, Growth, Sustainability</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Sustainable campus</a:t>
                      </a:r>
                      <a:endParaRPr sz="2000" u="none" strike="noStrike" cap="none"/>
                    </a:p>
                  </a:txBody>
                  <a:tcPr marL="91450" marR="91450" marT="45725" marB="45725" anchor="ctr"/>
                </a:tc>
                <a:extLst>
                  <a:ext uri="{0D108BD9-81ED-4DB2-BD59-A6C34878D82A}">
                    <a16:rowId xmlns:a16="http://schemas.microsoft.com/office/drawing/2014/main" val="10002"/>
                  </a:ext>
                </a:extLst>
              </a:tr>
              <a:tr h="473950">
                <a:tc>
                  <a:txBody>
                    <a:bodyPr/>
                    <a:lstStyle/>
                    <a:p>
                      <a:pPr marL="0" marR="0" lvl="0" indent="0" algn="ctr" rtl="0">
                        <a:spcBef>
                          <a:spcPts val="0"/>
                        </a:spcBef>
                        <a:spcAft>
                          <a:spcPts val="0"/>
                        </a:spcAft>
                        <a:buNone/>
                      </a:pPr>
                      <a:r>
                        <a:rPr lang="fr-CH" sz="2000" u="none" strike="noStrike" cap="none"/>
                        <a:t>2020</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Sustainability in education</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Covid-19 measures </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Covid-19 crisis</a:t>
                      </a:r>
                      <a:endParaRPr/>
                    </a:p>
                  </a:txBody>
                  <a:tcPr marL="91450" marR="91450" marT="45725" marB="45725" anchor="ctr"/>
                </a:tc>
                <a:extLst>
                  <a:ext uri="{0D108BD9-81ED-4DB2-BD59-A6C34878D82A}">
                    <a16:rowId xmlns:a16="http://schemas.microsoft.com/office/drawing/2014/main" val="10003"/>
                  </a:ext>
                </a:extLst>
              </a:tr>
              <a:tr h="838550">
                <a:tc>
                  <a:txBody>
                    <a:bodyPr/>
                    <a:lstStyle/>
                    <a:p>
                      <a:pPr marL="0" marR="0" lvl="0" indent="0" algn="ctr" rtl="0">
                        <a:spcBef>
                          <a:spcPts val="0"/>
                        </a:spcBef>
                        <a:spcAft>
                          <a:spcPts val="0"/>
                        </a:spcAft>
                        <a:buNone/>
                      </a:pPr>
                      <a:r>
                        <a:rPr lang="fr-CH" sz="2000" u="none" strike="noStrike" cap="none"/>
                        <a:t>2021</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Diversity and inappropriate behaviour</a:t>
                      </a:r>
                      <a:endParaRPr sz="2000" u="none" strike="noStrike" cap="none"/>
                    </a:p>
                  </a:txBody>
                  <a:tcPr marL="91450" marR="91450" marT="45725" marB="45725" anchor="ctr"/>
                </a:tc>
                <a:tc>
                  <a:txBody>
                    <a:bodyPr/>
                    <a:lstStyle/>
                    <a:p>
                      <a:pPr marL="0" marR="0" lvl="0" indent="0" algn="ctr" rtl="0">
                        <a:spcBef>
                          <a:spcPts val="0"/>
                        </a:spcBef>
                        <a:spcAft>
                          <a:spcPts val="0"/>
                        </a:spcAft>
                        <a:buNone/>
                      </a:pPr>
                      <a:r>
                        <a:rPr lang="fr-CH" sz="2000" u="none" strike="noStrike" cap="none"/>
                        <a:t>Growth, Post-Covid</a:t>
                      </a:r>
                      <a:endParaRPr sz="2000" u="none" strike="noStrike" cap="none"/>
                    </a:p>
                  </a:txBody>
                  <a:tcPr marL="91450" marR="91450" marT="45725" marB="45725" anchor="ctr"/>
                </a:tc>
                <a:tc>
                  <a:txBody>
                    <a:bodyPr/>
                    <a:lstStyle/>
                    <a:p>
                      <a:pPr marL="0" marR="0" lvl="0" indent="0" algn="ctr" rtl="0">
                        <a:spcBef>
                          <a:spcPts val="0"/>
                        </a:spcBef>
                        <a:spcAft>
                          <a:spcPts val="0"/>
                        </a:spcAft>
                        <a:buNone/>
                      </a:pPr>
                      <a:r>
                        <a:rPr lang="fr-CH" sz="2000" u="none" strike="noStrike" cap="none"/>
                        <a:t>Participation, Growth</a:t>
                      </a:r>
                      <a:endParaRPr/>
                    </a:p>
                  </a:txBody>
                  <a:tcPr marL="91450" marR="91450" marT="45725" marB="45725" anchor="ctr"/>
                </a:tc>
                <a:extLst>
                  <a:ext uri="{0D108BD9-81ED-4DB2-BD59-A6C34878D82A}">
                    <a16:rowId xmlns:a16="http://schemas.microsoft.com/office/drawing/2014/main" val="10004"/>
                  </a:ext>
                </a:extLst>
              </a:tr>
            </a:tbl>
          </a:graphicData>
        </a:graphic>
      </p:graphicFrame>
      <p:sp>
        <p:nvSpPr>
          <p:cNvPr id="129" name="Google Shape;129;p3"/>
          <p:cNvSpPr txBox="1"/>
          <p:nvPr/>
        </p:nvSpPr>
        <p:spPr>
          <a:xfrm>
            <a:off x="798396" y="5784684"/>
            <a:ext cx="3525324" cy="33855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600">
                <a:solidFill>
                  <a:schemeClr val="dk1"/>
                </a:solidFill>
                <a:latin typeface="Calibri"/>
                <a:ea typeface="Calibri"/>
                <a:cs typeface="Calibri"/>
                <a:sym typeface="Calibri"/>
              </a:rPr>
              <a:t>*Common transversal theme since 2018</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4"/>
          <p:cNvSpPr txBox="1"/>
          <p:nvPr/>
        </p:nvSpPr>
        <p:spPr>
          <a:xfrm>
            <a:off x="1041248" y="639367"/>
            <a:ext cx="9116342"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3600">
                <a:solidFill>
                  <a:schemeClr val="dk1"/>
                </a:solidFill>
                <a:latin typeface="Calibri"/>
                <a:ea typeface="Calibri"/>
                <a:cs typeface="Calibri"/>
                <a:sym typeface="Calibri"/>
              </a:rPr>
              <a:t>Dialog: exchange school assemblies - ETH Board</a:t>
            </a:r>
            <a:endParaRPr/>
          </a:p>
        </p:txBody>
      </p:sp>
      <p:graphicFrame>
        <p:nvGraphicFramePr>
          <p:cNvPr id="135" name="Google Shape;135;p4"/>
          <p:cNvGraphicFramePr/>
          <p:nvPr/>
        </p:nvGraphicFramePr>
        <p:xfrm>
          <a:off x="798396" y="1758035"/>
          <a:ext cx="3000000" cy="3000000"/>
        </p:xfrm>
        <a:graphic>
          <a:graphicData uri="http://schemas.openxmlformats.org/drawingml/2006/table">
            <a:tbl>
              <a:tblPr firstRow="1" bandRow="1">
                <a:noFill/>
                <a:tableStyleId>{514E229B-9194-4218-95C0-AB15CEC116E1}</a:tableStyleId>
              </a:tblPr>
              <a:tblGrid>
                <a:gridCol w="781025">
                  <a:extLst>
                    <a:ext uri="{9D8B030D-6E8A-4147-A177-3AD203B41FA5}">
                      <a16:colId xmlns:a16="http://schemas.microsoft.com/office/drawing/2014/main" val="20000"/>
                    </a:ext>
                  </a:extLst>
                </a:gridCol>
                <a:gridCol w="4577025">
                  <a:extLst>
                    <a:ext uri="{9D8B030D-6E8A-4147-A177-3AD203B41FA5}">
                      <a16:colId xmlns:a16="http://schemas.microsoft.com/office/drawing/2014/main" val="20001"/>
                    </a:ext>
                  </a:extLst>
                </a:gridCol>
                <a:gridCol w="3097925">
                  <a:extLst>
                    <a:ext uri="{9D8B030D-6E8A-4147-A177-3AD203B41FA5}">
                      <a16:colId xmlns:a16="http://schemas.microsoft.com/office/drawing/2014/main" val="20002"/>
                    </a:ext>
                  </a:extLst>
                </a:gridCol>
                <a:gridCol w="2264350">
                  <a:extLst>
                    <a:ext uri="{9D8B030D-6E8A-4147-A177-3AD203B41FA5}">
                      <a16:colId xmlns:a16="http://schemas.microsoft.com/office/drawing/2014/main" val="20003"/>
                    </a:ext>
                  </a:extLst>
                </a:gridCol>
              </a:tblGrid>
              <a:tr h="473950">
                <a:tc>
                  <a:txBody>
                    <a:bodyPr/>
                    <a:lstStyle/>
                    <a:p>
                      <a:pPr marL="0" marR="0" lvl="0" indent="0" algn="ctr" rtl="0">
                        <a:spcBef>
                          <a:spcPts val="0"/>
                        </a:spcBef>
                        <a:spcAft>
                          <a:spcPts val="0"/>
                        </a:spcAft>
                        <a:buNone/>
                      </a:pPr>
                      <a:r>
                        <a:rPr lang="fr-CH" sz="2000" u="none" strike="noStrike" cap="none"/>
                        <a:t>Year</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Transversal theme</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Themes ETH Zurich</a:t>
                      </a:r>
                      <a:endParaRPr/>
                    </a:p>
                  </a:txBody>
                  <a:tcPr marL="91450" marR="91450" marT="45725" marB="45725" anchor="ctr"/>
                </a:tc>
                <a:tc>
                  <a:txBody>
                    <a:bodyPr/>
                    <a:lstStyle/>
                    <a:p>
                      <a:pPr marL="0" marR="0" lvl="0" indent="0" algn="ctr" rtl="0">
                        <a:spcBef>
                          <a:spcPts val="0"/>
                        </a:spcBef>
                        <a:spcAft>
                          <a:spcPts val="0"/>
                        </a:spcAft>
                        <a:buNone/>
                      </a:pPr>
                      <a:r>
                        <a:rPr lang="fr-CH" sz="2000" u="none" strike="noStrike" cap="none"/>
                        <a:t>Themes EPFL</a:t>
                      </a:r>
                      <a:endParaRPr sz="2000" u="none" strike="noStrike" cap="none"/>
                    </a:p>
                  </a:txBody>
                  <a:tcPr marL="91450" marR="91450" marT="45725" marB="45725" anchor="ctr"/>
                </a:tc>
                <a:extLst>
                  <a:ext uri="{0D108BD9-81ED-4DB2-BD59-A6C34878D82A}">
                    <a16:rowId xmlns:a16="http://schemas.microsoft.com/office/drawing/2014/main" val="10000"/>
                  </a:ext>
                </a:extLst>
              </a:tr>
              <a:tr h="838550">
                <a:tc>
                  <a:txBody>
                    <a:bodyPr/>
                    <a:lstStyle/>
                    <a:p>
                      <a:pPr marL="0" marR="0" lvl="0" indent="0" algn="ctr" rtl="0">
                        <a:spcBef>
                          <a:spcPts val="0"/>
                        </a:spcBef>
                        <a:spcAft>
                          <a:spcPts val="0"/>
                        </a:spcAft>
                        <a:buNone/>
                      </a:pPr>
                      <a:r>
                        <a:rPr lang="fr-CH" sz="2000" u="none" strike="noStrike" cap="none"/>
                        <a:t>2022</a:t>
                      </a:r>
                      <a:endParaRPr/>
                    </a:p>
                  </a:txBody>
                  <a:tcPr marL="91450" marR="91450" marT="45725" marB="45725" anchor="ctr"/>
                </a:tc>
                <a:tc>
                  <a:txBody>
                    <a:bodyPr/>
                    <a:lstStyle/>
                    <a:p>
                      <a:pPr marL="0" marR="0" lvl="0" indent="0" algn="ctr" rtl="0">
                        <a:spcBef>
                          <a:spcPts val="0"/>
                        </a:spcBef>
                        <a:spcAft>
                          <a:spcPts val="0"/>
                        </a:spcAft>
                        <a:buNone/>
                      </a:pPr>
                      <a:r>
                        <a:rPr lang="fr-CH" sz="1400" u="none" strike="noStrike" cap="none"/>
                        <a:t>Follow-up of the previous Dialog Meetings: How has the ongoing organisational development and leadership culture to be adapted to enable the institutions to adequately address important Dialog themes of the last years, i.e. a) positioning of the ETH Domain in sustainability, b) participation, c) diversity &amp; inclusiveness and d) growth in student numbers? What would be the appropriate supportive measures?</a:t>
                      </a:r>
                      <a:endParaRPr/>
                    </a:p>
                  </a:txBody>
                  <a:tcPr marL="91450" marR="91450" marT="45725" marB="45725" anchor="ctr"/>
                </a:tc>
                <a:tc>
                  <a:txBody>
                    <a:bodyPr/>
                    <a:lstStyle/>
                    <a:p>
                      <a:pPr marL="0" marR="0" lvl="0" indent="0" algn="ctr" rtl="0">
                        <a:spcBef>
                          <a:spcPts val="0"/>
                        </a:spcBef>
                        <a:spcAft>
                          <a:spcPts val="0"/>
                        </a:spcAft>
                        <a:buNone/>
                      </a:pPr>
                      <a:r>
                        <a:rPr lang="fr-CH" sz="1800" u="none" strike="noStrike" cap="none">
                          <a:solidFill>
                            <a:schemeClr val="dk1"/>
                          </a:solidFill>
                          <a:latin typeface="Calibri"/>
                          <a:ea typeface="Calibri"/>
                          <a:cs typeface="Calibri"/>
                          <a:sym typeface="Calibri"/>
                        </a:rPr>
                        <a:t>Horizon Europe und Erasmus+,</a:t>
                      </a:r>
                      <a:br>
                        <a:rPr lang="fr-CH" sz="1800" u="none" strike="noStrike" cap="none">
                          <a:solidFill>
                            <a:schemeClr val="dk1"/>
                          </a:solidFill>
                          <a:latin typeface="Calibri"/>
                          <a:ea typeface="Calibri"/>
                          <a:cs typeface="Calibri"/>
                          <a:sym typeface="Calibri"/>
                        </a:rPr>
                      </a:br>
                      <a:r>
                        <a:rPr lang="fr-CH" sz="1800" u="none" strike="noStrike" cap="none"/>
                        <a:t>differences in the handling of home office between federal staff and the ETH</a:t>
                      </a:r>
                      <a:endParaRPr/>
                    </a:p>
                    <a:p>
                      <a:pPr marL="0" marR="0" lvl="0" indent="0" algn="ctr" rtl="0">
                        <a:spcBef>
                          <a:spcPts val="0"/>
                        </a:spcBef>
                        <a:spcAft>
                          <a:spcPts val="0"/>
                        </a:spcAft>
                        <a:buNone/>
                      </a:pPr>
                      <a:r>
                        <a:rPr lang="fr-CH" sz="1800" u="none" strike="noStrike" cap="none"/>
                        <a:t>domain</a:t>
                      </a:r>
                      <a:endParaRPr/>
                    </a:p>
                  </a:txBody>
                  <a:tcPr marL="91450" marR="91450" marT="45725" marB="45725" anchor="ctr"/>
                </a:tc>
                <a:tc>
                  <a:txBody>
                    <a:bodyPr/>
                    <a:lstStyle/>
                    <a:p>
                      <a:pPr marL="0" marR="0" lvl="0" indent="0" algn="ctr" rtl="0">
                        <a:spcBef>
                          <a:spcPts val="0"/>
                        </a:spcBef>
                        <a:spcAft>
                          <a:spcPts val="0"/>
                        </a:spcAft>
                        <a:buNone/>
                      </a:pPr>
                      <a:r>
                        <a:rPr lang="fr-CH" sz="1800" u="none" strike="noStrike" cap="none"/>
                        <a:t>Europe</a:t>
                      </a:r>
                      <a:endParaRPr/>
                    </a:p>
                  </a:txBody>
                  <a:tcPr marL="91450" marR="91450" marT="45725" marB="45725" anchor="ctr"/>
                </a:tc>
                <a:extLst>
                  <a:ext uri="{0D108BD9-81ED-4DB2-BD59-A6C34878D82A}">
                    <a16:rowId xmlns:a16="http://schemas.microsoft.com/office/drawing/2014/main" val="10001"/>
                  </a:ext>
                </a:extLst>
              </a:tr>
              <a:tr h="838550">
                <a:tc>
                  <a:txBody>
                    <a:bodyPr/>
                    <a:lstStyle/>
                    <a:p>
                      <a:pPr marL="0" marR="0" lvl="0" indent="0" algn="ctr" rtl="0">
                        <a:spcBef>
                          <a:spcPts val="0"/>
                        </a:spcBef>
                        <a:spcAft>
                          <a:spcPts val="0"/>
                        </a:spcAft>
                        <a:buNone/>
                      </a:pPr>
                      <a:r>
                        <a:rPr lang="fr-CH" sz="2000" u="none" strike="noStrike" cap="none"/>
                        <a:t>2023</a:t>
                      </a:r>
                      <a:endParaRPr/>
                    </a:p>
                  </a:txBody>
                  <a:tcPr marL="91450" marR="91450" marT="45725" marB="45725" anchor="ctr"/>
                </a:tc>
                <a:tc>
                  <a:txBody>
                    <a:bodyPr/>
                    <a:lstStyle/>
                    <a:p>
                      <a:pPr marL="0" marR="0" lvl="0" indent="0" algn="ctr" rtl="0">
                        <a:spcBef>
                          <a:spcPts val="0"/>
                        </a:spcBef>
                        <a:spcAft>
                          <a:spcPts val="0"/>
                        </a:spcAft>
                        <a:buNone/>
                      </a:pPr>
                      <a:r>
                        <a:rPr lang="fr-CH" sz="1400" b="0" i="0" u="none" strike="noStrike" cap="none">
                          <a:solidFill>
                            <a:schemeClr val="dk1"/>
                          </a:solidFill>
                          <a:latin typeface="Calibri"/>
                          <a:ea typeface="Calibri"/>
                          <a:cs typeface="Calibri"/>
                          <a:sym typeface="Calibri"/>
                        </a:rPr>
                        <a:t>Growth of ETH Zurich and EPFL with stable budget and increasing costs: how to maintain excellent education, research &amp; innovation? How do you advise us to manage the growth pressure under the current and upcoming budget constraints? From the point of view of the external ETH Board members, what societal, political and cultural changes would we need in Switzerland to tackle this problem? </a:t>
                      </a:r>
                      <a:endParaRPr sz="1400" u="none" strike="noStrike" cap="none"/>
                    </a:p>
                  </a:txBody>
                  <a:tcPr marL="91450" marR="91450" marT="45725" marB="45725" anchor="ctr"/>
                </a:tc>
                <a:tc>
                  <a:txBody>
                    <a:bodyPr/>
                    <a:lstStyle/>
                    <a:p>
                      <a:pPr marL="0" marR="0" lvl="0" indent="0" algn="l" rtl="0">
                        <a:spcBef>
                          <a:spcPts val="0"/>
                        </a:spcBef>
                        <a:spcAft>
                          <a:spcPts val="0"/>
                        </a:spcAft>
                        <a:buNone/>
                      </a:pPr>
                      <a:endParaRPr sz="1800" b="0" i="0" u="none" strike="noStrike">
                        <a:solidFill>
                          <a:schemeClr val="dk1"/>
                        </a:solidFill>
                        <a:latin typeface="Calibri"/>
                        <a:ea typeface="Calibri"/>
                        <a:cs typeface="Calibri"/>
                        <a:sym typeface="Calibri"/>
                      </a:endParaRPr>
                    </a:p>
                    <a:p>
                      <a:pPr marL="0" marR="0" lvl="0" indent="0" algn="ctr" rtl="0">
                        <a:spcBef>
                          <a:spcPts val="0"/>
                        </a:spcBef>
                        <a:spcAft>
                          <a:spcPts val="0"/>
                        </a:spcAft>
                        <a:buNone/>
                      </a:pPr>
                      <a:r>
                        <a:rPr lang="fr-CH" sz="1800" b="0" i="0" u="none" strike="noStrike">
                          <a:solidFill>
                            <a:schemeClr val="dk1"/>
                          </a:solidFill>
                          <a:latin typeface="Calibri"/>
                          <a:ea typeface="Calibri"/>
                          <a:cs typeface="Calibri"/>
                          <a:sym typeface="Calibri"/>
                        </a:rPr>
                        <a:t>Wie lässt sich verantwortliches Handeln ohne eine starke Zunahme an Regularien und Bürokratie erreichen? </a:t>
                      </a:r>
                      <a:endParaRPr/>
                    </a:p>
                    <a:p>
                      <a:pPr marL="0" marR="0" lvl="0" indent="0" algn="ctr" rtl="0">
                        <a:spcBef>
                          <a:spcPts val="0"/>
                        </a:spcBef>
                        <a:spcAft>
                          <a:spcPts val="0"/>
                        </a:spcAft>
                        <a:buNone/>
                      </a:pPr>
                      <a:endParaRPr sz="2000"/>
                    </a:p>
                  </a:txBody>
                  <a:tcPr marL="91450" marR="91450" marT="45725" marB="45725" anchor="ctr"/>
                </a:tc>
                <a:tc>
                  <a:txBody>
                    <a:bodyPr/>
                    <a:lstStyle/>
                    <a:p>
                      <a:pPr marL="0" marR="0" lvl="0" indent="0" algn="ctr" rtl="0">
                        <a:spcBef>
                          <a:spcPts val="0"/>
                        </a:spcBef>
                        <a:spcAft>
                          <a:spcPts val="0"/>
                        </a:spcAft>
                        <a:buNone/>
                      </a:pPr>
                      <a:r>
                        <a:rPr lang="fr-CH" sz="2000"/>
                        <a:t>-</a:t>
                      </a:r>
                      <a:endParaRPr/>
                    </a:p>
                  </a:txBody>
                  <a:tcPr marL="91450" marR="91450" marT="45725" marB="45725" anchor="ctr"/>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5"/>
          <p:cNvSpPr txBox="1"/>
          <p:nvPr/>
        </p:nvSpPr>
        <p:spPr>
          <a:xfrm>
            <a:off x="1041248" y="639367"/>
            <a:ext cx="9116342"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3600">
                <a:solidFill>
                  <a:schemeClr val="dk1"/>
                </a:solidFill>
                <a:latin typeface="Calibri"/>
                <a:ea typeface="Calibri"/>
                <a:cs typeface="Calibri"/>
                <a:sym typeface="Calibri"/>
              </a:rPr>
              <a:t>Dialog: exchange school assemblies - ETH Board</a:t>
            </a:r>
            <a:endParaRPr/>
          </a:p>
        </p:txBody>
      </p:sp>
      <p:graphicFrame>
        <p:nvGraphicFramePr>
          <p:cNvPr id="141" name="Google Shape;141;p5"/>
          <p:cNvGraphicFramePr/>
          <p:nvPr/>
        </p:nvGraphicFramePr>
        <p:xfrm>
          <a:off x="798396" y="1758035"/>
          <a:ext cx="3000000" cy="3000000"/>
        </p:xfrm>
        <a:graphic>
          <a:graphicData uri="http://schemas.openxmlformats.org/drawingml/2006/table">
            <a:tbl>
              <a:tblPr firstRow="1" bandRow="1">
                <a:noFill/>
                <a:tableStyleId>{514E229B-9194-4218-95C0-AB15CEC116E1}</a:tableStyleId>
              </a:tblPr>
              <a:tblGrid>
                <a:gridCol w="781025">
                  <a:extLst>
                    <a:ext uri="{9D8B030D-6E8A-4147-A177-3AD203B41FA5}">
                      <a16:colId xmlns:a16="http://schemas.microsoft.com/office/drawing/2014/main" val="20000"/>
                    </a:ext>
                  </a:extLst>
                </a:gridCol>
                <a:gridCol w="4577025">
                  <a:extLst>
                    <a:ext uri="{9D8B030D-6E8A-4147-A177-3AD203B41FA5}">
                      <a16:colId xmlns:a16="http://schemas.microsoft.com/office/drawing/2014/main" val="20001"/>
                    </a:ext>
                  </a:extLst>
                </a:gridCol>
                <a:gridCol w="3097925">
                  <a:extLst>
                    <a:ext uri="{9D8B030D-6E8A-4147-A177-3AD203B41FA5}">
                      <a16:colId xmlns:a16="http://schemas.microsoft.com/office/drawing/2014/main" val="20002"/>
                    </a:ext>
                  </a:extLst>
                </a:gridCol>
                <a:gridCol w="2264350">
                  <a:extLst>
                    <a:ext uri="{9D8B030D-6E8A-4147-A177-3AD203B41FA5}">
                      <a16:colId xmlns:a16="http://schemas.microsoft.com/office/drawing/2014/main" val="20003"/>
                    </a:ext>
                  </a:extLst>
                </a:gridCol>
              </a:tblGrid>
              <a:tr h="473950">
                <a:tc>
                  <a:txBody>
                    <a:bodyPr/>
                    <a:lstStyle/>
                    <a:p>
                      <a:pPr marL="0" marR="0" lvl="0" indent="0" algn="ctr" rtl="0">
                        <a:spcBef>
                          <a:spcPts val="0"/>
                        </a:spcBef>
                        <a:spcAft>
                          <a:spcPts val="0"/>
                        </a:spcAft>
                        <a:buNone/>
                      </a:pPr>
                      <a:r>
                        <a:rPr lang="fr-CH" sz="2000"/>
                        <a:t>Year</a:t>
                      </a:r>
                      <a:endParaRPr/>
                    </a:p>
                  </a:txBody>
                  <a:tcPr marL="91450" marR="91450" marT="45725" marB="45725" anchor="ctr"/>
                </a:tc>
                <a:tc>
                  <a:txBody>
                    <a:bodyPr/>
                    <a:lstStyle/>
                    <a:p>
                      <a:pPr marL="0" marR="0" lvl="0" indent="0" algn="ctr" rtl="0">
                        <a:spcBef>
                          <a:spcPts val="0"/>
                        </a:spcBef>
                        <a:spcAft>
                          <a:spcPts val="0"/>
                        </a:spcAft>
                        <a:buNone/>
                      </a:pPr>
                      <a:r>
                        <a:rPr lang="fr-CH" sz="2000"/>
                        <a:t>Transversal theme</a:t>
                      </a:r>
                      <a:endParaRPr/>
                    </a:p>
                  </a:txBody>
                  <a:tcPr marL="91450" marR="91450" marT="45725" marB="45725" anchor="ctr"/>
                </a:tc>
                <a:tc>
                  <a:txBody>
                    <a:bodyPr/>
                    <a:lstStyle/>
                    <a:p>
                      <a:pPr marL="0" marR="0" lvl="0" indent="0" algn="ctr" rtl="0">
                        <a:spcBef>
                          <a:spcPts val="0"/>
                        </a:spcBef>
                        <a:spcAft>
                          <a:spcPts val="0"/>
                        </a:spcAft>
                        <a:buNone/>
                      </a:pPr>
                      <a:r>
                        <a:rPr lang="fr-CH" sz="2000"/>
                        <a:t>Themes ETH Zurich</a:t>
                      </a:r>
                      <a:endParaRPr/>
                    </a:p>
                  </a:txBody>
                  <a:tcPr marL="91450" marR="91450" marT="45725" marB="45725" anchor="ctr"/>
                </a:tc>
                <a:tc>
                  <a:txBody>
                    <a:bodyPr/>
                    <a:lstStyle/>
                    <a:p>
                      <a:pPr marL="0" marR="0" lvl="0" indent="0" algn="ctr" rtl="0">
                        <a:spcBef>
                          <a:spcPts val="0"/>
                        </a:spcBef>
                        <a:spcAft>
                          <a:spcPts val="0"/>
                        </a:spcAft>
                        <a:buNone/>
                      </a:pPr>
                      <a:r>
                        <a:rPr lang="fr-CH" sz="2000"/>
                        <a:t>Themes EPFL</a:t>
                      </a:r>
                      <a:endParaRPr sz="2000"/>
                    </a:p>
                  </a:txBody>
                  <a:tcPr marL="91450" marR="91450" marT="45725" marB="45725" anchor="ctr"/>
                </a:tc>
                <a:extLst>
                  <a:ext uri="{0D108BD9-81ED-4DB2-BD59-A6C34878D82A}">
                    <a16:rowId xmlns:a16="http://schemas.microsoft.com/office/drawing/2014/main" val="10000"/>
                  </a:ext>
                </a:extLst>
              </a:tr>
              <a:tr h="838550">
                <a:tc>
                  <a:txBody>
                    <a:bodyPr/>
                    <a:lstStyle/>
                    <a:p>
                      <a:pPr marL="0" marR="0" lvl="0" indent="0" algn="ctr" rtl="0">
                        <a:spcBef>
                          <a:spcPts val="0"/>
                        </a:spcBef>
                        <a:spcAft>
                          <a:spcPts val="0"/>
                        </a:spcAft>
                        <a:buNone/>
                      </a:pPr>
                      <a:r>
                        <a:rPr lang="fr-CH" sz="2000"/>
                        <a:t>2024</a:t>
                      </a:r>
                      <a:endParaRPr/>
                    </a:p>
                  </a:txBody>
                  <a:tcPr marL="91450" marR="91450" marT="45725" marB="45725" anchor="ctr"/>
                </a:tc>
                <a:tc>
                  <a:txBody>
                    <a:bodyPr/>
                    <a:lstStyle/>
                    <a:p>
                      <a:pPr marL="0" marR="0" lvl="0" indent="0" algn="ctr" rtl="0">
                        <a:spcBef>
                          <a:spcPts val="0"/>
                        </a:spcBef>
                        <a:spcAft>
                          <a:spcPts val="0"/>
                        </a:spcAft>
                        <a:buNone/>
                      </a:pPr>
                      <a:r>
                        <a:rPr lang="fr-CH" sz="1600"/>
                        <a:t>How to preserve or increase the quality of ETH &amp; EPFL and attract the best, despite worsening conditions?</a:t>
                      </a:r>
                      <a:endParaRPr/>
                    </a:p>
                    <a:p>
                      <a:pPr marL="0" marR="0" lvl="0" indent="0" algn="ctr" rtl="0">
                        <a:spcBef>
                          <a:spcPts val="0"/>
                        </a:spcBef>
                        <a:spcAft>
                          <a:spcPts val="0"/>
                        </a:spcAft>
                        <a:buNone/>
                      </a:pPr>
                      <a:endParaRPr sz="1400"/>
                    </a:p>
                    <a:p>
                      <a:pPr marL="0" marR="0" lvl="0" indent="0" algn="ctr" rtl="0">
                        <a:spcBef>
                          <a:spcPts val="0"/>
                        </a:spcBef>
                        <a:spcAft>
                          <a:spcPts val="0"/>
                        </a:spcAft>
                        <a:buNone/>
                      </a:pPr>
                      <a:r>
                        <a:rPr lang="fr-CH" sz="1400"/>
                        <a:t>Topics possibly included: Horizon Europe, mental health, sustainability &amp; climate challenges, no increase in budget from Confederation, increase in living costs (student housing, public transport, health insurance), AI &amp; ethics in teaching &amp; research, culture &amp; communication and leadership culture</a:t>
                      </a:r>
                      <a:endParaRPr/>
                    </a:p>
                  </a:txBody>
                  <a:tcPr marL="91450" marR="91450" marT="45725" marB="45725" anchor="ctr"/>
                </a:tc>
                <a:tc>
                  <a:txBody>
                    <a:bodyPr/>
                    <a:lstStyle/>
                    <a:p>
                      <a:pPr marL="0" marR="0" lvl="0" indent="0" algn="ctr" rtl="0">
                        <a:spcBef>
                          <a:spcPts val="0"/>
                        </a:spcBef>
                        <a:spcAft>
                          <a:spcPts val="0"/>
                        </a:spcAft>
                        <a:buNone/>
                      </a:pPr>
                      <a:r>
                        <a:rPr lang="fr-CH" sz="1800"/>
                        <a:t>-</a:t>
                      </a:r>
                      <a:endParaRPr/>
                    </a:p>
                  </a:txBody>
                  <a:tcPr marL="91450" marR="91450" marT="45725" marB="45725" anchor="ctr"/>
                </a:tc>
                <a:tc>
                  <a:txBody>
                    <a:bodyPr/>
                    <a:lstStyle/>
                    <a:p>
                      <a:pPr marL="0" marR="0" lvl="0" indent="0" algn="ctr" rtl="0">
                        <a:spcBef>
                          <a:spcPts val="0"/>
                        </a:spcBef>
                        <a:spcAft>
                          <a:spcPts val="0"/>
                        </a:spcAft>
                        <a:buNone/>
                      </a:pPr>
                      <a:r>
                        <a:rPr lang="fr-CH" sz="1800"/>
                        <a:t>-</a:t>
                      </a:r>
                      <a:endParaRPr/>
                    </a:p>
                  </a:txBody>
                  <a:tcPr marL="91450" marR="91450" marT="45725" marB="45725" anchor="ct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6"/>
          <p:cNvSpPr txBox="1"/>
          <p:nvPr/>
        </p:nvSpPr>
        <p:spPr>
          <a:xfrm>
            <a:off x="4394666" y="321504"/>
            <a:ext cx="240322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3600">
                <a:solidFill>
                  <a:schemeClr val="dk1"/>
                </a:solidFill>
                <a:latin typeface="Calibri"/>
                <a:ea typeface="Calibri"/>
                <a:cs typeface="Calibri"/>
                <a:sym typeface="Calibri"/>
              </a:rPr>
              <a:t>Dialog 2025</a:t>
            </a:r>
            <a:endParaRPr/>
          </a:p>
        </p:txBody>
      </p:sp>
      <p:sp>
        <p:nvSpPr>
          <p:cNvPr id="147" name="Google Shape;147;p6"/>
          <p:cNvSpPr txBox="1"/>
          <p:nvPr/>
        </p:nvSpPr>
        <p:spPr>
          <a:xfrm>
            <a:off x="936734" y="2016990"/>
            <a:ext cx="10466372" cy="4605876"/>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fr-CH" sz="1800" b="1" i="1">
                <a:solidFill>
                  <a:schemeClr val="dk1"/>
                </a:solidFill>
                <a:latin typeface="Calibri"/>
                <a:ea typeface="Calibri"/>
                <a:cs typeface="Calibri"/>
                <a:sym typeface="Calibri"/>
              </a:rPr>
              <a:t>Action lines from the interim evaluation 2023 prioritized by ETH Board</a:t>
            </a:r>
            <a:r>
              <a:rPr lang="fr-CH" sz="1600">
                <a:solidFill>
                  <a:schemeClr val="dk1"/>
                </a:solidFill>
                <a:latin typeface="Calibri"/>
                <a:ea typeface="Calibri"/>
                <a:cs typeface="Calibri"/>
                <a:sym typeface="Calibri"/>
              </a:rPr>
              <a:t>, as decided in May 2024:</a:t>
            </a:r>
            <a:endParaRPr sz="1600">
              <a:solidFill>
                <a:schemeClr val="dk1"/>
              </a:solidFill>
              <a:latin typeface="Calibri"/>
              <a:ea typeface="Calibri"/>
              <a:cs typeface="Calibri"/>
              <a:sym typeface="Calibri"/>
            </a:endParaRPr>
          </a:p>
          <a:p>
            <a:pPr marL="342900" marR="0" lvl="0" indent="-342900" algn="just" rtl="0">
              <a:lnSpc>
                <a:spcPct val="105000"/>
              </a:lnSpc>
              <a:spcBef>
                <a:spcPts val="12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1 Quality and relevance of education</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a:t>
            </a:r>
            <a:r>
              <a:rPr lang="fr-CH" sz="1600" b="1" i="0" u="none" strike="noStrike" cap="none">
                <a:solidFill>
                  <a:schemeClr val="dk1"/>
                </a:solidFill>
                <a:latin typeface="Calibri"/>
                <a:ea typeface="Calibri"/>
                <a:cs typeface="Calibri"/>
                <a:sym typeface="Calibri"/>
              </a:rPr>
              <a:t> </a:t>
            </a:r>
            <a:r>
              <a:rPr lang="fr-CH" sz="1600" b="0" i="0" u="none" strike="noStrike" cap="none">
                <a:solidFill>
                  <a:schemeClr val="dk1"/>
                </a:solidFill>
                <a:latin typeface="Calibri"/>
                <a:ea typeface="Calibri"/>
                <a:cs typeface="Calibri"/>
                <a:sym typeface="Calibri"/>
              </a:rPr>
              <a:t>The institutions of the ETH Domain pay particular attention to assessing the relevance of educational programmes in terms of the present and future demands of the economy, industry, research and the public sector. A focus is placed on types of interaction with future employers and tools for assessing the relevance of learning outcomes.</a:t>
            </a:r>
            <a:endParaRPr sz="1600" b="0" i="0" u="none" strike="noStrike" cap="none">
              <a:solidFill>
                <a:schemeClr val="dk1"/>
              </a:solidFill>
              <a:latin typeface="Calibri"/>
              <a:ea typeface="Calibri"/>
              <a:cs typeface="Calibri"/>
              <a:sym typeface="Calibri"/>
            </a:endParaRPr>
          </a:p>
          <a:p>
            <a:pPr marL="342900" marR="0" lvl="0" indent="-342900" algn="just" rtl="0">
              <a:lnSpc>
                <a:spcPct val="105000"/>
              </a:lnSpc>
              <a:spcBef>
                <a:spcPts val="6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2 Quality in a context of growth in student numbers</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 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 The institutions of the ETH Domain give the highest priority to research-based teaching and continue to take the necessary action to maintain and improve the quality of education in the long term.</a:t>
            </a:r>
            <a:endParaRPr sz="1600" b="0" i="0" u="none" strike="noStrike" cap="none">
              <a:solidFill>
                <a:schemeClr val="dk1"/>
              </a:solidFill>
              <a:latin typeface="Calibri"/>
              <a:ea typeface="Calibri"/>
              <a:cs typeface="Calibri"/>
              <a:sym typeface="Calibri"/>
            </a:endParaRPr>
          </a:p>
          <a:p>
            <a:pPr marL="342900" marR="0" lvl="0" indent="-342900" algn="just" rtl="0">
              <a:lnSpc>
                <a:spcPct val="105000"/>
              </a:lnSpc>
              <a:spcBef>
                <a:spcPts val="6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5 Attractiveness of the institutions of the ETH Domain</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2</a:t>
            </a:r>
            <a:r>
              <a:rPr lang="fr-CH" sz="1600" b="0" i="0" u="none" strike="noStrike" cap="none" baseline="30000">
                <a:solidFill>
                  <a:schemeClr val="dk1"/>
                </a:solidFill>
                <a:latin typeface="Calibri"/>
                <a:ea typeface="Calibri"/>
                <a:cs typeface="Calibri"/>
                <a:sym typeface="Calibri"/>
              </a:rPr>
              <a:t>nd</a:t>
            </a:r>
            <a:r>
              <a:rPr lang="fr-CH" sz="1600" b="0" i="0" u="none" strike="noStrike" cap="none">
                <a:solidFill>
                  <a:schemeClr val="dk1"/>
                </a:solidFill>
                <a:latin typeface="Calibri"/>
                <a:ea typeface="Calibri"/>
                <a:cs typeface="Calibri"/>
                <a:sym typeface="Calibri"/>
              </a:rPr>
              <a:t> action line: The ETH Board and the institutions of the ETH Domain further strengthen their leading role in conceptualising, developing, operating and upgrading large-scale research infrastructures and large, interdisciplinary platforms. They take into account the long-term needs of the scientific community and ensure long-term stable funding through strategic decisions and prioritisation.</a:t>
            </a:r>
            <a:endParaRPr sz="1600" b="0" i="0" u="none" strike="noStrike" cap="none">
              <a:solidFill>
                <a:schemeClr val="dk1"/>
              </a:solidFill>
              <a:latin typeface="Calibri"/>
              <a:ea typeface="Calibri"/>
              <a:cs typeface="Calibri"/>
              <a:sym typeface="Calibri"/>
            </a:endParaRPr>
          </a:p>
          <a:p>
            <a:pPr marL="285750" marR="0" lvl="0" indent="-196850" algn="l" rtl="0">
              <a:lnSpc>
                <a:spcPct val="140000"/>
              </a:lnSpc>
              <a:spcBef>
                <a:spcPts val="600"/>
              </a:spcBef>
              <a:spcAft>
                <a:spcPts val="0"/>
              </a:spcAft>
              <a:buClr>
                <a:schemeClr val="dk1"/>
              </a:buClr>
              <a:buSzPts val="1400"/>
              <a:buFont typeface="Calibri"/>
              <a:buNone/>
            </a:pPr>
            <a:endParaRPr sz="1400">
              <a:solidFill>
                <a:schemeClr val="dk1"/>
              </a:solidFill>
              <a:latin typeface="Calibri"/>
              <a:ea typeface="Calibri"/>
              <a:cs typeface="Calibri"/>
              <a:sym typeface="Calibri"/>
            </a:endParaRPr>
          </a:p>
        </p:txBody>
      </p:sp>
      <p:sp>
        <p:nvSpPr>
          <p:cNvPr id="148" name="Google Shape;148;p6"/>
          <p:cNvSpPr txBox="1"/>
          <p:nvPr/>
        </p:nvSpPr>
        <p:spPr>
          <a:xfrm>
            <a:off x="936734" y="1138518"/>
            <a:ext cx="10027101"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CH" sz="1800">
                <a:solidFill>
                  <a:schemeClr val="dk1"/>
                </a:solidFill>
                <a:latin typeface="Calibri"/>
                <a:ea typeface="Calibri"/>
                <a:cs typeface="Calibri"/>
                <a:sym typeface="Calibri"/>
              </a:rPr>
              <a:t>The ETH Board will focus the topics for the Dialogs 2025 and 2026 on the prioritized action lines</a:t>
            </a:r>
            <a:br>
              <a:rPr lang="fr-CH" sz="1800">
                <a:solidFill>
                  <a:schemeClr val="dk1"/>
                </a:solidFill>
                <a:latin typeface="Calibri"/>
                <a:ea typeface="Calibri"/>
                <a:cs typeface="Calibri"/>
                <a:sym typeface="Calibri"/>
              </a:rPr>
            </a:br>
            <a:r>
              <a:rPr lang="fr-CH" sz="1800">
                <a:solidFill>
                  <a:schemeClr val="dk1"/>
                </a:solidFill>
                <a:latin typeface="Calibri"/>
                <a:ea typeface="Calibri"/>
                <a:cs typeface="Calibri"/>
                <a:sym typeface="Calibri"/>
              </a:rPr>
              <a:t>from the interim evaluation 2023. </a:t>
            </a:r>
            <a:endParaRPr sz="18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7"/>
          <p:cNvSpPr txBox="1"/>
          <p:nvPr/>
        </p:nvSpPr>
        <p:spPr>
          <a:xfrm>
            <a:off x="936734" y="1251502"/>
            <a:ext cx="10318531" cy="509242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105000"/>
              </a:lnSpc>
              <a:spcBef>
                <a:spcPts val="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7 Knowledge and technology transfer</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 The institutions of the ETH Domain are further strengthening their key role in knowledge and technology transfer (KTT) for the benefit of the economy (young companies as well as SMEs and established companies), the public sector and society. </a:t>
            </a:r>
            <a:endParaRPr sz="1600" b="0" i="0" u="none" strike="noStrike" cap="none">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2</a:t>
            </a:r>
            <a:r>
              <a:rPr lang="fr-CH" sz="1600" b="0" i="0" u="none" strike="noStrike" cap="none" baseline="30000">
                <a:solidFill>
                  <a:schemeClr val="dk1"/>
                </a:solidFill>
                <a:latin typeface="Calibri"/>
                <a:ea typeface="Calibri"/>
                <a:cs typeface="Calibri"/>
                <a:sym typeface="Calibri"/>
              </a:rPr>
              <a:t>nd</a:t>
            </a:r>
            <a:r>
              <a:rPr lang="fr-CH" sz="1600" b="0" i="0" u="none" strike="noStrike" cap="none">
                <a:solidFill>
                  <a:schemeClr val="dk1"/>
                </a:solidFill>
                <a:latin typeface="Calibri"/>
                <a:ea typeface="Calibri"/>
                <a:cs typeface="Calibri"/>
                <a:sym typeface="Calibri"/>
              </a:rPr>
              <a:t> action line: They continuously develop their KTT instruments to enable simple and straightforward processes, while ensuring a proper balance of interests.</a:t>
            </a:r>
            <a:endParaRPr sz="1600" b="0" i="0" u="none" strike="noStrike" cap="none">
              <a:solidFill>
                <a:schemeClr val="dk1"/>
              </a:solidFill>
              <a:latin typeface="Calibri"/>
              <a:ea typeface="Calibri"/>
              <a:cs typeface="Calibri"/>
              <a:sym typeface="Calibri"/>
            </a:endParaRPr>
          </a:p>
          <a:p>
            <a:pPr marL="342900" marR="0" lvl="0" indent="-342900" algn="just" rtl="0">
              <a:lnSpc>
                <a:spcPct val="105000"/>
              </a:lnSpc>
              <a:spcBef>
                <a:spcPts val="6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8 Internal structure of the ETH Domain</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 The ETH Board, together with the institutions of the ETH Domain, evaluates various options on how to best position and organise the ETH Domain to meet future needs.</a:t>
            </a:r>
            <a:endParaRPr sz="1600" b="0" i="0" u="none" strike="noStrike" cap="none">
              <a:solidFill>
                <a:schemeClr val="dk1"/>
              </a:solidFill>
              <a:latin typeface="Calibri"/>
              <a:ea typeface="Calibri"/>
              <a:cs typeface="Calibri"/>
              <a:sym typeface="Calibri"/>
            </a:endParaRPr>
          </a:p>
          <a:p>
            <a:pPr marL="342900" marR="0" lvl="0" indent="-342900" algn="just" rtl="0">
              <a:lnSpc>
                <a:spcPct val="105000"/>
              </a:lnSpc>
              <a:spcBef>
                <a:spcPts val="6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11 Diversity and inclusion</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 The ETH Board and the institutions of the ETH Domain build on existing policies to develop and implement a strategy for diversity, inclusion and equity based on a culture of respect. </a:t>
            </a:r>
            <a:endParaRPr sz="1600" b="0" i="0" u="none" strike="noStrike" cap="none">
              <a:solidFill>
                <a:schemeClr val="dk1"/>
              </a:solidFill>
              <a:latin typeface="Calibri"/>
              <a:ea typeface="Calibri"/>
              <a:cs typeface="Calibri"/>
              <a:sym typeface="Calibri"/>
            </a:endParaRPr>
          </a:p>
          <a:p>
            <a:pPr marL="342900" marR="0" lvl="0" indent="-342900" algn="just" rtl="0">
              <a:lnSpc>
                <a:spcPct val="105000"/>
              </a:lnSpc>
              <a:spcBef>
                <a:spcPts val="600"/>
              </a:spcBef>
              <a:spcAft>
                <a:spcPts val="0"/>
              </a:spcAft>
              <a:buClr>
                <a:schemeClr val="dk1"/>
              </a:buClr>
              <a:buSzPts val="1600"/>
              <a:buFont typeface="Noto Sans Symbols"/>
              <a:buChar char="∙"/>
            </a:pPr>
            <a:r>
              <a:rPr lang="fr-CH" sz="1600" b="1">
                <a:solidFill>
                  <a:schemeClr val="dk1"/>
                </a:solidFill>
                <a:latin typeface="Calibri"/>
                <a:ea typeface="Calibri"/>
                <a:cs typeface="Calibri"/>
                <a:sym typeface="Calibri"/>
              </a:rPr>
              <a:t>Rec. 16 Dialogue with society</a:t>
            </a:r>
            <a:endParaRPr sz="1600">
              <a:solidFill>
                <a:schemeClr val="dk1"/>
              </a:solidFill>
              <a:latin typeface="Calibri"/>
              <a:ea typeface="Calibri"/>
              <a:cs typeface="Calibri"/>
              <a:sym typeface="Calibri"/>
            </a:endParaRPr>
          </a:p>
          <a:p>
            <a:pPr marL="742950" marR="0" lvl="1" indent="-285750" algn="just" rtl="0">
              <a:lnSpc>
                <a:spcPct val="105000"/>
              </a:lnSpc>
              <a:spcBef>
                <a:spcPts val="600"/>
              </a:spcBef>
              <a:spcAft>
                <a:spcPts val="0"/>
              </a:spcAft>
              <a:buClr>
                <a:schemeClr val="dk1"/>
              </a:buClr>
              <a:buSzPts val="1600"/>
              <a:buFont typeface="Courier New"/>
              <a:buChar char="o"/>
            </a:pPr>
            <a:r>
              <a:rPr lang="fr-CH" sz="1600" b="0" i="0" u="none" strike="noStrike" cap="none">
                <a:solidFill>
                  <a:schemeClr val="dk1"/>
                </a:solidFill>
                <a:latin typeface="Calibri"/>
                <a:ea typeface="Calibri"/>
                <a:cs typeface="Calibri"/>
                <a:sym typeface="Calibri"/>
              </a:rPr>
              <a:t>1</a:t>
            </a:r>
            <a:r>
              <a:rPr lang="fr-CH" sz="1600" b="0" i="0" u="none" strike="noStrike" cap="none" baseline="30000">
                <a:solidFill>
                  <a:schemeClr val="dk1"/>
                </a:solidFill>
                <a:latin typeface="Calibri"/>
                <a:ea typeface="Calibri"/>
                <a:cs typeface="Calibri"/>
                <a:sym typeface="Calibri"/>
              </a:rPr>
              <a:t>st</a:t>
            </a:r>
            <a:r>
              <a:rPr lang="fr-CH" sz="1600" b="0" i="0" u="none" strike="noStrike" cap="none">
                <a:solidFill>
                  <a:schemeClr val="dk1"/>
                </a:solidFill>
                <a:latin typeface="Calibri"/>
                <a:ea typeface="Calibri"/>
                <a:cs typeface="Calibri"/>
                <a:sym typeface="Calibri"/>
              </a:rPr>
              <a:t> action line: The institutions of the ETH Domain are intensifying the dialogue between academic actors, public authorities and society and are becoming involved in relevant debates at an early stage in order to respond promptly to urgent challenges. They play a leading role in the development and implementation of the strategies to improve the involvement of the scientific community in future crisis situations.</a:t>
            </a:r>
            <a:endParaRPr sz="1600" b="0" i="0" u="none" strike="noStrike" cap="none">
              <a:solidFill>
                <a:schemeClr val="dk1"/>
              </a:solidFill>
              <a:latin typeface="Calibri"/>
              <a:ea typeface="Calibri"/>
              <a:cs typeface="Calibri"/>
              <a:sym typeface="Calibri"/>
            </a:endParaRPr>
          </a:p>
        </p:txBody>
      </p:sp>
      <p:sp>
        <p:nvSpPr>
          <p:cNvPr id="154" name="Google Shape;154;p7"/>
          <p:cNvSpPr txBox="1"/>
          <p:nvPr/>
        </p:nvSpPr>
        <p:spPr>
          <a:xfrm>
            <a:off x="4394666" y="321504"/>
            <a:ext cx="240322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3600">
                <a:solidFill>
                  <a:schemeClr val="dk1"/>
                </a:solidFill>
                <a:latin typeface="Calibri"/>
                <a:ea typeface="Calibri"/>
                <a:cs typeface="Calibri"/>
                <a:sym typeface="Calibri"/>
              </a:rPr>
              <a:t>Dialog 2025</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8"/>
          <p:cNvSpPr txBox="1"/>
          <p:nvPr/>
        </p:nvSpPr>
        <p:spPr>
          <a:xfrm>
            <a:off x="4367772" y="718195"/>
            <a:ext cx="240322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3600">
                <a:solidFill>
                  <a:schemeClr val="dk1"/>
                </a:solidFill>
                <a:latin typeface="Calibri"/>
                <a:ea typeface="Calibri"/>
                <a:cs typeface="Calibri"/>
                <a:sym typeface="Calibri"/>
              </a:rPr>
              <a:t>Dialog 2025</a:t>
            </a:r>
            <a:endParaRPr/>
          </a:p>
        </p:txBody>
      </p:sp>
      <p:sp>
        <p:nvSpPr>
          <p:cNvPr id="160" name="Google Shape;160;p8"/>
          <p:cNvSpPr txBox="1"/>
          <p:nvPr/>
        </p:nvSpPr>
        <p:spPr>
          <a:xfrm>
            <a:off x="1095703" y="1789385"/>
            <a:ext cx="10318531" cy="1431161"/>
          </a:xfrm>
          <a:prstGeom prst="rect">
            <a:avLst/>
          </a:prstGeom>
          <a:noFill/>
          <a:ln>
            <a:noFill/>
          </a:ln>
        </p:spPr>
        <p:txBody>
          <a:bodyPr spcFirstLastPara="1" wrap="square" lIns="91425" tIns="45700" rIns="91425" bIns="45700" anchor="t" anchorCtr="0">
            <a:spAutoFit/>
          </a:bodyPr>
          <a:lstStyle/>
          <a:p>
            <a:pPr marL="0" marR="0" lvl="0" indent="0" algn="l" rtl="0">
              <a:lnSpc>
                <a:spcPct val="140000"/>
              </a:lnSpc>
              <a:spcBef>
                <a:spcPts val="0"/>
              </a:spcBef>
              <a:spcAft>
                <a:spcPts val="0"/>
              </a:spcAft>
              <a:buNone/>
            </a:pPr>
            <a:r>
              <a:rPr lang="fr-CH" sz="2400" b="1">
                <a:solidFill>
                  <a:schemeClr val="dk1"/>
                </a:solidFill>
                <a:latin typeface="Calibri"/>
                <a:ea typeface="Calibri"/>
                <a:cs typeface="Calibri"/>
                <a:sym typeface="Calibri"/>
              </a:rPr>
              <a:t>Proposals from 2023</a:t>
            </a:r>
            <a:endParaRPr/>
          </a:p>
          <a:p>
            <a:pPr marL="285750" marR="0" lvl="0" indent="-285750" algn="l" rtl="0">
              <a:lnSpc>
                <a:spcPct val="140000"/>
              </a:lnSpc>
              <a:spcBef>
                <a:spcPts val="0"/>
              </a:spcBef>
              <a:spcAft>
                <a:spcPts val="0"/>
              </a:spcAft>
              <a:buClr>
                <a:schemeClr val="dk1"/>
              </a:buClr>
              <a:buSzPts val="2000"/>
              <a:buFont typeface="Calibri"/>
              <a:buChar char="-"/>
            </a:pPr>
            <a:r>
              <a:rPr lang="fr-CH" sz="2000">
                <a:solidFill>
                  <a:schemeClr val="dk1"/>
                </a:solidFill>
                <a:latin typeface="Calibri"/>
                <a:ea typeface="Calibri"/>
                <a:cs typeface="Calibri"/>
                <a:sym typeface="Calibri"/>
              </a:rPr>
              <a:t>Future of education - AI</a:t>
            </a:r>
            <a:endParaRPr/>
          </a:p>
          <a:p>
            <a:pPr marL="285750" marR="0" lvl="0" indent="-285750" algn="l" rtl="0">
              <a:lnSpc>
                <a:spcPct val="140000"/>
              </a:lnSpc>
              <a:spcBef>
                <a:spcPts val="0"/>
              </a:spcBef>
              <a:spcAft>
                <a:spcPts val="0"/>
              </a:spcAft>
              <a:buClr>
                <a:schemeClr val="dk1"/>
              </a:buClr>
              <a:buSzPts val="2000"/>
              <a:buFont typeface="Calibri"/>
              <a:buChar char="-"/>
            </a:pPr>
            <a:r>
              <a:rPr lang="fr-CH" sz="2000">
                <a:solidFill>
                  <a:schemeClr val="dk1"/>
                </a:solidFill>
                <a:latin typeface="Calibri"/>
                <a:ea typeface="Calibri"/>
                <a:cs typeface="Calibri"/>
                <a:sym typeface="Calibri"/>
              </a:rPr>
              <a:t>Ethics in teaching and research</a:t>
            </a:r>
            <a:endParaRPr sz="2000">
              <a:solidFill>
                <a:schemeClr val="dk1"/>
              </a:solidFill>
              <a:latin typeface="Calibri"/>
              <a:ea typeface="Calibri"/>
              <a:cs typeface="Calibri"/>
              <a:sym typeface="Calibri"/>
            </a:endParaRPr>
          </a:p>
        </p:txBody>
      </p:sp>
      <p:sp>
        <p:nvSpPr>
          <p:cNvPr id="161" name="Google Shape;161;p8"/>
          <p:cNvSpPr txBox="1"/>
          <p:nvPr/>
        </p:nvSpPr>
        <p:spPr>
          <a:xfrm>
            <a:off x="1095703" y="3561396"/>
            <a:ext cx="9896348" cy="2348015"/>
          </a:xfrm>
          <a:prstGeom prst="rect">
            <a:avLst/>
          </a:prstGeom>
          <a:noFill/>
          <a:ln>
            <a:noFill/>
          </a:ln>
        </p:spPr>
        <p:txBody>
          <a:bodyPr spcFirstLastPara="1" wrap="square" lIns="91425" tIns="45700" rIns="91425" bIns="45700" anchor="t" anchorCtr="0">
            <a:spAutoFit/>
          </a:bodyPr>
          <a:lstStyle/>
          <a:p>
            <a:pPr marL="0" marR="0" lvl="0" indent="0" algn="l" rtl="0">
              <a:lnSpc>
                <a:spcPct val="140000"/>
              </a:lnSpc>
              <a:spcBef>
                <a:spcPts val="0"/>
              </a:spcBef>
              <a:spcAft>
                <a:spcPts val="0"/>
              </a:spcAft>
              <a:buNone/>
            </a:pPr>
            <a:r>
              <a:rPr lang="fr-CH" sz="2400" b="1">
                <a:solidFill>
                  <a:schemeClr val="dk1"/>
                </a:solidFill>
                <a:latin typeface="Calibri"/>
                <a:ea typeface="Calibri"/>
                <a:cs typeface="Calibri"/>
                <a:sym typeface="Calibri"/>
              </a:rPr>
              <a:t>Proposals from Committee HV ETH </a:t>
            </a:r>
            <a:r>
              <a:rPr lang="fr-CH" sz="1800" b="1">
                <a:solidFill>
                  <a:schemeClr val="dk1"/>
                </a:solidFill>
                <a:latin typeface="Calibri"/>
                <a:ea typeface="Calibri"/>
                <a:cs typeface="Calibri"/>
                <a:sym typeface="Calibri"/>
              </a:rPr>
              <a:t>(discussion on 31.10.24)</a:t>
            </a:r>
            <a:endParaRPr/>
          </a:p>
          <a:p>
            <a:pPr marL="285750" marR="0" lvl="0" indent="-285750" algn="l" rtl="0">
              <a:lnSpc>
                <a:spcPct val="140000"/>
              </a:lnSpc>
              <a:spcBef>
                <a:spcPts val="0"/>
              </a:spcBef>
              <a:spcAft>
                <a:spcPts val="0"/>
              </a:spcAft>
              <a:buClr>
                <a:schemeClr val="dk1"/>
              </a:buClr>
              <a:buSzPts val="1800"/>
              <a:buFont typeface="Calibri"/>
              <a:buChar char="-"/>
            </a:pPr>
            <a:r>
              <a:rPr lang="fr-CH" sz="1800">
                <a:solidFill>
                  <a:schemeClr val="dk1"/>
                </a:solidFill>
                <a:latin typeface="Calibri"/>
                <a:ea typeface="Calibri"/>
                <a:cs typeface="Calibri"/>
                <a:sym typeface="Calibri"/>
              </a:rPr>
              <a:t>Lack of funding for the ETH domain and SNSF and its impact on quality –&gt; importance of clearly demonstrating the needs of ETH &amp; EPFL</a:t>
            </a:r>
            <a:endParaRPr/>
          </a:p>
          <a:p>
            <a:pPr marL="285750" marR="0" lvl="0" indent="-285750" algn="l" rtl="0">
              <a:lnSpc>
                <a:spcPct val="140000"/>
              </a:lnSpc>
              <a:spcBef>
                <a:spcPts val="0"/>
              </a:spcBef>
              <a:spcAft>
                <a:spcPts val="0"/>
              </a:spcAft>
              <a:buClr>
                <a:schemeClr val="dk1"/>
              </a:buClr>
              <a:buSzPts val="1800"/>
              <a:buFont typeface="Calibri"/>
              <a:buChar char="-"/>
            </a:pPr>
            <a:r>
              <a:rPr lang="fr-CH" sz="1800">
                <a:solidFill>
                  <a:schemeClr val="dk1"/>
                </a:solidFill>
                <a:latin typeface="Calibri"/>
                <a:ea typeface="Calibri"/>
                <a:cs typeface="Calibri"/>
                <a:sym typeface="Calibri"/>
              </a:rPr>
              <a:t>Impact of increase of tuition fees on attractiveness and diversity</a:t>
            </a:r>
            <a:br>
              <a:rPr lang="fr-CH" sz="1800">
                <a:solidFill>
                  <a:schemeClr val="dk1"/>
                </a:solidFill>
                <a:latin typeface="Calibri"/>
                <a:ea typeface="Calibri"/>
                <a:cs typeface="Calibri"/>
                <a:sym typeface="Calibri"/>
              </a:rPr>
            </a:br>
            <a:r>
              <a:rPr lang="fr-CH" sz="1400">
                <a:solidFill>
                  <a:schemeClr val="dk1"/>
                </a:solidFill>
                <a:latin typeface="Calibri"/>
                <a:ea typeface="Calibri"/>
                <a:cs typeface="Calibri"/>
                <a:sym typeface="Calibri"/>
              </a:rPr>
              <a:t>(link with actions lines for recommendations 2 (quality in context of growing student numbers), 5 (attractiveness) and 11 (diversity and inclusion)</a:t>
            </a:r>
            <a:endParaRPr sz="140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9"/>
          <p:cNvSpPr txBox="1"/>
          <p:nvPr/>
        </p:nvSpPr>
        <p:spPr>
          <a:xfrm>
            <a:off x="4367772" y="718195"/>
            <a:ext cx="2403222"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CH" sz="3600">
                <a:solidFill>
                  <a:schemeClr val="dk1"/>
                </a:solidFill>
                <a:latin typeface="Calibri"/>
                <a:ea typeface="Calibri"/>
                <a:cs typeface="Calibri"/>
                <a:sym typeface="Calibri"/>
              </a:rPr>
              <a:t>Dialog 2025</a:t>
            </a:r>
            <a:endParaRPr/>
          </a:p>
        </p:txBody>
      </p:sp>
      <p:sp>
        <p:nvSpPr>
          <p:cNvPr id="167" name="Google Shape;167;p9"/>
          <p:cNvSpPr txBox="1"/>
          <p:nvPr/>
        </p:nvSpPr>
        <p:spPr>
          <a:xfrm>
            <a:off x="997090" y="1572605"/>
            <a:ext cx="9896348" cy="4670766"/>
          </a:xfrm>
          <a:prstGeom prst="rect">
            <a:avLst/>
          </a:prstGeom>
          <a:noFill/>
          <a:ln>
            <a:noFill/>
          </a:ln>
        </p:spPr>
        <p:txBody>
          <a:bodyPr spcFirstLastPara="1" wrap="square" lIns="91425" tIns="45700" rIns="91425" bIns="45700" anchor="t" anchorCtr="0">
            <a:spAutoFit/>
          </a:bodyPr>
          <a:lstStyle/>
          <a:p>
            <a:pPr marL="0" marR="0" lvl="0" indent="0" algn="l" rtl="0">
              <a:lnSpc>
                <a:spcPct val="120000"/>
              </a:lnSpc>
              <a:spcBef>
                <a:spcPts val="0"/>
              </a:spcBef>
              <a:spcAft>
                <a:spcPts val="0"/>
              </a:spcAft>
              <a:buNone/>
            </a:pPr>
            <a:r>
              <a:rPr lang="fr-CH" sz="1800" b="1">
                <a:solidFill>
                  <a:schemeClr val="dk1"/>
                </a:solidFill>
                <a:latin typeface="Calibri"/>
                <a:ea typeface="Calibri"/>
                <a:cs typeface="Calibri"/>
                <a:sym typeface="Calibri"/>
              </a:rPr>
              <a:t>Transversal theme defined at common HV/AE meeting on Nov. 5, 2024:</a:t>
            </a:r>
            <a:endParaRPr/>
          </a:p>
          <a:p>
            <a:pPr marL="0" marR="0" lvl="0" indent="0" algn="l" rtl="0">
              <a:lnSpc>
                <a:spcPct val="120000"/>
              </a:lnSpc>
              <a:spcBef>
                <a:spcPts val="0"/>
              </a:spcBef>
              <a:spcAft>
                <a:spcPts val="0"/>
              </a:spcAft>
              <a:buNone/>
            </a:pPr>
            <a:r>
              <a:rPr lang="fr-CH" sz="2400">
                <a:solidFill>
                  <a:srgbClr val="FF0000"/>
                </a:solidFill>
                <a:latin typeface="Calibri"/>
                <a:ea typeface="Calibri"/>
                <a:cs typeface="Calibri"/>
                <a:sym typeface="Calibri"/>
              </a:rPr>
              <a:t>-&gt; Impact of tuition fee increase and of budget cuts on attractiveness, diversity, academic excellence and Switzerland’s leading position in innovation</a:t>
            </a:r>
            <a:endParaRPr/>
          </a:p>
          <a:p>
            <a:pPr marL="0" marR="0" lvl="0" indent="0" algn="l" rtl="0">
              <a:lnSpc>
                <a:spcPct val="120000"/>
              </a:lnSpc>
              <a:spcBef>
                <a:spcPts val="0"/>
              </a:spcBef>
              <a:spcAft>
                <a:spcPts val="0"/>
              </a:spcAft>
              <a:buNone/>
            </a:pPr>
            <a:r>
              <a:rPr lang="fr-CH" sz="1600">
                <a:solidFill>
                  <a:schemeClr val="dk1"/>
                </a:solidFill>
                <a:latin typeface="Calibri"/>
                <a:ea typeface="Calibri"/>
                <a:cs typeface="Calibri"/>
                <a:sym typeface="Calibri"/>
              </a:rPr>
              <a:t>Link with actions lines regarding recommendations 2 (quality in context of growing student numbers) and 5 (attractiveness) and 11 (diversity and inclusion).</a:t>
            </a:r>
            <a:endParaRPr/>
          </a:p>
          <a:p>
            <a:pPr marL="0" marR="0" lvl="0" indent="0" algn="l" rtl="0">
              <a:lnSpc>
                <a:spcPct val="140000"/>
              </a:lnSpc>
              <a:spcBef>
                <a:spcPts val="0"/>
              </a:spcBef>
              <a:spcAft>
                <a:spcPts val="0"/>
              </a:spcAft>
              <a:buNone/>
            </a:pPr>
            <a:endParaRPr sz="1800">
              <a:solidFill>
                <a:schemeClr val="dk1"/>
              </a:solidFill>
              <a:latin typeface="Calibri"/>
              <a:ea typeface="Calibri"/>
              <a:cs typeface="Calibri"/>
              <a:sym typeface="Calibri"/>
            </a:endParaRPr>
          </a:p>
          <a:p>
            <a:pPr marL="0" marR="0" lvl="0" indent="0" algn="l" rtl="0">
              <a:lnSpc>
                <a:spcPct val="120000"/>
              </a:lnSpc>
              <a:spcBef>
                <a:spcPts val="0"/>
              </a:spcBef>
              <a:spcAft>
                <a:spcPts val="0"/>
              </a:spcAft>
              <a:buNone/>
            </a:pPr>
            <a:r>
              <a:rPr lang="fr-CH" sz="1800" b="1">
                <a:solidFill>
                  <a:schemeClr val="dk1"/>
                </a:solidFill>
                <a:latin typeface="Calibri"/>
                <a:ea typeface="Calibri"/>
                <a:cs typeface="Calibri"/>
                <a:sym typeface="Calibri"/>
              </a:rPr>
              <a:t>Discussion points:</a:t>
            </a:r>
            <a:endParaRPr/>
          </a:p>
          <a:p>
            <a:pPr marL="285750" marR="0" lvl="0" indent="-285750" algn="l" rtl="0">
              <a:lnSpc>
                <a:spcPct val="120000"/>
              </a:lnSpc>
              <a:spcBef>
                <a:spcPts val="0"/>
              </a:spcBef>
              <a:spcAft>
                <a:spcPts val="0"/>
              </a:spcAft>
              <a:buClr>
                <a:schemeClr val="dk1"/>
              </a:buClr>
              <a:buSzPts val="1600"/>
              <a:buFont typeface="Calibri"/>
              <a:buChar char="-"/>
            </a:pPr>
            <a:r>
              <a:rPr lang="fr-CH" sz="1600">
                <a:solidFill>
                  <a:schemeClr val="dk1"/>
                </a:solidFill>
                <a:latin typeface="Calibri"/>
                <a:ea typeface="Calibri"/>
                <a:cs typeface="Calibri"/>
                <a:sym typeface="Calibri"/>
              </a:rPr>
              <a:t>Give examples of consequences of the budget cuts (no salary increase, less funds for apprentice support, no more Cybatholon, other programs and events no longer take place, no more bachelor thesis in some curricula, etc. ).</a:t>
            </a:r>
            <a:endParaRPr/>
          </a:p>
          <a:p>
            <a:pPr marL="285750" marR="0" lvl="0" indent="-285750" algn="l" rtl="0">
              <a:lnSpc>
                <a:spcPct val="120000"/>
              </a:lnSpc>
              <a:spcBef>
                <a:spcPts val="0"/>
              </a:spcBef>
              <a:spcAft>
                <a:spcPts val="0"/>
              </a:spcAft>
              <a:buClr>
                <a:schemeClr val="dk1"/>
              </a:buClr>
              <a:buSzPts val="1600"/>
              <a:buFont typeface="Calibri"/>
              <a:buChar char="-"/>
            </a:pPr>
            <a:r>
              <a:rPr lang="fr-CH" sz="1600">
                <a:solidFill>
                  <a:schemeClr val="dk1"/>
                </a:solidFill>
                <a:latin typeface="Calibri"/>
                <a:ea typeface="Calibri"/>
                <a:cs typeface="Calibri"/>
                <a:sym typeface="Calibri"/>
              </a:rPr>
              <a:t>Risk that income from higher tuition fees, which is negligeable, will have to be used for more administration and accompanying measures (e.g. social scholarships).</a:t>
            </a:r>
            <a:endParaRPr/>
          </a:p>
          <a:p>
            <a:pPr marL="285750" marR="0" lvl="0" indent="-285750" algn="l" rtl="0">
              <a:lnSpc>
                <a:spcPct val="120000"/>
              </a:lnSpc>
              <a:spcBef>
                <a:spcPts val="0"/>
              </a:spcBef>
              <a:spcAft>
                <a:spcPts val="0"/>
              </a:spcAft>
              <a:buClr>
                <a:schemeClr val="dk1"/>
              </a:buClr>
              <a:buSzPts val="1600"/>
              <a:buFont typeface="Calibri"/>
              <a:buChar char="-"/>
            </a:pPr>
            <a:r>
              <a:rPr lang="fr-CH" sz="1600">
                <a:solidFill>
                  <a:schemeClr val="dk1"/>
                </a:solidFill>
                <a:latin typeface="Calibri"/>
                <a:ea typeface="Calibri"/>
                <a:cs typeface="Calibri"/>
                <a:sym typeface="Calibri"/>
              </a:rPr>
              <a:t>Increase of tuition could be even higher if the recommendation from the Gaillard report is implemented.</a:t>
            </a:r>
            <a:endParaRPr/>
          </a:p>
          <a:p>
            <a:pPr marL="285750" marR="0" lvl="0" indent="-285750" algn="l" rtl="0">
              <a:lnSpc>
                <a:spcPct val="120000"/>
              </a:lnSpc>
              <a:spcBef>
                <a:spcPts val="0"/>
              </a:spcBef>
              <a:spcAft>
                <a:spcPts val="0"/>
              </a:spcAft>
              <a:buClr>
                <a:schemeClr val="dk1"/>
              </a:buClr>
              <a:buSzPts val="1600"/>
              <a:buFont typeface="Calibri"/>
              <a:buChar char="-"/>
            </a:pPr>
            <a:r>
              <a:rPr lang="fr-CH" sz="1600">
                <a:solidFill>
                  <a:schemeClr val="dk1"/>
                </a:solidFill>
                <a:latin typeface="Calibri"/>
                <a:ea typeface="Calibri"/>
                <a:cs typeface="Calibri"/>
                <a:sym typeface="Calibri"/>
              </a:rPr>
              <a:t>Impact on sustainability and education – context of global changes, geopolitical situation, etc.</a:t>
            </a:r>
            <a:endParaRPr/>
          </a:p>
          <a:p>
            <a:pPr marL="285750" marR="0" lvl="0" indent="-285750" algn="l" rtl="0">
              <a:lnSpc>
                <a:spcPct val="120000"/>
              </a:lnSpc>
              <a:spcBef>
                <a:spcPts val="0"/>
              </a:spcBef>
              <a:spcAft>
                <a:spcPts val="0"/>
              </a:spcAft>
              <a:buClr>
                <a:schemeClr val="dk1"/>
              </a:buClr>
              <a:buSzPts val="1600"/>
              <a:buFont typeface="Calibri"/>
              <a:buChar char="-"/>
            </a:pPr>
            <a:r>
              <a:rPr lang="fr-CH" sz="1600">
                <a:solidFill>
                  <a:schemeClr val="dk1"/>
                </a:solidFill>
                <a:latin typeface="Calibri"/>
                <a:ea typeface="Calibri"/>
                <a:cs typeface="Calibri"/>
                <a:sym typeface="Calibri"/>
              </a:rPr>
              <a:t>Impact on outreach activities – consequences on image </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1272</Words>
  <Application>Microsoft Office PowerPoint</Application>
  <PresentationFormat>Grand écran</PresentationFormat>
  <Paragraphs>109</Paragraphs>
  <Slides>9</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Courier New</vt:lpstr>
      <vt:lpstr>Noto Sans Symbols</vt:lpstr>
      <vt:lpstr>Thème Office</vt:lpstr>
      <vt:lpstr>Présentation PowerPoint</vt:lpstr>
      <vt:lpstr>Composition of the ETH Board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Becker van Slooten Kristin</dc:creator>
  <cp:lastModifiedBy>Sabrina Wuilleret</cp:lastModifiedBy>
  <cp:revision>1</cp:revision>
  <dcterms:created xsi:type="dcterms:W3CDTF">2021-11-02T08:04:04Z</dcterms:created>
  <dcterms:modified xsi:type="dcterms:W3CDTF">2025-06-16T14:47:27Z</dcterms:modified>
</cp:coreProperties>
</file>