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9"/>
  </p:notesMasterIdLst>
  <p:handoutMasterIdLst>
    <p:handoutMasterId r:id="rId20"/>
  </p:handoutMasterIdLst>
  <p:sldIdLst>
    <p:sldId id="256" r:id="rId2"/>
    <p:sldId id="258" r:id="rId3"/>
    <p:sldId id="257" r:id="rId4"/>
    <p:sldId id="259" r:id="rId5"/>
    <p:sldId id="260" r:id="rId6"/>
    <p:sldId id="261" r:id="rId7"/>
    <p:sldId id="262" r:id="rId8"/>
    <p:sldId id="1801" r:id="rId9"/>
    <p:sldId id="263" r:id="rId10"/>
    <p:sldId id="1793" r:id="rId11"/>
    <p:sldId id="1794" r:id="rId12"/>
    <p:sldId id="1795" r:id="rId13"/>
    <p:sldId id="1796" r:id="rId14"/>
    <p:sldId id="1798" r:id="rId15"/>
    <p:sldId id="1797" r:id="rId16"/>
    <p:sldId id="1799" r:id="rId17"/>
    <p:sldId id="1800" r:id="rId18"/>
  </p:sldIdLst>
  <p:sldSz cx="9144000" cy="5143500" type="screen16x9"/>
  <p:notesSz cx="6858000" cy="9144000"/>
  <p:defaultTex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E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62" autoAdjust="0"/>
    <p:restoredTop sz="91168"/>
  </p:normalViewPr>
  <p:slideViewPr>
    <p:cSldViewPr snapToGrid="0" snapToObjects="1" showGuides="1">
      <p:cViewPr varScale="1">
        <p:scale>
          <a:sx n="81" d="100"/>
          <a:sy n="81" d="100"/>
        </p:scale>
        <p:origin x="1232" y="4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41" d="100"/>
          <a:sy n="141" d="100"/>
        </p:scale>
        <p:origin x="554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fr-CH">
                <a:latin typeface="Arial" panose="020B0604020202020204" pitchFamily="34" charset="0"/>
              </a:rPr>
              <a:t>EPFL Assembly</a:t>
            </a:r>
            <a:endParaRPr lang="fr-CH" dirty="0">
              <a:latin typeface="Arial" panose="020B0604020202020204" pitchFamily="34" charset="0"/>
            </a:endParaRP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fr-CH">
                <a:latin typeface="Arial" panose="020B0604020202020204" pitchFamily="34" charset="0"/>
              </a:rPr>
              <a:t>Version: 30.01.24</a:t>
            </a:r>
            <a:endParaRPr lang="fr-CH" dirty="0">
              <a:latin typeface="Arial" panose="020B0604020202020204" pitchFamily="34" charset="0"/>
            </a:endParaRP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fr-CH">
                <a:latin typeface="Arial" panose="020B0604020202020204" pitchFamily="34" charset="0"/>
              </a:rPr>
              <a:t>MV</a:t>
            </a:r>
            <a:endParaRPr lang="fr-CH" dirty="0">
              <a:latin typeface="Arial" panose="020B0604020202020204" pitchFamily="34" charset="0"/>
            </a:endParaRP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BF4AF0-8439-436D-BEF0-52070F19E1B6}" type="slidenum">
              <a:rPr lang="fr-CH" smtClean="0">
                <a:latin typeface="Arial" panose="020B0604020202020204" pitchFamily="34" charset="0"/>
              </a:rPr>
              <a:t>‹N°›</a:t>
            </a:fld>
            <a:endParaRPr lang="fr-CH" dirty="0">
              <a:latin typeface="Arial" panose="020B0604020202020204" pitchFamily="34" charset="0"/>
            </a:endParaRPr>
          </a:p>
        </p:txBody>
      </p:sp>
    </p:spTree>
    <p:extLst>
      <p:ext uri="{BB962C8B-B14F-4D97-AF65-F5344CB8AC3E}">
        <p14:creationId xmlns:p14="http://schemas.microsoft.com/office/powerpoint/2010/main" val="132490568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r>
              <a:rPr lang="fr-FR"/>
              <a:t>EPFL Assembly</a:t>
            </a:r>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r>
              <a:rPr lang="fr-CH"/>
              <a:t>Version: 30.01.24</a:t>
            </a:r>
            <a:endParaRPr lang="fr-FR" dirty="0"/>
          </a:p>
        </p:txBody>
      </p:sp>
      <p:sp>
        <p:nvSpPr>
          <p:cNvPr id="4" name="Espace réservé de l'image des diapositives 3"/>
          <p:cNvSpPr>
            <a:spLocks noGrp="1" noRot="1" noChangeAspect="1"/>
          </p:cNvSpPr>
          <p:nvPr>
            <p:ph type="sldImg" idx="2"/>
          </p:nvPr>
        </p:nvSpPr>
        <p:spPr>
          <a:xfrm>
            <a:off x="180879" y="458788"/>
            <a:ext cx="6496242" cy="3654136"/>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180879" y="4184074"/>
            <a:ext cx="6496242" cy="4364182"/>
          </a:xfrm>
          <a:prstGeom prst="rect">
            <a:avLst/>
          </a:prstGeom>
        </p:spPr>
        <p:txBody>
          <a:bodyPr vert="horz" lIns="91440" tIns="45720" rIns="91440" bIns="45720" rtlCol="0"/>
          <a:lstStyle/>
          <a:p>
            <a:r>
              <a:rPr lang="fr-FR" dirty="0"/>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r>
              <a:rPr lang="fr-FR"/>
              <a:t>MV</a:t>
            </a:r>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4CF50783-AAED-1941-8BCC-9F6140F0A6B1}" type="slidenum">
              <a:rPr lang="fr-FR" smtClean="0"/>
              <a:pPr/>
              <a:t>‹N°›</a:t>
            </a:fld>
            <a:endParaRPr lang="fr-FR" dirty="0"/>
          </a:p>
        </p:txBody>
      </p:sp>
    </p:spTree>
    <p:extLst>
      <p:ext uri="{BB962C8B-B14F-4D97-AF65-F5344CB8AC3E}">
        <p14:creationId xmlns:p14="http://schemas.microsoft.com/office/powerpoint/2010/main" val="726742729"/>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06375" y="638175"/>
            <a:ext cx="6445250" cy="3625850"/>
          </a:xfrm>
        </p:spPr>
      </p:sp>
      <p:sp>
        <p:nvSpPr>
          <p:cNvPr id="3" name="Espace réservé des notes 2"/>
          <p:cNvSpPr>
            <a:spLocks noGrp="1"/>
          </p:cNvSpPr>
          <p:nvPr>
            <p:ph type="body" idx="1"/>
          </p:nvPr>
        </p:nvSpPr>
        <p:spPr>
          <a:xfrm>
            <a:off x="206375" y="4400549"/>
            <a:ext cx="6445250" cy="4284663"/>
          </a:xfrm>
        </p:spPr>
        <p:txBody>
          <a:bodyPr/>
          <a:lstStyle/>
          <a:p>
            <a:endParaRPr lang="fr-FR" dirty="0"/>
          </a:p>
        </p:txBody>
      </p:sp>
      <p:sp>
        <p:nvSpPr>
          <p:cNvPr id="4" name="Espace réservé du numéro de diapositive 3"/>
          <p:cNvSpPr>
            <a:spLocks noGrp="1"/>
          </p:cNvSpPr>
          <p:nvPr>
            <p:ph type="sldNum" sz="quarter" idx="5"/>
          </p:nvPr>
        </p:nvSpPr>
        <p:spPr/>
        <p:txBody>
          <a:bodyPr/>
          <a:lstStyle/>
          <a:p>
            <a:fld id="{4CF50783-AAED-1941-8BCC-9F6140F0A6B1}" type="slidenum">
              <a:rPr lang="fr-FR" smtClean="0"/>
              <a:pPr/>
              <a:t>1</a:t>
            </a:fld>
            <a:endParaRPr lang="fr-FR" dirty="0"/>
          </a:p>
        </p:txBody>
      </p:sp>
      <p:sp>
        <p:nvSpPr>
          <p:cNvPr id="5" name="Espace réservé de la date 4">
            <a:extLst>
              <a:ext uri="{FF2B5EF4-FFF2-40B4-BE49-F238E27FC236}">
                <a16:creationId xmlns:a16="http://schemas.microsoft.com/office/drawing/2014/main" id="{A44D5C0B-FF5D-D74D-8C14-2DF3F36D9FA2}"/>
              </a:ext>
            </a:extLst>
          </p:cNvPr>
          <p:cNvSpPr>
            <a:spLocks noGrp="1"/>
          </p:cNvSpPr>
          <p:nvPr>
            <p:ph type="dt" idx="1"/>
          </p:nvPr>
        </p:nvSpPr>
        <p:spPr/>
        <p:txBody>
          <a:bodyPr/>
          <a:lstStyle/>
          <a:p>
            <a:r>
              <a:rPr lang="fr-CH"/>
              <a:t>Version: 30.01.24</a:t>
            </a:r>
            <a:endParaRPr lang="fr-FR" dirty="0"/>
          </a:p>
        </p:txBody>
      </p:sp>
      <p:sp>
        <p:nvSpPr>
          <p:cNvPr id="6" name="Espace réservé du pied de page 5">
            <a:extLst>
              <a:ext uri="{FF2B5EF4-FFF2-40B4-BE49-F238E27FC236}">
                <a16:creationId xmlns:a16="http://schemas.microsoft.com/office/drawing/2014/main" id="{533D4F82-6E1C-8940-80E9-9B34DD9CC28C}"/>
              </a:ext>
            </a:extLst>
          </p:cNvPr>
          <p:cNvSpPr>
            <a:spLocks noGrp="1"/>
          </p:cNvSpPr>
          <p:nvPr>
            <p:ph type="ftr" sz="quarter" idx="4"/>
          </p:nvPr>
        </p:nvSpPr>
        <p:spPr/>
        <p:txBody>
          <a:bodyPr/>
          <a:lstStyle/>
          <a:p>
            <a:r>
              <a:rPr lang="fr-FR"/>
              <a:t>MV</a:t>
            </a:r>
            <a:endParaRPr lang="fr-FR" dirty="0"/>
          </a:p>
        </p:txBody>
      </p:sp>
      <p:sp>
        <p:nvSpPr>
          <p:cNvPr id="7" name="Espace réservé de l'en-tête 6">
            <a:extLst>
              <a:ext uri="{FF2B5EF4-FFF2-40B4-BE49-F238E27FC236}">
                <a16:creationId xmlns:a16="http://schemas.microsoft.com/office/drawing/2014/main" id="{3BE92E5B-E05D-834A-8331-EB7868A68CBD}"/>
              </a:ext>
            </a:extLst>
          </p:cNvPr>
          <p:cNvSpPr>
            <a:spLocks noGrp="1"/>
          </p:cNvSpPr>
          <p:nvPr>
            <p:ph type="hdr" sz="quarter"/>
          </p:nvPr>
        </p:nvSpPr>
        <p:spPr/>
        <p:txBody>
          <a:bodyPr/>
          <a:lstStyle/>
          <a:p>
            <a:r>
              <a:rPr lang="fr-FR"/>
              <a:t>EPFL Assembly</a:t>
            </a:r>
            <a:endParaRPr lang="fr-FR" dirty="0"/>
          </a:p>
        </p:txBody>
      </p:sp>
    </p:spTree>
    <p:extLst>
      <p:ext uri="{BB962C8B-B14F-4D97-AF65-F5344CB8AC3E}">
        <p14:creationId xmlns:p14="http://schemas.microsoft.com/office/powerpoint/2010/main" val="3004361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1138" y="619125"/>
            <a:ext cx="6435725" cy="3621088"/>
          </a:xfrm>
        </p:spPr>
      </p:sp>
      <p:sp>
        <p:nvSpPr>
          <p:cNvPr id="3" name="Espace réservé des notes 2"/>
          <p:cNvSpPr>
            <a:spLocks noGrp="1"/>
          </p:cNvSpPr>
          <p:nvPr>
            <p:ph type="body" idx="1"/>
          </p:nvPr>
        </p:nvSpPr>
        <p:spPr>
          <a:xfrm>
            <a:off x="180879" y="4400550"/>
            <a:ext cx="6496242" cy="4147706"/>
          </a:xfrm>
        </p:spPr>
        <p:txBody>
          <a:bodyPr/>
          <a:lstStyle/>
          <a:p>
            <a:endParaRPr lang="fr-CH" dirty="0"/>
          </a:p>
        </p:txBody>
      </p:sp>
      <p:sp>
        <p:nvSpPr>
          <p:cNvPr id="4" name="Espace réservé de l'en-tête 3"/>
          <p:cNvSpPr>
            <a:spLocks noGrp="1"/>
          </p:cNvSpPr>
          <p:nvPr>
            <p:ph type="hdr" sz="quarter"/>
          </p:nvPr>
        </p:nvSpPr>
        <p:spPr/>
        <p:txBody>
          <a:bodyPr/>
          <a:lstStyle/>
          <a:p>
            <a:r>
              <a:rPr lang="fr-FR" dirty="0"/>
              <a:t>EPFL </a:t>
            </a:r>
            <a:r>
              <a:rPr lang="fr-FR" dirty="0" err="1"/>
              <a:t>Assembly</a:t>
            </a:r>
            <a:endParaRPr lang="fr-FR" dirty="0"/>
          </a:p>
        </p:txBody>
      </p:sp>
      <p:sp>
        <p:nvSpPr>
          <p:cNvPr id="5" name="Espace réservé de la date 4"/>
          <p:cNvSpPr>
            <a:spLocks noGrp="1"/>
          </p:cNvSpPr>
          <p:nvPr>
            <p:ph type="dt" idx="1"/>
          </p:nvPr>
        </p:nvSpPr>
        <p:spPr/>
        <p:txBody>
          <a:bodyPr/>
          <a:lstStyle/>
          <a:p>
            <a:r>
              <a:rPr lang="fr-CH"/>
              <a:t>Version: 30.01.24</a:t>
            </a:r>
            <a:endParaRPr lang="fr-FR"/>
          </a:p>
        </p:txBody>
      </p:sp>
      <p:sp>
        <p:nvSpPr>
          <p:cNvPr id="6" name="Espace réservé du pied de page 5"/>
          <p:cNvSpPr>
            <a:spLocks noGrp="1"/>
          </p:cNvSpPr>
          <p:nvPr>
            <p:ph type="ftr" sz="quarter" idx="4"/>
          </p:nvPr>
        </p:nvSpPr>
        <p:spPr/>
        <p:txBody>
          <a:bodyPr/>
          <a:lstStyle/>
          <a:p>
            <a:r>
              <a:rPr lang="fr-FR"/>
              <a:t>Speaker</a:t>
            </a:r>
          </a:p>
        </p:txBody>
      </p:sp>
      <p:sp>
        <p:nvSpPr>
          <p:cNvPr id="7" name="Espace réservé du numéro de diapositive 6"/>
          <p:cNvSpPr>
            <a:spLocks noGrp="1"/>
          </p:cNvSpPr>
          <p:nvPr>
            <p:ph type="sldNum" sz="quarter" idx="5"/>
          </p:nvPr>
        </p:nvSpPr>
        <p:spPr/>
        <p:txBody>
          <a:bodyPr/>
          <a:lstStyle/>
          <a:p>
            <a:fld id="{4CF50783-AAED-1941-8BCC-9F6140F0A6B1}" type="slidenum">
              <a:rPr lang="fr-FR" smtClean="0"/>
              <a:pPr/>
              <a:t>10</a:t>
            </a:fld>
            <a:endParaRPr lang="fr-FR"/>
          </a:p>
        </p:txBody>
      </p:sp>
    </p:spTree>
    <p:extLst>
      <p:ext uri="{BB962C8B-B14F-4D97-AF65-F5344CB8AC3E}">
        <p14:creationId xmlns:p14="http://schemas.microsoft.com/office/powerpoint/2010/main" val="3124374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81AD0-170B-09DF-D659-C2CE3427E76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A4DD773-5A02-08EC-9416-4FF27CF801E4}"/>
              </a:ext>
            </a:extLst>
          </p:cNvPr>
          <p:cNvSpPr>
            <a:spLocks noGrp="1" noRot="1" noChangeAspect="1"/>
          </p:cNvSpPr>
          <p:nvPr>
            <p:ph type="sldImg"/>
          </p:nvPr>
        </p:nvSpPr>
        <p:spPr>
          <a:xfrm>
            <a:off x="180975" y="392113"/>
            <a:ext cx="6496050" cy="3654425"/>
          </a:xfrm>
        </p:spPr>
      </p:sp>
      <p:sp>
        <p:nvSpPr>
          <p:cNvPr id="3" name="Espace réservé des notes 2">
            <a:extLst>
              <a:ext uri="{FF2B5EF4-FFF2-40B4-BE49-F238E27FC236}">
                <a16:creationId xmlns:a16="http://schemas.microsoft.com/office/drawing/2014/main" id="{BDDEFF18-6E96-995E-AA2C-1BA7CE447BED}"/>
              </a:ext>
            </a:extLst>
          </p:cNvPr>
          <p:cNvSpPr>
            <a:spLocks noGrp="1"/>
          </p:cNvSpPr>
          <p:nvPr>
            <p:ph type="body" idx="1"/>
          </p:nvPr>
        </p:nvSpPr>
        <p:spPr/>
        <p:txBody>
          <a:bodyPr/>
          <a:lstStyle/>
          <a:p>
            <a:r>
              <a:rPr lang="en-GB" dirty="0"/>
              <a:t>Photo: https://</a:t>
            </a:r>
            <a:r>
              <a:rPr lang="en-GB" dirty="0" err="1"/>
              <a:t>actu.epfl.ch</a:t>
            </a:r>
            <a:r>
              <a:rPr lang="en-GB" dirty="0"/>
              <a:t>/news/a-color-based-sensor-to-emulate-skin-s-sensitivi-2/</a:t>
            </a:r>
          </a:p>
          <a:p>
            <a:endParaRPr lang="en-GB" dirty="0"/>
          </a:p>
        </p:txBody>
      </p:sp>
      <p:sp>
        <p:nvSpPr>
          <p:cNvPr id="4" name="Espace réservé de l'en-tête 3">
            <a:extLst>
              <a:ext uri="{FF2B5EF4-FFF2-40B4-BE49-F238E27FC236}">
                <a16:creationId xmlns:a16="http://schemas.microsoft.com/office/drawing/2014/main" id="{D3C3C374-8A98-B2D6-4C9A-B2BFA38471EF}"/>
              </a:ext>
            </a:extLst>
          </p:cNvPr>
          <p:cNvSpPr>
            <a:spLocks noGrp="1"/>
          </p:cNvSpPr>
          <p:nvPr>
            <p:ph type="hdr" sz="quarter"/>
          </p:nvPr>
        </p:nvSpPr>
        <p:spPr/>
        <p:txBody>
          <a:bodyPr/>
          <a:lstStyle/>
          <a:p>
            <a:r>
              <a:rPr lang="fr-FR" dirty="0"/>
              <a:t>EPFL </a:t>
            </a:r>
            <a:r>
              <a:rPr lang="fr-FR" dirty="0" err="1"/>
              <a:t>Assembly</a:t>
            </a:r>
            <a:endParaRPr lang="fr-FR" dirty="0"/>
          </a:p>
        </p:txBody>
      </p:sp>
      <p:sp>
        <p:nvSpPr>
          <p:cNvPr id="5" name="Espace réservé de la date 4">
            <a:extLst>
              <a:ext uri="{FF2B5EF4-FFF2-40B4-BE49-F238E27FC236}">
                <a16:creationId xmlns:a16="http://schemas.microsoft.com/office/drawing/2014/main" id="{DE493094-D6F1-5A1D-B023-D44EBAAA1546}"/>
              </a:ext>
            </a:extLst>
          </p:cNvPr>
          <p:cNvSpPr>
            <a:spLocks noGrp="1"/>
          </p:cNvSpPr>
          <p:nvPr>
            <p:ph type="dt" idx="1"/>
          </p:nvPr>
        </p:nvSpPr>
        <p:spPr/>
        <p:txBody>
          <a:bodyPr/>
          <a:lstStyle/>
          <a:p>
            <a:r>
              <a:rPr lang="fr-CH"/>
              <a:t>Version: 30.01.24</a:t>
            </a:r>
            <a:endParaRPr lang="fr-FR" dirty="0"/>
          </a:p>
        </p:txBody>
      </p:sp>
      <p:sp>
        <p:nvSpPr>
          <p:cNvPr id="6" name="Espace réservé du pied de page 5">
            <a:extLst>
              <a:ext uri="{FF2B5EF4-FFF2-40B4-BE49-F238E27FC236}">
                <a16:creationId xmlns:a16="http://schemas.microsoft.com/office/drawing/2014/main" id="{22F6D86A-0142-1B37-D952-6E3979D92F96}"/>
              </a:ext>
            </a:extLst>
          </p:cNvPr>
          <p:cNvSpPr>
            <a:spLocks noGrp="1"/>
          </p:cNvSpPr>
          <p:nvPr>
            <p:ph type="ftr" sz="quarter" idx="4"/>
          </p:nvPr>
        </p:nvSpPr>
        <p:spPr/>
        <p:txBody>
          <a:bodyPr/>
          <a:lstStyle/>
          <a:p>
            <a:r>
              <a:rPr lang="fr-FR"/>
              <a:t>MV</a:t>
            </a:r>
            <a:endParaRPr lang="fr-FR" dirty="0"/>
          </a:p>
        </p:txBody>
      </p:sp>
      <p:sp>
        <p:nvSpPr>
          <p:cNvPr id="7" name="Espace réservé du numéro de diapositive 6">
            <a:extLst>
              <a:ext uri="{FF2B5EF4-FFF2-40B4-BE49-F238E27FC236}">
                <a16:creationId xmlns:a16="http://schemas.microsoft.com/office/drawing/2014/main" id="{7137A59E-D994-68FF-072D-112AA9853CEF}"/>
              </a:ext>
            </a:extLst>
          </p:cNvPr>
          <p:cNvSpPr>
            <a:spLocks noGrp="1"/>
          </p:cNvSpPr>
          <p:nvPr>
            <p:ph type="sldNum" sz="quarter" idx="5"/>
          </p:nvPr>
        </p:nvSpPr>
        <p:spPr/>
        <p:txBody>
          <a:bodyPr/>
          <a:lstStyle/>
          <a:p>
            <a:fld id="{4CF50783-AAED-1941-8BCC-9F6140F0A6B1}" type="slidenum">
              <a:rPr lang="fr-FR" smtClean="0"/>
              <a:pPr/>
              <a:t>11</a:t>
            </a:fld>
            <a:endParaRPr lang="fr-FR" dirty="0"/>
          </a:p>
        </p:txBody>
      </p:sp>
    </p:spTree>
    <p:extLst>
      <p:ext uri="{BB962C8B-B14F-4D97-AF65-F5344CB8AC3E}">
        <p14:creationId xmlns:p14="http://schemas.microsoft.com/office/powerpoint/2010/main" val="350680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0975" y="458788"/>
            <a:ext cx="6496050" cy="3654425"/>
          </a:xfrm>
        </p:spPr>
      </p:sp>
      <p:sp>
        <p:nvSpPr>
          <p:cNvPr id="3" name="Espace réservé des notes 2"/>
          <p:cNvSpPr>
            <a:spLocks noGrp="1"/>
          </p:cNvSpPr>
          <p:nvPr>
            <p:ph type="body" idx="1"/>
          </p:nvPr>
        </p:nvSpPr>
        <p:spPr/>
        <p:txBody>
          <a:bodyPr/>
          <a:lstStyle/>
          <a:p>
            <a:r>
              <a:rPr lang="en-GB" sz="1000" dirty="0" err="1"/>
              <a:t>Leur</a:t>
            </a:r>
            <a:r>
              <a:rPr lang="en-GB" sz="1000" dirty="0"/>
              <a:t> succès ne </a:t>
            </a:r>
            <a:r>
              <a:rPr lang="en-GB" sz="1000" dirty="0" err="1"/>
              <a:t>peut</a:t>
            </a:r>
            <a:r>
              <a:rPr lang="en-GB" sz="1000" dirty="0"/>
              <a:t> </a:t>
            </a:r>
            <a:r>
              <a:rPr lang="en-GB" sz="1000" dirty="0" err="1"/>
              <a:t>cependant</a:t>
            </a:r>
            <a:r>
              <a:rPr lang="en-GB" sz="1000" dirty="0"/>
              <a:t> pas faire </a:t>
            </a:r>
            <a:r>
              <a:rPr lang="en-GB" sz="1000" dirty="0" err="1"/>
              <a:t>oublier</a:t>
            </a:r>
            <a:r>
              <a:rPr lang="en-GB" sz="1000" dirty="0"/>
              <a:t> les conclusions de </a:t>
            </a:r>
            <a:r>
              <a:rPr lang="en-GB" sz="1000" dirty="0" err="1"/>
              <a:t>l’enquête</a:t>
            </a:r>
            <a:r>
              <a:rPr lang="en-GB" sz="1000" dirty="0"/>
              <a:t> sur la </a:t>
            </a:r>
            <a:r>
              <a:rPr lang="en-GB" sz="1000" dirty="0" err="1"/>
              <a:t>santé</a:t>
            </a:r>
            <a:r>
              <a:rPr lang="en-GB" sz="1000" dirty="0"/>
              <a:t> </a:t>
            </a:r>
            <a:r>
              <a:rPr lang="en-GB" sz="1000" dirty="0" err="1"/>
              <a:t>mentale</a:t>
            </a:r>
            <a:r>
              <a:rPr lang="en-GB" sz="1000" dirty="0"/>
              <a:t> et le bien-</a:t>
            </a:r>
            <a:r>
              <a:rPr lang="en-GB" sz="1000" dirty="0" err="1"/>
              <a:t>être</a:t>
            </a:r>
            <a:r>
              <a:rPr lang="en-GB" sz="1000" dirty="0"/>
              <a:t> de la </a:t>
            </a:r>
            <a:r>
              <a:rPr lang="en-GB" sz="1000" dirty="0" err="1"/>
              <a:t>communauté</a:t>
            </a:r>
            <a:r>
              <a:rPr lang="en-GB" sz="1000" dirty="0"/>
              <a:t> EPFL : </a:t>
            </a:r>
            <a:r>
              <a:rPr lang="en-GB" sz="1000" dirty="0" err="1"/>
              <a:t>ses</a:t>
            </a:r>
            <a:r>
              <a:rPr lang="en-GB" sz="1000" dirty="0"/>
              <a:t> </a:t>
            </a:r>
            <a:r>
              <a:rPr lang="en-GB" sz="1000" dirty="0" err="1"/>
              <a:t>résultats</a:t>
            </a:r>
            <a:r>
              <a:rPr lang="en-GB" sz="1000" dirty="0"/>
              <a:t> </a:t>
            </a:r>
            <a:r>
              <a:rPr lang="en-GB" sz="1000" dirty="0" err="1"/>
              <a:t>publiés</a:t>
            </a:r>
            <a:r>
              <a:rPr lang="en-GB" sz="1000" dirty="0"/>
              <a:t> </a:t>
            </a:r>
            <a:r>
              <a:rPr lang="en-GB" sz="1000" dirty="0" err="1"/>
              <a:t>en</a:t>
            </a:r>
            <a:r>
              <a:rPr lang="en-GB" sz="1000" dirty="0"/>
              <a:t> 2023 </a:t>
            </a:r>
            <a:r>
              <a:rPr lang="en-GB" sz="1000" dirty="0" err="1"/>
              <a:t>indiquent</a:t>
            </a:r>
            <a:r>
              <a:rPr lang="en-GB" sz="1000" dirty="0"/>
              <a:t> </a:t>
            </a:r>
            <a:r>
              <a:rPr lang="en-GB" sz="1000" dirty="0" err="1"/>
              <a:t>notamment</a:t>
            </a:r>
            <a:r>
              <a:rPr lang="en-GB" sz="1000" dirty="0"/>
              <a:t> de </a:t>
            </a:r>
            <a:r>
              <a:rPr lang="en-GB" sz="1000" dirty="0" err="1"/>
              <a:t>préoccupants</a:t>
            </a:r>
            <a:r>
              <a:rPr lang="en-GB" sz="1000" dirty="0"/>
              <a:t> </a:t>
            </a:r>
            <a:r>
              <a:rPr lang="en-GB" sz="1000" dirty="0" err="1"/>
              <a:t>niveaux</a:t>
            </a:r>
            <a:r>
              <a:rPr lang="en-GB" sz="1000" dirty="0"/>
              <a:t> </a:t>
            </a:r>
            <a:r>
              <a:rPr lang="en-GB" sz="1000" dirty="0" err="1"/>
              <a:t>d’épuisement</a:t>
            </a:r>
            <a:r>
              <a:rPr lang="en-GB" sz="1000" dirty="0"/>
              <a:t>, surtout au </a:t>
            </a:r>
            <a:r>
              <a:rPr lang="en-GB" sz="1000" dirty="0" err="1"/>
              <a:t>niveau</a:t>
            </a:r>
            <a:r>
              <a:rPr lang="en-GB" sz="1000" dirty="0"/>
              <a:t> du corps </a:t>
            </a:r>
            <a:r>
              <a:rPr lang="en-GB" sz="1000" dirty="0" err="1"/>
              <a:t>étudiant</a:t>
            </a:r>
            <a:r>
              <a:rPr lang="en-GB" sz="1000" dirty="0"/>
              <a:t>, </a:t>
            </a:r>
            <a:r>
              <a:rPr lang="en-GB" sz="1000" dirty="0" err="1"/>
              <a:t>ainsi</a:t>
            </a:r>
            <a:r>
              <a:rPr lang="en-GB" sz="1000" dirty="0"/>
              <a:t> </a:t>
            </a:r>
            <a:r>
              <a:rPr lang="en-GB" sz="1000" dirty="0" err="1"/>
              <a:t>qu’une</a:t>
            </a:r>
            <a:r>
              <a:rPr lang="en-GB" sz="1000" dirty="0"/>
              <a:t> </a:t>
            </a:r>
            <a:r>
              <a:rPr lang="en-GB" sz="1000" dirty="0" err="1"/>
              <a:t>hausse</a:t>
            </a:r>
            <a:r>
              <a:rPr lang="en-GB" sz="1000" dirty="0"/>
              <a:t> des </a:t>
            </a:r>
            <a:r>
              <a:rPr lang="en-GB" sz="1000" dirty="0" err="1"/>
              <a:t>comportements</a:t>
            </a:r>
            <a:r>
              <a:rPr lang="en-GB" sz="1000" dirty="0"/>
              <a:t> </a:t>
            </a:r>
            <a:r>
              <a:rPr lang="en-GB" sz="1000" dirty="0" err="1"/>
              <a:t>négatifs</a:t>
            </a:r>
            <a:r>
              <a:rPr lang="en-GB" sz="1000" dirty="0"/>
              <a:t> relevant du bullying/mobbing </a:t>
            </a:r>
            <a:r>
              <a:rPr lang="en-GB" sz="1000" dirty="0" err="1"/>
              <a:t>envers</a:t>
            </a:r>
            <a:r>
              <a:rPr lang="en-GB" sz="1000" dirty="0"/>
              <a:t> les </a:t>
            </a:r>
            <a:r>
              <a:rPr lang="en-GB" sz="1000" dirty="0" err="1"/>
              <a:t>doctorantes</a:t>
            </a:r>
            <a:r>
              <a:rPr lang="en-GB" sz="1000" dirty="0"/>
              <a:t> et </a:t>
            </a:r>
            <a:r>
              <a:rPr lang="en-GB" sz="1000" dirty="0" err="1"/>
              <a:t>doctorants</a:t>
            </a:r>
            <a:r>
              <a:rPr lang="en-GB" sz="1000" dirty="0"/>
              <a:t>. </a:t>
            </a:r>
          </a:p>
          <a:p>
            <a:endParaRPr lang="en-GB" sz="1000" dirty="0"/>
          </a:p>
          <a:p>
            <a:r>
              <a:rPr lang="en-GB" sz="1000" dirty="0"/>
              <a:t>Des actions </a:t>
            </a:r>
            <a:r>
              <a:rPr lang="en-GB" sz="1000" dirty="0" err="1"/>
              <a:t>concrètes</a:t>
            </a:r>
            <a:r>
              <a:rPr lang="en-GB" sz="1000" dirty="0"/>
              <a:t>, </a:t>
            </a:r>
            <a:r>
              <a:rPr lang="en-GB" sz="1000" dirty="0" err="1"/>
              <a:t>comme</a:t>
            </a:r>
            <a:r>
              <a:rPr lang="en-GB" sz="1000" dirty="0"/>
              <a:t> </a:t>
            </a:r>
            <a:r>
              <a:rPr lang="en-GB" sz="1000" dirty="0" err="1"/>
              <a:t>l’évolution</a:t>
            </a:r>
            <a:r>
              <a:rPr lang="en-GB" sz="1000" dirty="0"/>
              <a:t> des </a:t>
            </a:r>
            <a:r>
              <a:rPr lang="en-GB" sz="1000" dirty="0" err="1"/>
              <a:t>Jours</a:t>
            </a:r>
            <a:r>
              <a:rPr lang="en-GB" sz="1000" dirty="0"/>
              <a:t> </a:t>
            </a:r>
            <a:r>
              <a:rPr lang="en-GB" sz="1000" dirty="0" err="1"/>
              <a:t>Santé</a:t>
            </a:r>
            <a:r>
              <a:rPr lang="en-GB" sz="1000" dirty="0"/>
              <a:t> co-</a:t>
            </a:r>
            <a:r>
              <a:rPr lang="en-GB" sz="1000" dirty="0" err="1"/>
              <a:t>organisés</a:t>
            </a:r>
            <a:r>
              <a:rPr lang="en-GB" sz="1000" dirty="0"/>
              <a:t> avec le Service Sport </a:t>
            </a:r>
            <a:r>
              <a:rPr lang="en-GB" sz="1000" dirty="0" err="1"/>
              <a:t>Santé</a:t>
            </a:r>
            <a:r>
              <a:rPr lang="en-GB" sz="1000" dirty="0"/>
              <a:t> UNIL-EPFL </a:t>
            </a:r>
            <a:r>
              <a:rPr lang="en-GB" sz="1000" dirty="0" err="1"/>
              <a:t>ou</a:t>
            </a:r>
            <a:r>
              <a:rPr lang="en-GB" sz="1000" dirty="0"/>
              <a:t> </a:t>
            </a:r>
            <a:r>
              <a:rPr lang="en-GB" sz="1000" dirty="0" err="1"/>
              <a:t>l’introduction</a:t>
            </a:r>
            <a:r>
              <a:rPr lang="en-GB" sz="1000" dirty="0"/>
              <a:t> </a:t>
            </a:r>
            <a:r>
              <a:rPr lang="en-GB" sz="1000" dirty="0" err="1"/>
              <a:t>dès</a:t>
            </a:r>
            <a:r>
              <a:rPr lang="en-GB" sz="1000" dirty="0"/>
              <a:t> 2024 </a:t>
            </a:r>
            <a:r>
              <a:rPr lang="en-GB" sz="1000" dirty="0" err="1"/>
              <a:t>d’une</a:t>
            </a:r>
            <a:r>
              <a:rPr lang="en-GB" sz="1000" dirty="0"/>
              <a:t> </a:t>
            </a:r>
            <a:r>
              <a:rPr lang="en-GB" sz="1000" dirty="0" err="1"/>
              <a:t>semaine</a:t>
            </a:r>
            <a:r>
              <a:rPr lang="en-GB" sz="1000" dirty="0"/>
              <a:t> de pause au </a:t>
            </a:r>
            <a:r>
              <a:rPr lang="en-GB" sz="1000" dirty="0" err="1"/>
              <a:t>semestre</a:t>
            </a:r>
            <a:r>
              <a:rPr lang="en-GB" sz="1000" dirty="0"/>
              <a:t> </a:t>
            </a:r>
            <a:r>
              <a:rPr lang="en-GB" sz="1000" dirty="0" err="1"/>
              <a:t>d’automne</a:t>
            </a:r>
            <a:r>
              <a:rPr lang="en-GB" sz="1000" dirty="0"/>
              <a:t>, </a:t>
            </a:r>
            <a:r>
              <a:rPr lang="en-GB" sz="1000" dirty="0" err="1"/>
              <a:t>ont</a:t>
            </a:r>
            <a:r>
              <a:rPr lang="en-GB" sz="1000" dirty="0"/>
              <a:t> déjà </a:t>
            </a:r>
            <a:r>
              <a:rPr lang="en-GB" sz="1000" dirty="0" err="1"/>
              <a:t>été</a:t>
            </a:r>
            <a:r>
              <a:rPr lang="en-GB" sz="1000" dirty="0"/>
              <a:t> mises </a:t>
            </a:r>
            <a:r>
              <a:rPr lang="en-GB" sz="1000" dirty="0" err="1"/>
              <a:t>en</a:t>
            </a:r>
            <a:r>
              <a:rPr lang="en-GB" sz="1000" dirty="0"/>
              <a:t> place pour </a:t>
            </a:r>
            <a:r>
              <a:rPr lang="en-GB" sz="1000" dirty="0" err="1"/>
              <a:t>répondre</a:t>
            </a:r>
            <a:r>
              <a:rPr lang="en-GB" sz="1000" dirty="0"/>
              <a:t> </a:t>
            </a:r>
            <a:r>
              <a:rPr lang="en-GB" sz="1000" dirty="0" err="1"/>
              <a:t>en</a:t>
            </a:r>
            <a:r>
              <a:rPr lang="en-GB" sz="1000" dirty="0"/>
              <a:t> </a:t>
            </a:r>
            <a:r>
              <a:rPr lang="en-GB" sz="1000" dirty="0" err="1"/>
              <a:t>partie</a:t>
            </a:r>
            <a:r>
              <a:rPr lang="en-GB" sz="1000" dirty="0"/>
              <a:t> </a:t>
            </a:r>
            <a:r>
              <a:rPr lang="en-GB" sz="1000" dirty="0" err="1"/>
              <a:t>à</a:t>
            </a:r>
            <a:r>
              <a:rPr lang="en-GB" sz="1000" dirty="0"/>
              <a:t> </a:t>
            </a:r>
            <a:r>
              <a:rPr lang="en-GB" sz="1000" dirty="0" err="1"/>
              <a:t>ces</a:t>
            </a:r>
            <a:r>
              <a:rPr lang="en-GB" sz="1000" dirty="0"/>
              <a:t> </a:t>
            </a:r>
            <a:r>
              <a:rPr lang="en-GB" sz="1000" dirty="0" err="1"/>
              <a:t>problématiques</a:t>
            </a:r>
            <a:r>
              <a:rPr lang="en-GB" sz="1000" dirty="0"/>
              <a:t>.</a:t>
            </a:r>
          </a:p>
          <a:p>
            <a:endParaRPr lang="en-GB" sz="1000" dirty="0"/>
          </a:p>
          <a:p>
            <a:r>
              <a:rPr lang="en-GB" sz="1000" dirty="0"/>
              <a:t>La consolidation </a:t>
            </a:r>
            <a:r>
              <a:rPr lang="en-GB" sz="1000" dirty="0" err="1"/>
              <a:t>en</a:t>
            </a:r>
            <a:r>
              <a:rPr lang="en-GB" sz="1000" dirty="0"/>
              <a:t> 2023 du </a:t>
            </a:r>
            <a:r>
              <a:rPr lang="en-GB" sz="1000" dirty="0" err="1"/>
              <a:t>dispositif</a:t>
            </a:r>
            <a:r>
              <a:rPr lang="en-GB" sz="1000" dirty="0"/>
              <a:t> </a:t>
            </a:r>
            <a:r>
              <a:rPr lang="en-GB" sz="1000" dirty="0" err="1"/>
              <a:t>lié</a:t>
            </a:r>
            <a:r>
              <a:rPr lang="en-GB" sz="1000" dirty="0"/>
              <a:t> aux </a:t>
            </a:r>
            <a:r>
              <a:rPr lang="en-GB" sz="1000" dirty="0" err="1"/>
              <a:t>risques</a:t>
            </a:r>
            <a:r>
              <a:rPr lang="en-GB" sz="1000" dirty="0"/>
              <a:t> </a:t>
            </a:r>
            <a:r>
              <a:rPr lang="en-GB" sz="1000" dirty="0" err="1"/>
              <a:t>psychosociaux</a:t>
            </a:r>
            <a:r>
              <a:rPr lang="en-GB" sz="1000" dirty="0"/>
              <a:t> </a:t>
            </a:r>
            <a:r>
              <a:rPr lang="en-GB" sz="1000" dirty="0" err="1"/>
              <a:t>à</a:t>
            </a:r>
            <a:r>
              <a:rPr lang="en-GB" sz="1000" dirty="0"/>
              <a:t> </a:t>
            </a:r>
            <a:r>
              <a:rPr lang="en-GB" sz="1000" dirty="0" err="1"/>
              <a:t>l’EPFL</a:t>
            </a:r>
            <a:r>
              <a:rPr lang="en-GB" sz="1000" dirty="0"/>
              <a:t> ne </a:t>
            </a:r>
            <a:r>
              <a:rPr lang="en-GB" sz="1000" dirty="0" err="1"/>
              <a:t>résoudra</a:t>
            </a:r>
            <a:r>
              <a:rPr lang="en-GB" sz="1000" dirty="0"/>
              <a:t> pas </a:t>
            </a:r>
            <a:r>
              <a:rPr lang="en-GB" sz="1000" dirty="0" err="1"/>
              <a:t>toutes</a:t>
            </a:r>
            <a:r>
              <a:rPr lang="en-GB" sz="1000" dirty="0"/>
              <a:t> les </a:t>
            </a:r>
            <a:r>
              <a:rPr lang="en-GB" sz="1000" dirty="0" err="1"/>
              <a:t>difficultés</a:t>
            </a:r>
            <a:r>
              <a:rPr lang="en-GB" sz="1000" dirty="0"/>
              <a:t> d’un coup de baguette </a:t>
            </a:r>
            <a:r>
              <a:rPr lang="en-GB" sz="1000" dirty="0" err="1"/>
              <a:t>magique</a:t>
            </a:r>
            <a:r>
              <a:rPr lang="en-GB" sz="1000" dirty="0"/>
              <a:t>. </a:t>
            </a:r>
            <a:r>
              <a:rPr lang="en-GB" sz="1000" dirty="0" err="1"/>
              <a:t>Mais</a:t>
            </a:r>
            <a:r>
              <a:rPr lang="en-GB" sz="1000" dirty="0"/>
              <a:t> </a:t>
            </a:r>
            <a:r>
              <a:rPr lang="en-GB" sz="1000" dirty="0" err="1"/>
              <a:t>là</a:t>
            </a:r>
            <a:r>
              <a:rPr lang="en-GB" sz="1000" dirty="0"/>
              <a:t> encore, </a:t>
            </a:r>
            <a:r>
              <a:rPr lang="en-GB" sz="1000" dirty="0" err="1"/>
              <a:t>l’École</a:t>
            </a:r>
            <a:r>
              <a:rPr lang="en-GB" sz="1000" dirty="0"/>
              <a:t> </a:t>
            </a:r>
            <a:r>
              <a:rPr lang="en-GB" sz="1000" dirty="0" err="1"/>
              <a:t>essaie</a:t>
            </a:r>
            <a:r>
              <a:rPr lang="en-GB" sz="1000" dirty="0"/>
              <a:t> de tester des choses, </a:t>
            </a:r>
            <a:r>
              <a:rPr lang="en-GB" sz="1000" dirty="0" err="1"/>
              <a:t>en</a:t>
            </a:r>
            <a:r>
              <a:rPr lang="en-GB" sz="1000" dirty="0"/>
              <a:t> </a:t>
            </a:r>
            <a:r>
              <a:rPr lang="en-GB" sz="1000" dirty="0" err="1"/>
              <a:t>mettant</a:t>
            </a:r>
            <a:r>
              <a:rPr lang="en-GB" sz="1000" dirty="0"/>
              <a:t> </a:t>
            </a:r>
            <a:r>
              <a:rPr lang="en-GB" sz="1000" dirty="0" err="1"/>
              <a:t>davantage</a:t>
            </a:r>
            <a:r>
              <a:rPr lang="en-GB" sz="1000" dirty="0"/>
              <a:t> </a:t>
            </a:r>
            <a:r>
              <a:rPr lang="en-GB" sz="1000" dirty="0" err="1"/>
              <a:t>en</a:t>
            </a:r>
            <a:r>
              <a:rPr lang="en-GB" sz="1000" dirty="0"/>
              <a:t> </a:t>
            </a:r>
            <a:r>
              <a:rPr lang="en-GB" sz="1000" dirty="0" err="1"/>
              <a:t>réseau</a:t>
            </a:r>
            <a:r>
              <a:rPr lang="en-GB" sz="1000" dirty="0"/>
              <a:t> les </a:t>
            </a:r>
            <a:r>
              <a:rPr lang="en-GB" sz="1000" dirty="0" err="1"/>
              <a:t>professionnels</a:t>
            </a:r>
            <a:r>
              <a:rPr lang="en-GB" sz="1000" dirty="0"/>
              <a:t> du </a:t>
            </a:r>
            <a:r>
              <a:rPr lang="en-GB" sz="1000" dirty="0" err="1"/>
              <a:t>soutien</a:t>
            </a:r>
            <a:r>
              <a:rPr lang="en-GB" sz="1000" dirty="0"/>
              <a:t>, avec de </a:t>
            </a:r>
            <a:r>
              <a:rPr lang="en-GB" sz="1000" dirty="0" err="1"/>
              <a:t>nouvelles</a:t>
            </a:r>
            <a:r>
              <a:rPr lang="en-GB" sz="1000" dirty="0"/>
              <a:t> formations, de nouveaux </a:t>
            </a:r>
            <a:r>
              <a:rPr lang="en-GB" sz="1000" dirty="0" err="1"/>
              <a:t>outils</a:t>
            </a:r>
            <a:r>
              <a:rPr lang="en-GB" sz="1000" dirty="0"/>
              <a:t> (Trust point par </a:t>
            </a:r>
            <a:r>
              <a:rPr lang="en-GB" sz="1000" dirty="0" err="1"/>
              <a:t>exemple</a:t>
            </a:r>
            <a:r>
              <a:rPr lang="en-GB" sz="1000" dirty="0"/>
              <a:t>, https://trust-</a:t>
            </a:r>
            <a:r>
              <a:rPr lang="en-GB" sz="1000" dirty="0" err="1"/>
              <a:t>point.epfl.ch</a:t>
            </a:r>
            <a:r>
              <a:rPr lang="en-GB" sz="1000" dirty="0"/>
              <a:t>/</a:t>
            </a:r>
            <a:r>
              <a:rPr lang="en-GB" sz="1000" dirty="0" err="1"/>
              <a:t>fr</a:t>
            </a:r>
            <a:r>
              <a:rPr lang="en-GB" sz="1000" dirty="0"/>
              <a:t>/) , de </a:t>
            </a:r>
            <a:r>
              <a:rPr lang="en-GB" sz="1000" dirty="0" err="1"/>
              <a:t>nouvelles</a:t>
            </a:r>
            <a:r>
              <a:rPr lang="en-GB" sz="1000" dirty="0"/>
              <a:t> </a:t>
            </a:r>
            <a:r>
              <a:rPr lang="en-GB" sz="1000" dirty="0" err="1"/>
              <a:t>fonctions</a:t>
            </a:r>
            <a:r>
              <a:rPr lang="en-GB" sz="1000" dirty="0"/>
              <a:t> </a:t>
            </a:r>
            <a:r>
              <a:rPr lang="en-GB" sz="1000" dirty="0" err="1"/>
              <a:t>dédiées</a:t>
            </a:r>
            <a:r>
              <a:rPr lang="en-GB" sz="1000" dirty="0"/>
              <a:t> (</a:t>
            </a:r>
            <a:r>
              <a:rPr lang="en-GB" sz="1000" dirty="0" err="1"/>
              <a:t>comme</a:t>
            </a:r>
            <a:r>
              <a:rPr lang="en-GB" sz="1000" dirty="0"/>
              <a:t> le Respect Compliance Officer, https://</a:t>
            </a:r>
            <a:r>
              <a:rPr lang="en-GB" sz="1000" dirty="0" err="1"/>
              <a:t>www.epfl.ch</a:t>
            </a:r>
            <a:r>
              <a:rPr lang="en-GB" sz="1000" dirty="0"/>
              <a:t>/about/respect/</a:t>
            </a:r>
            <a:r>
              <a:rPr lang="en-GB" sz="1000" dirty="0" err="1"/>
              <a:t>fr</a:t>
            </a:r>
            <a:r>
              <a:rPr lang="en-GB" sz="1000" dirty="0"/>
              <a:t>/respect-compliance-office). </a:t>
            </a:r>
          </a:p>
        </p:txBody>
      </p:sp>
      <p:sp>
        <p:nvSpPr>
          <p:cNvPr id="4" name="Espace réservé de l'en-tête 3"/>
          <p:cNvSpPr>
            <a:spLocks noGrp="1"/>
          </p:cNvSpPr>
          <p:nvPr>
            <p:ph type="hdr" sz="quarter"/>
          </p:nvPr>
        </p:nvSpPr>
        <p:spPr/>
        <p:txBody>
          <a:bodyPr/>
          <a:lstStyle/>
          <a:p>
            <a:r>
              <a:rPr lang="fr-FR"/>
              <a:t>EPFL Assembly</a:t>
            </a:r>
            <a:endParaRPr lang="fr-FR" dirty="0"/>
          </a:p>
        </p:txBody>
      </p:sp>
      <p:sp>
        <p:nvSpPr>
          <p:cNvPr id="5" name="Espace réservé de la date 4"/>
          <p:cNvSpPr>
            <a:spLocks noGrp="1"/>
          </p:cNvSpPr>
          <p:nvPr>
            <p:ph type="dt" idx="1"/>
          </p:nvPr>
        </p:nvSpPr>
        <p:spPr/>
        <p:txBody>
          <a:bodyPr/>
          <a:lstStyle/>
          <a:p>
            <a:r>
              <a:rPr lang="fr-CH"/>
              <a:t>Version: 30.01.24</a:t>
            </a:r>
            <a:endParaRPr lang="fr-FR" dirty="0"/>
          </a:p>
        </p:txBody>
      </p:sp>
      <p:sp>
        <p:nvSpPr>
          <p:cNvPr id="6" name="Espace réservé du pied de page 5"/>
          <p:cNvSpPr>
            <a:spLocks noGrp="1"/>
          </p:cNvSpPr>
          <p:nvPr>
            <p:ph type="ftr" sz="quarter" idx="4"/>
          </p:nvPr>
        </p:nvSpPr>
        <p:spPr/>
        <p:txBody>
          <a:bodyPr/>
          <a:lstStyle/>
          <a:p>
            <a:r>
              <a:rPr lang="fr-FR"/>
              <a:t>MV</a:t>
            </a:r>
            <a:endParaRPr lang="fr-FR" dirty="0"/>
          </a:p>
        </p:txBody>
      </p:sp>
      <p:sp>
        <p:nvSpPr>
          <p:cNvPr id="7" name="Espace réservé du numéro de diapositive 6"/>
          <p:cNvSpPr>
            <a:spLocks noGrp="1"/>
          </p:cNvSpPr>
          <p:nvPr>
            <p:ph type="sldNum" sz="quarter" idx="5"/>
          </p:nvPr>
        </p:nvSpPr>
        <p:spPr/>
        <p:txBody>
          <a:bodyPr/>
          <a:lstStyle/>
          <a:p>
            <a:fld id="{4CF50783-AAED-1941-8BCC-9F6140F0A6B1}" type="slidenum">
              <a:rPr lang="fr-FR" smtClean="0"/>
              <a:pPr/>
              <a:t>12</a:t>
            </a:fld>
            <a:endParaRPr lang="fr-FR" dirty="0"/>
          </a:p>
        </p:txBody>
      </p:sp>
    </p:spTree>
    <p:extLst>
      <p:ext uri="{BB962C8B-B14F-4D97-AF65-F5344CB8AC3E}">
        <p14:creationId xmlns:p14="http://schemas.microsoft.com/office/powerpoint/2010/main" val="4089921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FFAD8-3EC0-6DBB-4857-F12CA8F41B5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E955BEB-5E68-72CC-2A15-476F110274E8}"/>
              </a:ext>
            </a:extLst>
          </p:cNvPr>
          <p:cNvSpPr>
            <a:spLocks noGrp="1" noRot="1" noChangeAspect="1"/>
          </p:cNvSpPr>
          <p:nvPr>
            <p:ph type="sldImg"/>
          </p:nvPr>
        </p:nvSpPr>
        <p:spPr>
          <a:xfrm>
            <a:off x="180975" y="392113"/>
            <a:ext cx="6496050" cy="3654425"/>
          </a:xfrm>
        </p:spPr>
      </p:sp>
      <p:sp>
        <p:nvSpPr>
          <p:cNvPr id="3" name="Espace réservé des notes 2">
            <a:extLst>
              <a:ext uri="{FF2B5EF4-FFF2-40B4-BE49-F238E27FC236}">
                <a16:creationId xmlns:a16="http://schemas.microsoft.com/office/drawing/2014/main" id="{5F2906F7-A159-24CB-99D0-21A01C7EC44B}"/>
              </a:ext>
            </a:extLst>
          </p:cNvPr>
          <p:cNvSpPr>
            <a:spLocks noGrp="1"/>
          </p:cNvSpPr>
          <p:nvPr>
            <p:ph type="body" idx="1"/>
          </p:nvPr>
        </p:nvSpPr>
        <p:spPr/>
        <p:txBody>
          <a:bodyPr/>
          <a:lstStyle/>
          <a:p>
            <a:r>
              <a:rPr lang="en-GB" dirty="0"/>
              <a:t>Photo: https://</a:t>
            </a:r>
            <a:r>
              <a:rPr lang="en-GB" dirty="0" err="1"/>
              <a:t>actu.epfl.ch</a:t>
            </a:r>
            <a:r>
              <a:rPr lang="en-GB" dirty="0"/>
              <a:t>/news/a-color-based-sensor-to-emulate-skin-s-sensitivi-2/</a:t>
            </a:r>
          </a:p>
          <a:p>
            <a:endParaRPr lang="en-GB" dirty="0"/>
          </a:p>
        </p:txBody>
      </p:sp>
      <p:sp>
        <p:nvSpPr>
          <p:cNvPr id="4" name="Espace réservé de l'en-tête 3">
            <a:extLst>
              <a:ext uri="{FF2B5EF4-FFF2-40B4-BE49-F238E27FC236}">
                <a16:creationId xmlns:a16="http://schemas.microsoft.com/office/drawing/2014/main" id="{9E369F3E-1C29-4F9C-3874-73F47364ABDA}"/>
              </a:ext>
            </a:extLst>
          </p:cNvPr>
          <p:cNvSpPr>
            <a:spLocks noGrp="1"/>
          </p:cNvSpPr>
          <p:nvPr>
            <p:ph type="hdr" sz="quarter"/>
          </p:nvPr>
        </p:nvSpPr>
        <p:spPr/>
        <p:txBody>
          <a:bodyPr/>
          <a:lstStyle/>
          <a:p>
            <a:r>
              <a:rPr lang="fr-FR"/>
              <a:t>EPFL Assembly</a:t>
            </a:r>
            <a:endParaRPr lang="fr-FR" dirty="0"/>
          </a:p>
        </p:txBody>
      </p:sp>
      <p:sp>
        <p:nvSpPr>
          <p:cNvPr id="5" name="Espace réservé de la date 4">
            <a:extLst>
              <a:ext uri="{FF2B5EF4-FFF2-40B4-BE49-F238E27FC236}">
                <a16:creationId xmlns:a16="http://schemas.microsoft.com/office/drawing/2014/main" id="{F29B147E-EA28-753E-0B01-97701CEC907F}"/>
              </a:ext>
            </a:extLst>
          </p:cNvPr>
          <p:cNvSpPr>
            <a:spLocks noGrp="1"/>
          </p:cNvSpPr>
          <p:nvPr>
            <p:ph type="dt" idx="1"/>
          </p:nvPr>
        </p:nvSpPr>
        <p:spPr/>
        <p:txBody>
          <a:bodyPr/>
          <a:lstStyle/>
          <a:p>
            <a:r>
              <a:rPr lang="fr-CH"/>
              <a:t>Version: 30.01.24</a:t>
            </a:r>
            <a:endParaRPr lang="fr-FR" dirty="0"/>
          </a:p>
        </p:txBody>
      </p:sp>
      <p:sp>
        <p:nvSpPr>
          <p:cNvPr id="6" name="Espace réservé du pied de page 5">
            <a:extLst>
              <a:ext uri="{FF2B5EF4-FFF2-40B4-BE49-F238E27FC236}">
                <a16:creationId xmlns:a16="http://schemas.microsoft.com/office/drawing/2014/main" id="{92231588-C4D6-8B1C-42E2-E753C6272062}"/>
              </a:ext>
            </a:extLst>
          </p:cNvPr>
          <p:cNvSpPr>
            <a:spLocks noGrp="1"/>
          </p:cNvSpPr>
          <p:nvPr>
            <p:ph type="ftr" sz="quarter" idx="4"/>
          </p:nvPr>
        </p:nvSpPr>
        <p:spPr/>
        <p:txBody>
          <a:bodyPr/>
          <a:lstStyle/>
          <a:p>
            <a:r>
              <a:rPr lang="fr-FR"/>
              <a:t>MV</a:t>
            </a:r>
            <a:endParaRPr lang="fr-FR" dirty="0"/>
          </a:p>
        </p:txBody>
      </p:sp>
      <p:sp>
        <p:nvSpPr>
          <p:cNvPr id="7" name="Espace réservé du numéro de diapositive 6">
            <a:extLst>
              <a:ext uri="{FF2B5EF4-FFF2-40B4-BE49-F238E27FC236}">
                <a16:creationId xmlns:a16="http://schemas.microsoft.com/office/drawing/2014/main" id="{8ADAB0B7-13BB-4FC1-FF83-EFB5F6BB1DB6}"/>
              </a:ext>
            </a:extLst>
          </p:cNvPr>
          <p:cNvSpPr>
            <a:spLocks noGrp="1"/>
          </p:cNvSpPr>
          <p:nvPr>
            <p:ph type="sldNum" sz="quarter" idx="5"/>
          </p:nvPr>
        </p:nvSpPr>
        <p:spPr/>
        <p:txBody>
          <a:bodyPr/>
          <a:lstStyle/>
          <a:p>
            <a:fld id="{4CF50783-AAED-1941-8BCC-9F6140F0A6B1}" type="slidenum">
              <a:rPr lang="fr-FR" smtClean="0"/>
              <a:pPr/>
              <a:t>13</a:t>
            </a:fld>
            <a:endParaRPr lang="fr-FR" dirty="0"/>
          </a:p>
        </p:txBody>
      </p:sp>
    </p:spTree>
    <p:extLst>
      <p:ext uri="{BB962C8B-B14F-4D97-AF65-F5344CB8AC3E}">
        <p14:creationId xmlns:p14="http://schemas.microsoft.com/office/powerpoint/2010/main" val="2517217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0975" y="458788"/>
            <a:ext cx="6496050" cy="3654425"/>
          </a:xfrm>
        </p:spPr>
      </p:sp>
      <p:sp>
        <p:nvSpPr>
          <p:cNvPr id="3" name="Espace réservé des notes 2"/>
          <p:cNvSpPr>
            <a:spLocks noGrp="1"/>
          </p:cNvSpPr>
          <p:nvPr>
            <p:ph type="body" idx="1"/>
          </p:nvPr>
        </p:nvSpPr>
        <p:spPr/>
        <p:txBody>
          <a:bodyPr/>
          <a:lstStyle/>
          <a:p>
            <a:r>
              <a:rPr lang="en-GB" dirty="0"/>
              <a:t>List a few efforts done since the townhall</a:t>
            </a:r>
          </a:p>
          <a:p>
            <a:endParaRPr lang="en-GB" dirty="0"/>
          </a:p>
          <a:p>
            <a:endParaRPr lang="en-GB" dirty="0"/>
          </a:p>
        </p:txBody>
      </p:sp>
      <p:sp>
        <p:nvSpPr>
          <p:cNvPr id="4" name="Espace réservé de l'en-tête 3"/>
          <p:cNvSpPr>
            <a:spLocks noGrp="1"/>
          </p:cNvSpPr>
          <p:nvPr>
            <p:ph type="hdr" sz="quarter"/>
          </p:nvPr>
        </p:nvSpPr>
        <p:spPr/>
        <p:txBody>
          <a:bodyPr/>
          <a:lstStyle/>
          <a:p>
            <a:r>
              <a:rPr lang="fr-FR"/>
              <a:t>EPFL Assembly</a:t>
            </a:r>
            <a:endParaRPr lang="fr-FR" dirty="0"/>
          </a:p>
        </p:txBody>
      </p:sp>
      <p:sp>
        <p:nvSpPr>
          <p:cNvPr id="5" name="Espace réservé de la date 4"/>
          <p:cNvSpPr>
            <a:spLocks noGrp="1"/>
          </p:cNvSpPr>
          <p:nvPr>
            <p:ph type="dt" idx="1"/>
          </p:nvPr>
        </p:nvSpPr>
        <p:spPr/>
        <p:txBody>
          <a:bodyPr/>
          <a:lstStyle/>
          <a:p>
            <a:r>
              <a:rPr lang="fr-CH"/>
              <a:t>Version: 30.01.24</a:t>
            </a:r>
            <a:endParaRPr lang="fr-FR" dirty="0"/>
          </a:p>
        </p:txBody>
      </p:sp>
      <p:sp>
        <p:nvSpPr>
          <p:cNvPr id="6" name="Espace réservé du pied de page 5"/>
          <p:cNvSpPr>
            <a:spLocks noGrp="1"/>
          </p:cNvSpPr>
          <p:nvPr>
            <p:ph type="ftr" sz="quarter" idx="4"/>
          </p:nvPr>
        </p:nvSpPr>
        <p:spPr/>
        <p:txBody>
          <a:bodyPr/>
          <a:lstStyle/>
          <a:p>
            <a:r>
              <a:rPr lang="fr-FR"/>
              <a:t>MV</a:t>
            </a:r>
            <a:endParaRPr lang="fr-FR" dirty="0"/>
          </a:p>
        </p:txBody>
      </p:sp>
      <p:sp>
        <p:nvSpPr>
          <p:cNvPr id="7" name="Espace réservé du numéro de diapositive 6"/>
          <p:cNvSpPr>
            <a:spLocks noGrp="1"/>
          </p:cNvSpPr>
          <p:nvPr>
            <p:ph type="sldNum" sz="quarter" idx="5"/>
          </p:nvPr>
        </p:nvSpPr>
        <p:spPr/>
        <p:txBody>
          <a:bodyPr/>
          <a:lstStyle/>
          <a:p>
            <a:fld id="{4CF50783-AAED-1941-8BCC-9F6140F0A6B1}" type="slidenum">
              <a:rPr lang="fr-FR" smtClean="0"/>
              <a:pPr/>
              <a:t>14</a:t>
            </a:fld>
            <a:endParaRPr lang="fr-FR" dirty="0"/>
          </a:p>
        </p:txBody>
      </p:sp>
    </p:spTree>
    <p:extLst>
      <p:ext uri="{BB962C8B-B14F-4D97-AF65-F5344CB8AC3E}">
        <p14:creationId xmlns:p14="http://schemas.microsoft.com/office/powerpoint/2010/main" val="1533105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0975" y="458788"/>
            <a:ext cx="6496050" cy="3654425"/>
          </a:xfrm>
        </p:spPr>
      </p:sp>
      <p:sp>
        <p:nvSpPr>
          <p:cNvPr id="3" name="Espace réservé des notes 2"/>
          <p:cNvSpPr>
            <a:spLocks noGrp="1"/>
          </p:cNvSpPr>
          <p:nvPr>
            <p:ph type="body" idx="1"/>
          </p:nvPr>
        </p:nvSpPr>
        <p:spPr/>
        <p:txBody>
          <a:bodyPr/>
          <a:lstStyle/>
          <a:p>
            <a:endParaRPr lang="en-GB" dirty="0"/>
          </a:p>
        </p:txBody>
      </p:sp>
      <p:sp>
        <p:nvSpPr>
          <p:cNvPr id="4" name="Espace réservé de l'en-tête 3"/>
          <p:cNvSpPr>
            <a:spLocks noGrp="1"/>
          </p:cNvSpPr>
          <p:nvPr>
            <p:ph type="hdr" sz="quarter"/>
          </p:nvPr>
        </p:nvSpPr>
        <p:spPr/>
        <p:txBody>
          <a:bodyPr/>
          <a:lstStyle/>
          <a:p>
            <a:r>
              <a:rPr lang="fr-FR" dirty="0"/>
              <a:t>EPFL </a:t>
            </a:r>
            <a:r>
              <a:rPr lang="fr-FR" dirty="0" err="1"/>
              <a:t>Assembly</a:t>
            </a:r>
            <a:endParaRPr lang="fr-FR" dirty="0"/>
          </a:p>
        </p:txBody>
      </p:sp>
      <p:sp>
        <p:nvSpPr>
          <p:cNvPr id="5" name="Espace réservé de la date 4"/>
          <p:cNvSpPr>
            <a:spLocks noGrp="1"/>
          </p:cNvSpPr>
          <p:nvPr>
            <p:ph type="dt" idx="1"/>
          </p:nvPr>
        </p:nvSpPr>
        <p:spPr/>
        <p:txBody>
          <a:bodyPr/>
          <a:lstStyle/>
          <a:p>
            <a:r>
              <a:rPr lang="fr-CH"/>
              <a:t>Version: 30.01.24</a:t>
            </a:r>
            <a:endParaRPr lang="fr-FR" dirty="0"/>
          </a:p>
        </p:txBody>
      </p:sp>
      <p:sp>
        <p:nvSpPr>
          <p:cNvPr id="6" name="Espace réservé du pied de page 5"/>
          <p:cNvSpPr>
            <a:spLocks noGrp="1"/>
          </p:cNvSpPr>
          <p:nvPr>
            <p:ph type="ftr" sz="quarter" idx="4"/>
          </p:nvPr>
        </p:nvSpPr>
        <p:spPr/>
        <p:txBody>
          <a:bodyPr/>
          <a:lstStyle/>
          <a:p>
            <a:r>
              <a:rPr lang="fr-FR"/>
              <a:t>MV</a:t>
            </a:r>
            <a:endParaRPr lang="fr-FR" dirty="0"/>
          </a:p>
        </p:txBody>
      </p:sp>
      <p:sp>
        <p:nvSpPr>
          <p:cNvPr id="7" name="Espace réservé du numéro de diapositive 6"/>
          <p:cNvSpPr>
            <a:spLocks noGrp="1"/>
          </p:cNvSpPr>
          <p:nvPr>
            <p:ph type="sldNum" sz="quarter" idx="5"/>
          </p:nvPr>
        </p:nvSpPr>
        <p:spPr/>
        <p:txBody>
          <a:bodyPr/>
          <a:lstStyle/>
          <a:p>
            <a:fld id="{4CF50783-AAED-1941-8BCC-9F6140F0A6B1}" type="slidenum">
              <a:rPr lang="fr-FR" smtClean="0"/>
              <a:pPr/>
              <a:t>15</a:t>
            </a:fld>
            <a:endParaRPr lang="fr-FR" dirty="0"/>
          </a:p>
        </p:txBody>
      </p:sp>
    </p:spTree>
    <p:extLst>
      <p:ext uri="{BB962C8B-B14F-4D97-AF65-F5344CB8AC3E}">
        <p14:creationId xmlns:p14="http://schemas.microsoft.com/office/powerpoint/2010/main" val="4036803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0975" y="458788"/>
            <a:ext cx="6496050" cy="3654425"/>
          </a:xfrm>
        </p:spPr>
      </p:sp>
      <p:sp>
        <p:nvSpPr>
          <p:cNvPr id="3" name="Espace réservé des notes 2"/>
          <p:cNvSpPr>
            <a:spLocks noGrp="1"/>
          </p:cNvSpPr>
          <p:nvPr>
            <p:ph type="body" idx="1"/>
          </p:nvPr>
        </p:nvSpPr>
        <p:spPr/>
        <p:txBody>
          <a:bodyPr/>
          <a:lstStyle/>
          <a:p>
            <a:r>
              <a:rPr lang="en-US" dirty="0">
                <a:latin typeface="Calibri"/>
                <a:cs typeface="Calibri"/>
              </a:rPr>
              <a:t>… nous </a:t>
            </a:r>
            <a:r>
              <a:rPr lang="en-US" dirty="0" err="1">
                <a:latin typeface="Calibri"/>
                <a:cs typeface="Calibri"/>
              </a:rPr>
              <a:t>faisons</a:t>
            </a:r>
            <a:r>
              <a:rPr lang="en-US" dirty="0">
                <a:latin typeface="Calibri"/>
                <a:cs typeface="Calibri"/>
              </a:rPr>
              <a:t> </a:t>
            </a:r>
            <a:r>
              <a:rPr lang="en-US" dirty="0" err="1">
                <a:latin typeface="Calibri"/>
                <a:cs typeface="Calibri"/>
              </a:rPr>
              <a:t>notre</a:t>
            </a:r>
            <a:r>
              <a:rPr lang="en-US" dirty="0">
                <a:latin typeface="Calibri"/>
                <a:cs typeface="Calibri"/>
              </a:rPr>
              <a:t> maximum pour que </a:t>
            </a:r>
            <a:r>
              <a:rPr lang="en-US" dirty="0" err="1">
                <a:latin typeface="Calibri"/>
                <a:cs typeface="Calibri"/>
              </a:rPr>
              <a:t>notre</a:t>
            </a:r>
            <a:r>
              <a:rPr lang="en-US" dirty="0">
                <a:latin typeface="Calibri"/>
                <a:cs typeface="Calibri"/>
              </a:rPr>
              <a:t> budget </a:t>
            </a:r>
            <a:r>
              <a:rPr lang="en-US" dirty="0" err="1">
                <a:latin typeface="Calibri"/>
                <a:cs typeface="Calibri"/>
              </a:rPr>
              <a:t>soit</a:t>
            </a:r>
            <a:r>
              <a:rPr lang="en-US" dirty="0">
                <a:latin typeface="Calibri"/>
                <a:cs typeface="Calibri"/>
              </a:rPr>
              <a:t> </a:t>
            </a:r>
            <a:r>
              <a:rPr lang="en-US" dirty="0" err="1">
                <a:latin typeface="Calibri"/>
                <a:cs typeface="Calibri"/>
              </a:rPr>
              <a:t>maintenu</a:t>
            </a:r>
            <a:r>
              <a:rPr lang="en-US" dirty="0">
                <a:latin typeface="Calibri"/>
                <a:cs typeface="Calibri"/>
              </a:rPr>
              <a:t> </a:t>
            </a:r>
            <a:r>
              <a:rPr lang="en-US" dirty="0" err="1">
                <a:latin typeface="Calibri"/>
                <a:cs typeface="Calibri"/>
              </a:rPr>
              <a:t>comme</a:t>
            </a:r>
            <a:r>
              <a:rPr lang="en-US" dirty="0">
                <a:latin typeface="Calibri"/>
                <a:cs typeface="Calibri"/>
              </a:rPr>
              <a:t> </a:t>
            </a:r>
            <a:r>
              <a:rPr lang="en-US" dirty="0" err="1">
                <a:latin typeface="Calibri"/>
                <a:cs typeface="Calibri"/>
              </a:rPr>
              <a:t>prévu</a:t>
            </a:r>
            <a:r>
              <a:rPr lang="en-US" dirty="0">
                <a:latin typeface="Calibri"/>
                <a:cs typeface="Calibri"/>
              </a:rPr>
              <a:t>: lobbying </a:t>
            </a:r>
            <a:r>
              <a:rPr lang="en-US" dirty="0" err="1">
                <a:latin typeface="Calibri"/>
                <a:cs typeface="Calibri"/>
              </a:rPr>
              <a:t>auprès</a:t>
            </a:r>
            <a:r>
              <a:rPr lang="en-US" dirty="0">
                <a:latin typeface="Calibri"/>
                <a:cs typeface="Calibri"/>
              </a:rPr>
              <a:t> des cantons, des communes, des partis, des associations </a:t>
            </a:r>
            <a:r>
              <a:rPr lang="en-US" dirty="0" err="1">
                <a:latin typeface="Calibri"/>
                <a:cs typeface="Calibri"/>
              </a:rPr>
              <a:t>professionnelles</a:t>
            </a:r>
            <a:r>
              <a:rPr lang="en-US" dirty="0">
                <a:latin typeface="Calibri"/>
                <a:cs typeface="Calibri"/>
              </a:rPr>
              <a:t>.</a:t>
            </a:r>
          </a:p>
          <a:p>
            <a:r>
              <a:rPr lang="en-US" dirty="0" err="1">
                <a:latin typeface="Calibri"/>
                <a:cs typeface="Calibri"/>
              </a:rPr>
              <a:t>C'est</a:t>
            </a:r>
            <a:r>
              <a:rPr lang="en-US" dirty="0">
                <a:latin typeface="Calibri"/>
                <a:cs typeface="Calibri"/>
              </a:rPr>
              <a:t> un travail qui </a:t>
            </a:r>
            <a:r>
              <a:rPr lang="en-US" dirty="0" err="1">
                <a:latin typeface="Calibri"/>
                <a:cs typeface="Calibri"/>
              </a:rPr>
              <a:t>est</a:t>
            </a:r>
            <a:r>
              <a:rPr lang="en-US" dirty="0">
                <a:latin typeface="Calibri"/>
                <a:cs typeface="Calibri"/>
              </a:rPr>
              <a:t> fait au </a:t>
            </a:r>
            <a:r>
              <a:rPr lang="en-US" dirty="0" err="1">
                <a:latin typeface="Calibri"/>
                <a:cs typeface="Calibri"/>
              </a:rPr>
              <a:t>niveau</a:t>
            </a:r>
            <a:r>
              <a:rPr lang="en-US" dirty="0">
                <a:latin typeface="Calibri"/>
                <a:cs typeface="Calibri"/>
              </a:rPr>
              <a:t> national et </a:t>
            </a:r>
            <a:r>
              <a:rPr lang="en-US" dirty="0" err="1">
                <a:latin typeface="Calibri"/>
                <a:cs typeface="Calibri"/>
              </a:rPr>
              <a:t>coordonné</a:t>
            </a:r>
            <a:r>
              <a:rPr lang="en-US" dirty="0">
                <a:latin typeface="Calibri"/>
                <a:cs typeface="Calibri"/>
              </a:rPr>
              <a:t> entre les </a:t>
            </a:r>
            <a:r>
              <a:rPr lang="en-US" dirty="0" err="1">
                <a:latin typeface="Calibri"/>
                <a:cs typeface="Calibri"/>
              </a:rPr>
              <a:t>équipes</a:t>
            </a:r>
            <a:r>
              <a:rPr lang="en-US" dirty="0">
                <a:latin typeface="Calibri"/>
                <a:cs typeface="Calibri"/>
              </a:rPr>
              <a:t> de </a:t>
            </a:r>
            <a:r>
              <a:rPr lang="en-US" dirty="0" err="1">
                <a:latin typeface="Calibri"/>
                <a:cs typeface="Calibri"/>
              </a:rPr>
              <a:t>toutes</a:t>
            </a:r>
            <a:r>
              <a:rPr lang="en-US" dirty="0">
                <a:latin typeface="Calibri"/>
                <a:cs typeface="Calibri"/>
              </a:rPr>
              <a:t> les </a:t>
            </a:r>
            <a:r>
              <a:rPr lang="en-US" dirty="0" err="1">
                <a:latin typeface="Calibri"/>
                <a:cs typeface="Calibri"/>
              </a:rPr>
              <a:t>entités</a:t>
            </a:r>
            <a:r>
              <a:rPr lang="en-US" dirty="0">
                <a:latin typeface="Calibri"/>
                <a:cs typeface="Calibri"/>
              </a:rPr>
              <a:t> du </a:t>
            </a:r>
            <a:r>
              <a:rPr lang="en-US" dirty="0" err="1">
                <a:latin typeface="Calibri"/>
                <a:cs typeface="Calibri"/>
              </a:rPr>
              <a:t>domaine</a:t>
            </a:r>
            <a:r>
              <a:rPr lang="en-US" dirty="0">
                <a:latin typeface="Calibri"/>
                <a:cs typeface="Calibri"/>
              </a:rPr>
              <a:t> des EPFL.</a:t>
            </a:r>
            <a:endParaRPr lang="en-US" dirty="0">
              <a:latin typeface="Calibri"/>
              <a:ea typeface="Calibri"/>
              <a:cs typeface="Calibri"/>
            </a:endParaRPr>
          </a:p>
          <a:p>
            <a:r>
              <a:rPr lang="en-US" dirty="0">
                <a:latin typeface="Calibri"/>
                <a:cs typeface="Calibri"/>
              </a:rPr>
              <a:t>On </a:t>
            </a:r>
            <a:r>
              <a:rPr lang="en-US" dirty="0" err="1">
                <a:latin typeface="Calibri"/>
                <a:cs typeface="Calibri"/>
              </a:rPr>
              <a:t>s'engage</a:t>
            </a:r>
            <a:r>
              <a:rPr lang="en-US" dirty="0">
                <a:latin typeface="Calibri"/>
                <a:cs typeface="Calibri"/>
              </a:rPr>
              <a:t> </a:t>
            </a:r>
            <a:r>
              <a:rPr lang="en-US" dirty="0" err="1">
                <a:latin typeface="Calibri"/>
                <a:cs typeface="Calibri"/>
              </a:rPr>
              <a:t>à</a:t>
            </a:r>
            <a:r>
              <a:rPr lang="en-US" dirty="0">
                <a:latin typeface="Calibri"/>
                <a:cs typeface="Calibri"/>
              </a:rPr>
              <a:t> fond pour </a:t>
            </a:r>
            <a:r>
              <a:rPr lang="en-US" dirty="0" err="1">
                <a:latin typeface="Calibri"/>
                <a:cs typeface="Calibri"/>
              </a:rPr>
              <a:t>convaincre</a:t>
            </a:r>
            <a:r>
              <a:rPr lang="en-US" dirty="0">
                <a:latin typeface="Calibri"/>
                <a:cs typeface="Calibri"/>
              </a:rPr>
              <a:t> du </a:t>
            </a:r>
            <a:r>
              <a:rPr lang="en-US" dirty="0" err="1">
                <a:latin typeface="Calibri"/>
                <a:cs typeface="Calibri"/>
              </a:rPr>
              <a:t>rôle</a:t>
            </a:r>
            <a:r>
              <a:rPr lang="en-US" dirty="0">
                <a:latin typeface="Calibri"/>
                <a:cs typeface="Calibri"/>
              </a:rPr>
              <a:t> crucial des EPF</a:t>
            </a:r>
            <a:endParaRPr lang="en-US" dirty="0">
              <a:latin typeface="Calibri"/>
              <a:ea typeface="Calibri"/>
              <a:cs typeface="Calibri"/>
            </a:endParaRPr>
          </a:p>
        </p:txBody>
      </p:sp>
      <p:sp>
        <p:nvSpPr>
          <p:cNvPr id="4" name="Espace réservé de l'en-tête 3"/>
          <p:cNvSpPr>
            <a:spLocks noGrp="1"/>
          </p:cNvSpPr>
          <p:nvPr>
            <p:ph type="hdr" sz="quarter"/>
          </p:nvPr>
        </p:nvSpPr>
        <p:spPr/>
        <p:txBody>
          <a:bodyPr/>
          <a:lstStyle/>
          <a:p>
            <a:r>
              <a:rPr lang="fr-FR" dirty="0"/>
              <a:t>EPFL </a:t>
            </a:r>
            <a:r>
              <a:rPr lang="fr-FR" dirty="0" err="1"/>
              <a:t>Assembly</a:t>
            </a:r>
            <a:endParaRPr lang="fr-FR" dirty="0"/>
          </a:p>
        </p:txBody>
      </p:sp>
      <p:sp>
        <p:nvSpPr>
          <p:cNvPr id="5" name="Espace réservé de la date 4"/>
          <p:cNvSpPr>
            <a:spLocks noGrp="1"/>
          </p:cNvSpPr>
          <p:nvPr>
            <p:ph type="dt" idx="1"/>
          </p:nvPr>
        </p:nvSpPr>
        <p:spPr/>
        <p:txBody>
          <a:bodyPr/>
          <a:lstStyle/>
          <a:p>
            <a:r>
              <a:rPr lang="fr-CH"/>
              <a:t>Version: 30.01.24</a:t>
            </a:r>
            <a:endParaRPr lang="fr-FR" dirty="0"/>
          </a:p>
        </p:txBody>
      </p:sp>
      <p:sp>
        <p:nvSpPr>
          <p:cNvPr id="6" name="Espace réservé du pied de page 5"/>
          <p:cNvSpPr>
            <a:spLocks noGrp="1"/>
          </p:cNvSpPr>
          <p:nvPr>
            <p:ph type="ftr" sz="quarter" idx="4"/>
          </p:nvPr>
        </p:nvSpPr>
        <p:spPr/>
        <p:txBody>
          <a:bodyPr/>
          <a:lstStyle/>
          <a:p>
            <a:r>
              <a:rPr lang="fr-FR"/>
              <a:t>MV</a:t>
            </a:r>
          </a:p>
        </p:txBody>
      </p:sp>
      <p:sp>
        <p:nvSpPr>
          <p:cNvPr id="7" name="Espace réservé du numéro de diapositive 6"/>
          <p:cNvSpPr>
            <a:spLocks noGrp="1"/>
          </p:cNvSpPr>
          <p:nvPr>
            <p:ph type="sldNum" sz="quarter" idx="5"/>
          </p:nvPr>
        </p:nvSpPr>
        <p:spPr/>
        <p:txBody>
          <a:bodyPr/>
          <a:lstStyle/>
          <a:p>
            <a:fld id="{4CF50783-AAED-1941-8BCC-9F6140F0A6B1}" type="slidenum">
              <a:rPr lang="fr-FR" smtClean="0"/>
              <a:pPr/>
              <a:t>16</a:t>
            </a:fld>
            <a:endParaRPr lang="fr-FR"/>
          </a:p>
        </p:txBody>
      </p:sp>
    </p:spTree>
    <p:extLst>
      <p:ext uri="{BB962C8B-B14F-4D97-AF65-F5344CB8AC3E}">
        <p14:creationId xmlns:p14="http://schemas.microsoft.com/office/powerpoint/2010/main" val="3947463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C11AF-C761-26DC-1183-3379E87B4A5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E2ED67C-9B5C-8459-3322-B11649A9C7D1}"/>
              </a:ext>
            </a:extLst>
          </p:cNvPr>
          <p:cNvSpPr>
            <a:spLocks noGrp="1" noRot="1" noChangeAspect="1"/>
          </p:cNvSpPr>
          <p:nvPr>
            <p:ph type="sldImg"/>
          </p:nvPr>
        </p:nvSpPr>
        <p:spPr>
          <a:xfrm>
            <a:off x="206375" y="638175"/>
            <a:ext cx="6445250" cy="3625850"/>
          </a:xfrm>
        </p:spPr>
      </p:sp>
      <p:sp>
        <p:nvSpPr>
          <p:cNvPr id="3" name="Espace réservé des notes 2">
            <a:extLst>
              <a:ext uri="{FF2B5EF4-FFF2-40B4-BE49-F238E27FC236}">
                <a16:creationId xmlns:a16="http://schemas.microsoft.com/office/drawing/2014/main" id="{51FD01E5-AECF-49FA-03FE-A74AE705EAD9}"/>
              </a:ext>
            </a:extLst>
          </p:cNvPr>
          <p:cNvSpPr>
            <a:spLocks noGrp="1"/>
          </p:cNvSpPr>
          <p:nvPr>
            <p:ph type="body" idx="1"/>
          </p:nvPr>
        </p:nvSpPr>
        <p:spPr>
          <a:xfrm>
            <a:off x="206375" y="4400549"/>
            <a:ext cx="6445250" cy="4284663"/>
          </a:xfrm>
        </p:spPr>
        <p:txBody>
          <a:bodyPr/>
          <a:lstStyle/>
          <a:p>
            <a:endParaRPr lang="fr-FR" dirty="0"/>
          </a:p>
        </p:txBody>
      </p:sp>
      <p:sp>
        <p:nvSpPr>
          <p:cNvPr id="4" name="Espace réservé du numéro de diapositive 3">
            <a:extLst>
              <a:ext uri="{FF2B5EF4-FFF2-40B4-BE49-F238E27FC236}">
                <a16:creationId xmlns:a16="http://schemas.microsoft.com/office/drawing/2014/main" id="{3DC65772-D0FA-9F4E-0D90-C8AE49E685F7}"/>
              </a:ext>
            </a:extLst>
          </p:cNvPr>
          <p:cNvSpPr>
            <a:spLocks noGrp="1"/>
          </p:cNvSpPr>
          <p:nvPr>
            <p:ph type="sldNum" sz="quarter" idx="5"/>
          </p:nvPr>
        </p:nvSpPr>
        <p:spPr/>
        <p:txBody>
          <a:bodyPr/>
          <a:lstStyle/>
          <a:p>
            <a:fld id="{4CF50783-AAED-1941-8BCC-9F6140F0A6B1}" type="slidenum">
              <a:rPr lang="fr-FR" smtClean="0"/>
              <a:pPr/>
              <a:t>17</a:t>
            </a:fld>
            <a:endParaRPr lang="fr-FR" dirty="0"/>
          </a:p>
        </p:txBody>
      </p:sp>
      <p:sp>
        <p:nvSpPr>
          <p:cNvPr id="5" name="Espace réservé de la date 4">
            <a:extLst>
              <a:ext uri="{FF2B5EF4-FFF2-40B4-BE49-F238E27FC236}">
                <a16:creationId xmlns:a16="http://schemas.microsoft.com/office/drawing/2014/main" id="{50A53B1C-D43C-CE66-B80E-F1DAF5055AD3}"/>
              </a:ext>
            </a:extLst>
          </p:cNvPr>
          <p:cNvSpPr>
            <a:spLocks noGrp="1"/>
          </p:cNvSpPr>
          <p:nvPr>
            <p:ph type="dt" idx="1"/>
          </p:nvPr>
        </p:nvSpPr>
        <p:spPr/>
        <p:txBody>
          <a:bodyPr/>
          <a:lstStyle/>
          <a:p>
            <a:r>
              <a:rPr lang="fr-CH"/>
              <a:t>Version: 30.01.24</a:t>
            </a:r>
            <a:endParaRPr lang="fr-FR" dirty="0"/>
          </a:p>
        </p:txBody>
      </p:sp>
      <p:sp>
        <p:nvSpPr>
          <p:cNvPr id="6" name="Espace réservé du pied de page 5">
            <a:extLst>
              <a:ext uri="{FF2B5EF4-FFF2-40B4-BE49-F238E27FC236}">
                <a16:creationId xmlns:a16="http://schemas.microsoft.com/office/drawing/2014/main" id="{B05218EA-9F9F-2B92-6F5F-446D7DF74723}"/>
              </a:ext>
            </a:extLst>
          </p:cNvPr>
          <p:cNvSpPr>
            <a:spLocks noGrp="1"/>
          </p:cNvSpPr>
          <p:nvPr>
            <p:ph type="ftr" sz="quarter" idx="4"/>
          </p:nvPr>
        </p:nvSpPr>
        <p:spPr/>
        <p:txBody>
          <a:bodyPr/>
          <a:lstStyle/>
          <a:p>
            <a:r>
              <a:rPr lang="fr-FR"/>
              <a:t>MV</a:t>
            </a:r>
            <a:endParaRPr lang="fr-FR" dirty="0"/>
          </a:p>
        </p:txBody>
      </p:sp>
      <p:sp>
        <p:nvSpPr>
          <p:cNvPr id="7" name="Espace réservé de l'en-tête 6">
            <a:extLst>
              <a:ext uri="{FF2B5EF4-FFF2-40B4-BE49-F238E27FC236}">
                <a16:creationId xmlns:a16="http://schemas.microsoft.com/office/drawing/2014/main" id="{87D11321-254E-DE9B-B2B3-D62C06820D4C}"/>
              </a:ext>
            </a:extLst>
          </p:cNvPr>
          <p:cNvSpPr>
            <a:spLocks noGrp="1"/>
          </p:cNvSpPr>
          <p:nvPr>
            <p:ph type="hdr" sz="quarter"/>
          </p:nvPr>
        </p:nvSpPr>
        <p:spPr/>
        <p:txBody>
          <a:bodyPr/>
          <a:lstStyle/>
          <a:p>
            <a:r>
              <a:rPr lang="fr-FR"/>
              <a:t>EPFL Assembly</a:t>
            </a:r>
            <a:endParaRPr lang="fr-FR" dirty="0"/>
          </a:p>
        </p:txBody>
      </p:sp>
    </p:spTree>
    <p:extLst>
      <p:ext uri="{BB962C8B-B14F-4D97-AF65-F5344CB8AC3E}">
        <p14:creationId xmlns:p14="http://schemas.microsoft.com/office/powerpoint/2010/main" val="2581259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0975" y="461963"/>
            <a:ext cx="6496050" cy="3654425"/>
          </a:xfrm>
        </p:spPr>
      </p:sp>
      <p:sp>
        <p:nvSpPr>
          <p:cNvPr id="3" name="Espace réservé des notes 2"/>
          <p:cNvSpPr>
            <a:spLocks noGrp="1"/>
          </p:cNvSpPr>
          <p:nvPr>
            <p:ph type="body" idx="1"/>
          </p:nvPr>
        </p:nvSpPr>
        <p:spPr/>
        <p:txBody>
          <a:bodyPr/>
          <a:lstStyle/>
          <a:p>
            <a:endParaRPr lang="en-GB" dirty="0"/>
          </a:p>
        </p:txBody>
      </p:sp>
      <p:sp>
        <p:nvSpPr>
          <p:cNvPr id="4" name="Espace réservé de l'en-tête 3"/>
          <p:cNvSpPr>
            <a:spLocks noGrp="1"/>
          </p:cNvSpPr>
          <p:nvPr>
            <p:ph type="hdr" sz="quarter"/>
          </p:nvPr>
        </p:nvSpPr>
        <p:spPr/>
        <p:txBody>
          <a:bodyPr/>
          <a:lstStyle/>
          <a:p>
            <a:r>
              <a:rPr lang="fr-FR"/>
              <a:t>EPFL Assembly</a:t>
            </a:r>
            <a:endParaRPr lang="fr-FR" dirty="0"/>
          </a:p>
        </p:txBody>
      </p:sp>
      <p:sp>
        <p:nvSpPr>
          <p:cNvPr id="5" name="Espace réservé de la date 4"/>
          <p:cNvSpPr>
            <a:spLocks noGrp="1"/>
          </p:cNvSpPr>
          <p:nvPr>
            <p:ph type="dt" idx="1"/>
          </p:nvPr>
        </p:nvSpPr>
        <p:spPr/>
        <p:txBody>
          <a:bodyPr/>
          <a:lstStyle/>
          <a:p>
            <a:r>
              <a:rPr lang="fr-CH"/>
              <a:t>Version: 30.01.24</a:t>
            </a:r>
            <a:endParaRPr lang="fr-FR" dirty="0"/>
          </a:p>
        </p:txBody>
      </p:sp>
      <p:sp>
        <p:nvSpPr>
          <p:cNvPr id="6" name="Espace réservé du pied de page 5"/>
          <p:cNvSpPr>
            <a:spLocks noGrp="1"/>
          </p:cNvSpPr>
          <p:nvPr>
            <p:ph type="ftr" sz="quarter" idx="4"/>
          </p:nvPr>
        </p:nvSpPr>
        <p:spPr/>
        <p:txBody>
          <a:bodyPr/>
          <a:lstStyle/>
          <a:p>
            <a:r>
              <a:rPr lang="fr-FR"/>
              <a:t>MV</a:t>
            </a:r>
            <a:endParaRPr lang="fr-FR" dirty="0"/>
          </a:p>
        </p:txBody>
      </p:sp>
      <p:sp>
        <p:nvSpPr>
          <p:cNvPr id="7" name="Espace réservé du numéro de diapositive 6"/>
          <p:cNvSpPr>
            <a:spLocks noGrp="1"/>
          </p:cNvSpPr>
          <p:nvPr>
            <p:ph type="sldNum" sz="quarter" idx="5"/>
          </p:nvPr>
        </p:nvSpPr>
        <p:spPr/>
        <p:txBody>
          <a:bodyPr/>
          <a:lstStyle/>
          <a:p>
            <a:fld id="{4CF50783-AAED-1941-8BCC-9F6140F0A6B1}" type="slidenum">
              <a:rPr lang="fr-FR" smtClean="0"/>
              <a:pPr/>
              <a:t>2</a:t>
            </a:fld>
            <a:endParaRPr lang="fr-FR" dirty="0"/>
          </a:p>
        </p:txBody>
      </p:sp>
    </p:spTree>
    <p:extLst>
      <p:ext uri="{BB962C8B-B14F-4D97-AF65-F5344CB8AC3E}">
        <p14:creationId xmlns:p14="http://schemas.microsoft.com/office/powerpoint/2010/main" val="3667712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0975" y="458788"/>
            <a:ext cx="6496050" cy="3654425"/>
          </a:xfrm>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r>
              <a:rPr lang="fr-FR"/>
              <a:t>EPFL Assembly</a:t>
            </a:r>
            <a:endParaRPr lang="fr-FR" dirty="0"/>
          </a:p>
        </p:txBody>
      </p:sp>
      <p:sp>
        <p:nvSpPr>
          <p:cNvPr id="5" name="Espace réservé de la date 4"/>
          <p:cNvSpPr>
            <a:spLocks noGrp="1"/>
          </p:cNvSpPr>
          <p:nvPr>
            <p:ph type="dt" idx="1"/>
          </p:nvPr>
        </p:nvSpPr>
        <p:spPr/>
        <p:txBody>
          <a:bodyPr/>
          <a:lstStyle/>
          <a:p>
            <a:r>
              <a:rPr lang="fr-CH"/>
              <a:t>Version: 30.01.24</a:t>
            </a:r>
            <a:endParaRPr lang="fr-FR" dirty="0"/>
          </a:p>
        </p:txBody>
      </p:sp>
      <p:sp>
        <p:nvSpPr>
          <p:cNvPr id="6" name="Espace réservé du pied de page 5"/>
          <p:cNvSpPr>
            <a:spLocks noGrp="1"/>
          </p:cNvSpPr>
          <p:nvPr>
            <p:ph type="ftr" sz="quarter" idx="4"/>
          </p:nvPr>
        </p:nvSpPr>
        <p:spPr/>
        <p:txBody>
          <a:bodyPr/>
          <a:lstStyle/>
          <a:p>
            <a:r>
              <a:rPr lang="fr-FR"/>
              <a:t>MV</a:t>
            </a:r>
            <a:endParaRPr lang="fr-FR" dirty="0"/>
          </a:p>
        </p:txBody>
      </p:sp>
      <p:sp>
        <p:nvSpPr>
          <p:cNvPr id="7" name="Espace réservé du numéro de diapositive 6"/>
          <p:cNvSpPr>
            <a:spLocks noGrp="1"/>
          </p:cNvSpPr>
          <p:nvPr>
            <p:ph type="sldNum" sz="quarter" idx="5"/>
          </p:nvPr>
        </p:nvSpPr>
        <p:spPr/>
        <p:txBody>
          <a:bodyPr/>
          <a:lstStyle/>
          <a:p>
            <a:fld id="{4CF50783-AAED-1941-8BCC-9F6140F0A6B1}" type="slidenum">
              <a:rPr lang="fr-FR" smtClean="0"/>
              <a:pPr/>
              <a:t>3</a:t>
            </a:fld>
            <a:endParaRPr lang="fr-FR" dirty="0"/>
          </a:p>
        </p:txBody>
      </p:sp>
    </p:spTree>
    <p:extLst>
      <p:ext uri="{BB962C8B-B14F-4D97-AF65-F5344CB8AC3E}">
        <p14:creationId xmlns:p14="http://schemas.microsoft.com/office/powerpoint/2010/main" val="1739746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39F07-3E2E-DBD1-6591-204EBFF71E2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43932E0-B7FD-77F0-E963-83CE4E766764}"/>
              </a:ext>
            </a:extLst>
          </p:cNvPr>
          <p:cNvSpPr>
            <a:spLocks noGrp="1" noRot="1" noChangeAspect="1"/>
          </p:cNvSpPr>
          <p:nvPr>
            <p:ph type="sldImg"/>
          </p:nvPr>
        </p:nvSpPr>
        <p:spPr>
          <a:xfrm>
            <a:off x="180975" y="392113"/>
            <a:ext cx="6496050" cy="3654425"/>
          </a:xfrm>
        </p:spPr>
      </p:sp>
      <p:sp>
        <p:nvSpPr>
          <p:cNvPr id="3" name="Espace réservé des notes 2">
            <a:extLst>
              <a:ext uri="{FF2B5EF4-FFF2-40B4-BE49-F238E27FC236}">
                <a16:creationId xmlns:a16="http://schemas.microsoft.com/office/drawing/2014/main" id="{B5583F59-2D4F-3742-2C08-471EA7126221}"/>
              </a:ext>
            </a:extLst>
          </p:cNvPr>
          <p:cNvSpPr>
            <a:spLocks noGrp="1"/>
          </p:cNvSpPr>
          <p:nvPr>
            <p:ph type="body" idx="1"/>
          </p:nvPr>
        </p:nvSpPr>
        <p:spPr/>
        <p:txBody>
          <a:bodyPr/>
          <a:lstStyle/>
          <a:p>
            <a:r>
              <a:rPr lang="en-GB" dirty="0"/>
              <a:t>Photo: https://</a:t>
            </a:r>
            <a:r>
              <a:rPr lang="en-GB" dirty="0" err="1"/>
              <a:t>actu.epfl.ch</a:t>
            </a:r>
            <a:r>
              <a:rPr lang="en-GB" dirty="0"/>
              <a:t>/news/a-color-based-sensor-to-emulate-skin-s-sensitivi-2/</a:t>
            </a:r>
          </a:p>
          <a:p>
            <a:endParaRPr lang="en-GB" dirty="0"/>
          </a:p>
        </p:txBody>
      </p:sp>
      <p:sp>
        <p:nvSpPr>
          <p:cNvPr id="4" name="Espace réservé de l'en-tête 3">
            <a:extLst>
              <a:ext uri="{FF2B5EF4-FFF2-40B4-BE49-F238E27FC236}">
                <a16:creationId xmlns:a16="http://schemas.microsoft.com/office/drawing/2014/main" id="{2DD50452-2D3D-DC04-2939-AD0BA3FAF866}"/>
              </a:ext>
            </a:extLst>
          </p:cNvPr>
          <p:cNvSpPr>
            <a:spLocks noGrp="1"/>
          </p:cNvSpPr>
          <p:nvPr>
            <p:ph type="hdr" sz="quarter"/>
          </p:nvPr>
        </p:nvSpPr>
        <p:spPr/>
        <p:txBody>
          <a:bodyPr/>
          <a:lstStyle/>
          <a:p>
            <a:r>
              <a:rPr lang="fr-FR"/>
              <a:t>EPFL Assembly</a:t>
            </a:r>
            <a:endParaRPr lang="fr-FR" dirty="0"/>
          </a:p>
        </p:txBody>
      </p:sp>
      <p:sp>
        <p:nvSpPr>
          <p:cNvPr id="5" name="Espace réservé de la date 4">
            <a:extLst>
              <a:ext uri="{FF2B5EF4-FFF2-40B4-BE49-F238E27FC236}">
                <a16:creationId xmlns:a16="http://schemas.microsoft.com/office/drawing/2014/main" id="{61884841-BB72-F6B3-8C35-7B20FB84CCC5}"/>
              </a:ext>
            </a:extLst>
          </p:cNvPr>
          <p:cNvSpPr>
            <a:spLocks noGrp="1"/>
          </p:cNvSpPr>
          <p:nvPr>
            <p:ph type="dt" idx="1"/>
          </p:nvPr>
        </p:nvSpPr>
        <p:spPr/>
        <p:txBody>
          <a:bodyPr/>
          <a:lstStyle/>
          <a:p>
            <a:r>
              <a:rPr lang="fr-CH"/>
              <a:t>Version: 30.01.24</a:t>
            </a:r>
            <a:endParaRPr lang="fr-FR" dirty="0"/>
          </a:p>
        </p:txBody>
      </p:sp>
      <p:sp>
        <p:nvSpPr>
          <p:cNvPr id="6" name="Espace réservé du pied de page 5">
            <a:extLst>
              <a:ext uri="{FF2B5EF4-FFF2-40B4-BE49-F238E27FC236}">
                <a16:creationId xmlns:a16="http://schemas.microsoft.com/office/drawing/2014/main" id="{0247C60E-2BBE-5E71-44A2-E145CEB2C755}"/>
              </a:ext>
            </a:extLst>
          </p:cNvPr>
          <p:cNvSpPr>
            <a:spLocks noGrp="1"/>
          </p:cNvSpPr>
          <p:nvPr>
            <p:ph type="ftr" sz="quarter" idx="4"/>
          </p:nvPr>
        </p:nvSpPr>
        <p:spPr/>
        <p:txBody>
          <a:bodyPr/>
          <a:lstStyle/>
          <a:p>
            <a:r>
              <a:rPr lang="fr-FR"/>
              <a:t>MV</a:t>
            </a:r>
            <a:endParaRPr lang="fr-FR" dirty="0"/>
          </a:p>
        </p:txBody>
      </p:sp>
      <p:sp>
        <p:nvSpPr>
          <p:cNvPr id="7" name="Espace réservé du numéro de diapositive 6">
            <a:extLst>
              <a:ext uri="{FF2B5EF4-FFF2-40B4-BE49-F238E27FC236}">
                <a16:creationId xmlns:a16="http://schemas.microsoft.com/office/drawing/2014/main" id="{DCA61766-AE6D-5FB7-EE7D-440B8A5BD78E}"/>
              </a:ext>
            </a:extLst>
          </p:cNvPr>
          <p:cNvSpPr>
            <a:spLocks noGrp="1"/>
          </p:cNvSpPr>
          <p:nvPr>
            <p:ph type="sldNum" sz="quarter" idx="5"/>
          </p:nvPr>
        </p:nvSpPr>
        <p:spPr/>
        <p:txBody>
          <a:bodyPr/>
          <a:lstStyle/>
          <a:p>
            <a:fld id="{4CF50783-AAED-1941-8BCC-9F6140F0A6B1}" type="slidenum">
              <a:rPr lang="fr-FR" smtClean="0"/>
              <a:pPr/>
              <a:t>4</a:t>
            </a:fld>
            <a:endParaRPr lang="fr-FR" dirty="0"/>
          </a:p>
        </p:txBody>
      </p:sp>
    </p:spTree>
    <p:extLst>
      <p:ext uri="{BB962C8B-B14F-4D97-AF65-F5344CB8AC3E}">
        <p14:creationId xmlns:p14="http://schemas.microsoft.com/office/powerpoint/2010/main" val="2157505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0975" y="493713"/>
            <a:ext cx="6496050" cy="3654425"/>
          </a:xfrm>
        </p:spPr>
      </p:sp>
      <p:sp>
        <p:nvSpPr>
          <p:cNvPr id="3" name="Espace réservé des notes 2"/>
          <p:cNvSpPr>
            <a:spLocks noGrp="1"/>
          </p:cNvSpPr>
          <p:nvPr>
            <p:ph type="body" idx="1"/>
          </p:nvPr>
        </p:nvSpPr>
        <p:spPr>
          <a:xfrm>
            <a:off x="180879" y="4184073"/>
            <a:ext cx="6496242" cy="473825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050" b="1" i="0" dirty="0" err="1">
                <a:solidFill>
                  <a:srgbClr val="212121"/>
                </a:solidFill>
                <a:effectLst/>
                <a:cs typeface="Arial" panose="020B0604020202020204" pitchFamily="34" charset="0"/>
              </a:rPr>
              <a:t>Among</a:t>
            </a:r>
            <a:r>
              <a:rPr lang="fr-CH" sz="1050" b="1" i="0" dirty="0">
                <a:solidFill>
                  <a:srgbClr val="212121"/>
                </a:solidFill>
                <a:effectLst/>
                <a:cs typeface="Arial" panose="020B0604020202020204" pitchFamily="34" charset="0"/>
              </a:rPr>
              <a:t> the global </a:t>
            </a:r>
            <a:r>
              <a:rPr lang="fr-CH" sz="1050" b="1" i="0" dirty="0" err="1">
                <a:solidFill>
                  <a:srgbClr val="212121"/>
                </a:solidFill>
                <a:effectLst/>
                <a:cs typeface="Arial" panose="020B0604020202020204" pitchFamily="34" charset="0"/>
              </a:rPr>
              <a:t>powerbrokers</a:t>
            </a:r>
            <a:r>
              <a:rPr lang="fr-CH" sz="1050" b="1" i="0" dirty="0">
                <a:solidFill>
                  <a:srgbClr val="212121"/>
                </a:solidFill>
                <a:effectLst/>
                <a:cs typeface="Arial" panose="020B0604020202020204" pitchFamily="34" charset="0"/>
              </a:rPr>
              <a:t> at </a:t>
            </a:r>
            <a:r>
              <a:rPr lang="fr-CH" sz="1050" b="1" i="0" dirty="0" err="1">
                <a:solidFill>
                  <a:srgbClr val="212121"/>
                </a:solidFill>
                <a:effectLst/>
                <a:cs typeface="Arial" panose="020B0604020202020204" pitchFamily="34" charset="0"/>
              </a:rPr>
              <a:t>this</a:t>
            </a:r>
            <a:r>
              <a:rPr lang="fr-CH" sz="1050" b="1" i="0" dirty="0">
                <a:solidFill>
                  <a:srgbClr val="212121"/>
                </a:solidFill>
                <a:effectLst/>
                <a:cs typeface="Arial" panose="020B0604020202020204" pitchFamily="34" charset="0"/>
              </a:rPr>
              <a:t> </a:t>
            </a:r>
            <a:r>
              <a:rPr lang="fr-CH" sz="1050" b="1" i="0" dirty="0" err="1">
                <a:solidFill>
                  <a:srgbClr val="212121"/>
                </a:solidFill>
                <a:effectLst/>
                <a:cs typeface="Arial" panose="020B0604020202020204" pitchFamily="34" charset="0"/>
              </a:rPr>
              <a:t>year’s</a:t>
            </a:r>
            <a:r>
              <a:rPr lang="fr-CH" sz="1050" b="1" i="0" dirty="0">
                <a:solidFill>
                  <a:srgbClr val="212121"/>
                </a:solidFill>
                <a:effectLst/>
                <a:cs typeface="Arial" panose="020B0604020202020204" pitchFamily="34" charset="0"/>
              </a:rPr>
              <a:t> </a:t>
            </a:r>
            <a:r>
              <a:rPr lang="fr-CH" sz="1050" b="1" i="0" dirty="0" err="1">
                <a:solidFill>
                  <a:srgbClr val="212121"/>
                </a:solidFill>
                <a:effectLst/>
                <a:cs typeface="Arial" panose="020B0604020202020204" pitchFamily="34" charset="0"/>
              </a:rPr>
              <a:t>annual</a:t>
            </a:r>
            <a:r>
              <a:rPr lang="fr-CH" sz="1050" b="1" i="0" dirty="0">
                <a:solidFill>
                  <a:srgbClr val="212121"/>
                </a:solidFill>
                <a:effectLst/>
                <a:cs typeface="Arial" panose="020B0604020202020204" pitchFamily="34" charset="0"/>
              </a:rPr>
              <a:t> World </a:t>
            </a:r>
            <a:r>
              <a:rPr lang="fr-CH" sz="1050" b="1" i="0" dirty="0" err="1">
                <a:solidFill>
                  <a:srgbClr val="212121"/>
                </a:solidFill>
                <a:effectLst/>
                <a:cs typeface="Arial" panose="020B0604020202020204" pitchFamily="34" charset="0"/>
              </a:rPr>
              <a:t>Economic</a:t>
            </a:r>
            <a:r>
              <a:rPr lang="fr-CH" sz="1050" b="1" i="0" dirty="0">
                <a:solidFill>
                  <a:srgbClr val="212121"/>
                </a:solidFill>
                <a:effectLst/>
                <a:cs typeface="Arial" panose="020B0604020202020204" pitchFamily="34" charset="0"/>
              </a:rPr>
              <a:t> Forum in Davos </a:t>
            </a:r>
            <a:r>
              <a:rPr lang="fr-CH" sz="1050" b="1" i="0" dirty="0" err="1">
                <a:solidFill>
                  <a:srgbClr val="212121"/>
                </a:solidFill>
                <a:effectLst/>
                <a:cs typeface="Arial" panose="020B0604020202020204" pitchFamily="34" charset="0"/>
              </a:rPr>
              <a:t>many</a:t>
            </a:r>
            <a:r>
              <a:rPr lang="fr-CH" sz="1050" b="1" i="0" dirty="0">
                <a:solidFill>
                  <a:srgbClr val="212121"/>
                </a:solidFill>
                <a:effectLst/>
                <a:cs typeface="Arial" panose="020B0604020202020204" pitchFamily="34" charset="0"/>
              </a:rPr>
              <a:t> </a:t>
            </a:r>
            <a:r>
              <a:rPr lang="fr-CH" sz="1050" b="1" i="0" dirty="0" err="1">
                <a:solidFill>
                  <a:srgbClr val="212121"/>
                </a:solidFill>
                <a:effectLst/>
                <a:cs typeface="Arial" panose="020B0604020202020204" pitchFamily="34" charset="0"/>
              </a:rPr>
              <a:t>were</a:t>
            </a:r>
            <a:r>
              <a:rPr lang="fr-CH" sz="1050" b="1" i="0" dirty="0">
                <a:solidFill>
                  <a:srgbClr val="212121"/>
                </a:solidFill>
                <a:effectLst/>
                <a:cs typeface="Arial" panose="020B0604020202020204" pitchFamily="34" charset="0"/>
              </a:rPr>
              <a:t> </a:t>
            </a:r>
            <a:r>
              <a:rPr lang="fr-CH" sz="1050" b="1" i="0" dirty="0" err="1">
                <a:solidFill>
                  <a:srgbClr val="212121"/>
                </a:solidFill>
                <a:effectLst/>
                <a:cs typeface="Arial" panose="020B0604020202020204" pitchFamily="34" charset="0"/>
              </a:rPr>
              <a:t>interested</a:t>
            </a:r>
            <a:r>
              <a:rPr lang="fr-CH" sz="1050" b="1" i="0" dirty="0">
                <a:solidFill>
                  <a:srgbClr val="212121"/>
                </a:solidFill>
                <a:effectLst/>
                <a:cs typeface="Arial" panose="020B0604020202020204" pitchFamily="34" charset="0"/>
              </a:rPr>
              <a:t> in the fast-</a:t>
            </a:r>
            <a:r>
              <a:rPr lang="fr-CH" sz="1050" b="1" i="0" dirty="0" err="1">
                <a:solidFill>
                  <a:srgbClr val="212121"/>
                </a:solidFill>
                <a:effectLst/>
                <a:cs typeface="Arial" panose="020B0604020202020204" pitchFamily="34" charset="0"/>
              </a:rPr>
              <a:t>moving</a:t>
            </a:r>
            <a:r>
              <a:rPr lang="fr-CH" sz="1050" b="1" i="0" dirty="0">
                <a:solidFill>
                  <a:srgbClr val="212121"/>
                </a:solidFill>
                <a:effectLst/>
                <a:cs typeface="Arial" panose="020B0604020202020204" pitchFamily="34" charset="0"/>
              </a:rPr>
              <a:t> </a:t>
            </a:r>
            <a:r>
              <a:rPr lang="fr-CH" sz="1050" b="1" i="0" dirty="0" err="1">
                <a:solidFill>
                  <a:srgbClr val="212121"/>
                </a:solidFill>
                <a:effectLst/>
                <a:cs typeface="Arial" panose="020B0604020202020204" pitchFamily="34" charset="0"/>
              </a:rPr>
              <a:t>opportunities</a:t>
            </a:r>
            <a:r>
              <a:rPr lang="fr-CH" sz="1050" b="1" i="0" dirty="0">
                <a:solidFill>
                  <a:srgbClr val="212121"/>
                </a:solidFill>
                <a:effectLst/>
                <a:cs typeface="Arial" panose="020B0604020202020204" pitchFamily="34" charset="0"/>
              </a:rPr>
              <a:t> and challenges of </a:t>
            </a:r>
            <a:r>
              <a:rPr lang="fr-CH" sz="1050" b="1" i="0" dirty="0" err="1">
                <a:solidFill>
                  <a:srgbClr val="212121"/>
                </a:solidFill>
                <a:effectLst/>
                <a:cs typeface="Arial" panose="020B0604020202020204" pitchFamily="34" charset="0"/>
              </a:rPr>
              <a:t>artificial</a:t>
            </a:r>
            <a:r>
              <a:rPr lang="fr-CH" sz="1050" b="1" i="0" dirty="0">
                <a:solidFill>
                  <a:srgbClr val="212121"/>
                </a:solidFill>
                <a:effectLst/>
                <a:cs typeface="Arial" panose="020B0604020202020204" pitchFamily="34" charset="0"/>
              </a:rPr>
              <a:t> intelligence and EPFL </a:t>
            </a:r>
            <a:r>
              <a:rPr lang="fr-CH" sz="1050" b="1" i="0" dirty="0" err="1">
                <a:solidFill>
                  <a:srgbClr val="212121"/>
                </a:solidFill>
                <a:effectLst/>
                <a:cs typeface="Arial" panose="020B0604020202020204" pitchFamily="34" charset="0"/>
              </a:rPr>
              <a:t>was</a:t>
            </a:r>
            <a:r>
              <a:rPr lang="fr-CH" sz="1050" b="1" i="0" dirty="0">
                <a:solidFill>
                  <a:srgbClr val="212121"/>
                </a:solidFill>
                <a:effectLst/>
                <a:cs typeface="Arial" panose="020B0604020202020204" pitchFamily="34" charset="0"/>
              </a:rPr>
              <a:t> a key </a:t>
            </a:r>
            <a:r>
              <a:rPr lang="fr-CH" sz="1050" b="1" i="0" dirty="0" err="1">
                <a:solidFill>
                  <a:srgbClr val="212121"/>
                </a:solidFill>
                <a:effectLst/>
                <a:cs typeface="Arial" panose="020B0604020202020204" pitchFamily="34" charset="0"/>
              </a:rPr>
              <a:t>player</a:t>
            </a:r>
            <a:r>
              <a:rPr lang="fr-CH" sz="1050" b="1" i="0" dirty="0">
                <a:solidFill>
                  <a:srgbClr val="212121"/>
                </a:solidFill>
                <a:effectLst/>
                <a:cs typeface="Arial" panose="020B0604020202020204" pitchFamily="34" charset="0"/>
              </a:rPr>
              <a:t> </a:t>
            </a:r>
            <a:r>
              <a:rPr lang="fr-CH" sz="1050" b="1" i="0" dirty="0" err="1">
                <a:solidFill>
                  <a:srgbClr val="212121"/>
                </a:solidFill>
                <a:effectLst/>
                <a:cs typeface="Arial" panose="020B0604020202020204" pitchFamily="34" charset="0"/>
              </a:rPr>
              <a:t>among</a:t>
            </a:r>
            <a:r>
              <a:rPr lang="fr-CH" sz="1050" b="1" i="0" dirty="0">
                <a:solidFill>
                  <a:srgbClr val="212121"/>
                </a:solidFill>
                <a:effectLst/>
                <a:cs typeface="Arial" panose="020B0604020202020204" pitchFamily="34" charset="0"/>
              </a:rPr>
              <a:t> the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050" b="1" i="0" dirty="0">
              <a:solidFill>
                <a:srgbClr val="212121"/>
              </a:solidFill>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cs typeface="Arial" panose="020B0604020202020204" pitchFamily="34" charset="0"/>
              </a:rPr>
              <a:t>Hosted at Davos by the </a:t>
            </a:r>
            <a:r>
              <a:rPr lang="en-GB" sz="1050" b="1" dirty="0">
                <a:cs typeface="Arial" panose="020B0604020202020204" pitchFamily="34" charset="0"/>
              </a:rPr>
              <a:t>WSL</a:t>
            </a:r>
            <a:r>
              <a:rPr lang="en-GB" sz="1050" dirty="0">
                <a:cs typeface="Arial" panose="020B0604020202020204" pitchFamily="34" charset="0"/>
              </a:rPr>
              <a:t> Institute for Snow and Avalanche Research SLF, EPFL researchers from Professor Sabine </a:t>
            </a:r>
            <a:r>
              <a:rPr lang="en-GB" sz="1050" dirty="0" err="1">
                <a:cs typeface="Arial" panose="020B0604020202020204" pitchFamily="34" charset="0"/>
              </a:rPr>
              <a:t>Süsstrunk’s</a:t>
            </a:r>
            <a:r>
              <a:rPr lang="en-GB" sz="1050" dirty="0">
                <a:cs typeface="Arial" panose="020B0604020202020204" pitchFamily="34" charset="0"/>
              </a:rPr>
              <a:t> Image and Visual Representation Laboratory (IVRL) offered WEF delegates, including Switzerland’s Federal Councillor Guy </a:t>
            </a:r>
            <a:r>
              <a:rPr lang="en-GB" sz="1050" dirty="0" err="1">
                <a:cs typeface="Arial" panose="020B0604020202020204" pitchFamily="34" charset="0"/>
              </a:rPr>
              <a:t>Parmelin</a:t>
            </a:r>
            <a:r>
              <a:rPr lang="en-GB" sz="1050" dirty="0">
                <a:cs typeface="Arial" panose="020B0604020202020204" pitchFamily="34" charset="0"/>
              </a:rPr>
              <a:t>, the opportunity to experience being </a:t>
            </a:r>
            <a:r>
              <a:rPr lang="en-GB" sz="1050" dirty="0" err="1">
                <a:cs typeface="Arial" panose="020B0604020202020204" pitchFamily="34" charset="0"/>
              </a:rPr>
              <a:t>deepfaked</a:t>
            </a:r>
            <a:r>
              <a:rPr lang="en-GB" sz="1050" dirty="0">
                <a:cs typeface="Arial" panose="020B0604020202020204" pitchFamily="34" charset="0"/>
              </a:rPr>
              <a:t> first hand, as well as learn about how EPFL is working on their detection.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5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cs typeface="Arial" panose="020B0604020202020204" pitchFamily="34" charset="0"/>
              </a:rPr>
              <a:t>One new partnership on display was the </a:t>
            </a:r>
            <a:r>
              <a:rPr lang="en-GB" sz="1050" b="1" dirty="0">
                <a:cs typeface="Arial" panose="020B0604020202020204" pitchFamily="34" charset="0"/>
              </a:rPr>
              <a:t>Swiss AI Initiative</a:t>
            </a:r>
            <a:r>
              <a:rPr lang="en-GB" sz="1050" dirty="0">
                <a:cs typeface="Arial" panose="020B0604020202020204" pitchFamily="34" charset="0"/>
              </a:rPr>
              <a:t>, a pooling together of Swiss research resources in AI on a national level, including the EPFL and ETH Zurich AI </a:t>
            </a:r>
            <a:r>
              <a:rPr lang="en-GB" sz="1050" dirty="0" err="1">
                <a:cs typeface="Arial" panose="020B0604020202020204" pitchFamily="34" charset="0"/>
              </a:rPr>
              <a:t>Centers</a:t>
            </a:r>
            <a:r>
              <a:rPr lang="en-GB" sz="1050" dirty="0">
                <a:cs typeface="Arial" panose="020B0604020202020204" pitchFamily="34" charset="0"/>
              </a:rPr>
              <a:t>, for Swiss AI sovereignty. The Initiative will position Switzerland as a leading global hub for the development and implementation of transparent and reliable artificial intelligence. The new ALPS supercomputer, based at the Swiss National Supercomputing Centre is providing the supporting world-class infrastructure. It’s one of the world’s most powerful computers and gives Swiss scientists access to the sort of computing power only available to the world’s biggest tech companies.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5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cs typeface="Arial" panose="020B0604020202020204" pitchFamily="34" charset="0"/>
              </a:rPr>
              <a:t>Another joint initiative announced at Davos, led by the Swiss Federal Department of Foreign Affairs, EPFL and ETH Zurich is the </a:t>
            </a:r>
            <a:r>
              <a:rPr lang="en-GB" sz="1050" b="1" dirty="0">
                <a:cs typeface="Arial" panose="020B0604020202020204" pitchFamily="34" charset="0"/>
              </a:rPr>
              <a:t>Pilot Gen AI </a:t>
            </a:r>
            <a:r>
              <a:rPr lang="en-GB" sz="1050" b="1" dirty="0" err="1">
                <a:cs typeface="Arial" panose="020B0604020202020204" pitchFamily="34" charset="0"/>
              </a:rPr>
              <a:t>Redteaming</a:t>
            </a:r>
            <a:r>
              <a:rPr lang="en-GB" sz="1050" b="1" dirty="0">
                <a:cs typeface="Arial" panose="020B0604020202020204" pitchFamily="34" charset="0"/>
              </a:rPr>
              <a:t> Network</a:t>
            </a:r>
            <a:r>
              <a:rPr lang="en-GB" sz="1050" dirty="0">
                <a:cs typeface="Arial" panose="020B0604020202020204" pitchFamily="34" charset="0"/>
              </a:rPr>
              <a:t>, that aims to unite tech leaders, AI experts, and policymakers in exploring AI safety testing and risk management. Professor Carmela </a:t>
            </a:r>
            <a:r>
              <a:rPr lang="en-GB" sz="1050" dirty="0" err="1">
                <a:cs typeface="Arial" panose="020B0604020202020204" pitchFamily="34" charset="0"/>
              </a:rPr>
              <a:t>Troncoso</a:t>
            </a:r>
            <a:r>
              <a:rPr lang="en-GB" sz="1050" dirty="0">
                <a:cs typeface="Arial" panose="020B0604020202020204" pitchFamily="34" charset="0"/>
              </a:rPr>
              <a:t>, Head of IC’s Security and Privacy Engineering Lab (SPRING) is one of the academic leads for the Swiss Call for Trust and Transparency in AI which is leading the Pilot Gen AI </a:t>
            </a:r>
            <a:r>
              <a:rPr lang="en-GB" sz="1050" dirty="0" err="1">
                <a:cs typeface="Arial" panose="020B0604020202020204" pitchFamily="34" charset="0"/>
              </a:rPr>
              <a:t>Redteaming</a:t>
            </a:r>
            <a:r>
              <a:rPr lang="en-GB" sz="1050" dirty="0">
                <a:cs typeface="Arial" panose="020B0604020202020204" pitchFamily="34" charset="0"/>
              </a:rPr>
              <a:t> Network that will see researchers work with the giants of AI, including: Microsoft, IBM, Google, Amazon, </a:t>
            </a:r>
            <a:r>
              <a:rPr lang="en-GB" sz="1050" dirty="0" err="1">
                <a:cs typeface="Arial" panose="020B0604020202020204" pitchFamily="34" charset="0"/>
              </a:rPr>
              <a:t>AlephAlpha</a:t>
            </a:r>
            <a:r>
              <a:rPr lang="en-GB" sz="1050" dirty="0">
                <a:cs typeface="Arial" panose="020B0604020202020204" pitchFamily="34" charset="0"/>
              </a:rPr>
              <a:t> and </a:t>
            </a:r>
            <a:r>
              <a:rPr lang="en-GB" sz="1050" dirty="0" err="1">
                <a:cs typeface="Arial" panose="020B0604020202020204" pitchFamily="34" charset="0"/>
              </a:rPr>
              <a:t>HuggingFace</a:t>
            </a:r>
            <a:r>
              <a:rPr lang="en-GB" sz="1050" dirty="0">
                <a:cs typeface="Arial" panose="020B0604020202020204" pitchFamily="34" charset="0"/>
              </a:rPr>
              <a:t>.</a:t>
            </a:r>
          </a:p>
          <a:p>
            <a:endParaRPr lang="en-GB" sz="1050" dirty="0">
              <a:cs typeface="Arial" panose="020B0604020202020204" pitchFamily="34" charset="0"/>
            </a:endParaRPr>
          </a:p>
          <a:p>
            <a:r>
              <a:rPr lang="en-GB" sz="1050" dirty="0">
                <a:cs typeface="Arial" panose="020B0604020202020204" pitchFamily="34" charset="0"/>
              </a:rPr>
              <a:t>Also launched at the World Economic Forum by the Swiss Federal Department of Foreign Affairs, EPFL and ETHZ was the </a:t>
            </a:r>
            <a:r>
              <a:rPr lang="en-GB" sz="1050" b="1" dirty="0">
                <a:cs typeface="Arial" panose="020B0604020202020204" pitchFamily="34" charset="0"/>
              </a:rPr>
              <a:t>International Computation and AI Network (ICAIN) </a:t>
            </a:r>
            <a:r>
              <a:rPr lang="en-GB" sz="1050" dirty="0">
                <a:cs typeface="Arial" panose="020B0604020202020204" pitchFamily="34" charset="0"/>
              </a:rPr>
              <a:t>to develop AI technologies that will be sustainable, accessible to all and benefit society as a whole, contributing to the UN’s Global Goals.</a:t>
            </a:r>
          </a:p>
        </p:txBody>
      </p:sp>
      <p:sp>
        <p:nvSpPr>
          <p:cNvPr id="4" name="Espace réservé de l'en-tête 3"/>
          <p:cNvSpPr>
            <a:spLocks noGrp="1"/>
          </p:cNvSpPr>
          <p:nvPr>
            <p:ph type="hdr" sz="quarter"/>
          </p:nvPr>
        </p:nvSpPr>
        <p:spPr/>
        <p:txBody>
          <a:bodyPr/>
          <a:lstStyle/>
          <a:p>
            <a:r>
              <a:rPr lang="fr-FR"/>
              <a:t>EPFL Assembly</a:t>
            </a:r>
            <a:endParaRPr lang="fr-FR" dirty="0"/>
          </a:p>
        </p:txBody>
      </p:sp>
      <p:sp>
        <p:nvSpPr>
          <p:cNvPr id="5" name="Espace réservé de la date 4"/>
          <p:cNvSpPr>
            <a:spLocks noGrp="1"/>
          </p:cNvSpPr>
          <p:nvPr>
            <p:ph type="dt" idx="1"/>
          </p:nvPr>
        </p:nvSpPr>
        <p:spPr/>
        <p:txBody>
          <a:bodyPr/>
          <a:lstStyle/>
          <a:p>
            <a:r>
              <a:rPr lang="fr-CH"/>
              <a:t>Version: 30.01.24</a:t>
            </a:r>
            <a:endParaRPr lang="fr-FR" dirty="0"/>
          </a:p>
        </p:txBody>
      </p:sp>
      <p:sp>
        <p:nvSpPr>
          <p:cNvPr id="6" name="Espace réservé du pied de page 5"/>
          <p:cNvSpPr>
            <a:spLocks noGrp="1"/>
          </p:cNvSpPr>
          <p:nvPr>
            <p:ph type="ftr" sz="quarter" idx="4"/>
          </p:nvPr>
        </p:nvSpPr>
        <p:spPr/>
        <p:txBody>
          <a:bodyPr/>
          <a:lstStyle/>
          <a:p>
            <a:r>
              <a:rPr lang="fr-FR"/>
              <a:t>MV</a:t>
            </a:r>
            <a:endParaRPr lang="fr-FR" dirty="0"/>
          </a:p>
        </p:txBody>
      </p:sp>
      <p:sp>
        <p:nvSpPr>
          <p:cNvPr id="7" name="Espace réservé du numéro de diapositive 6"/>
          <p:cNvSpPr>
            <a:spLocks noGrp="1"/>
          </p:cNvSpPr>
          <p:nvPr>
            <p:ph type="sldNum" sz="quarter" idx="5"/>
          </p:nvPr>
        </p:nvSpPr>
        <p:spPr/>
        <p:txBody>
          <a:bodyPr/>
          <a:lstStyle/>
          <a:p>
            <a:fld id="{4CF50783-AAED-1941-8BCC-9F6140F0A6B1}" type="slidenum">
              <a:rPr lang="fr-FR" smtClean="0"/>
              <a:pPr/>
              <a:t>5</a:t>
            </a:fld>
            <a:endParaRPr lang="fr-FR" dirty="0"/>
          </a:p>
        </p:txBody>
      </p:sp>
    </p:spTree>
    <p:extLst>
      <p:ext uri="{BB962C8B-B14F-4D97-AF65-F5344CB8AC3E}">
        <p14:creationId xmlns:p14="http://schemas.microsoft.com/office/powerpoint/2010/main" val="1862520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e l'en-tête 3"/>
          <p:cNvSpPr>
            <a:spLocks noGrp="1"/>
          </p:cNvSpPr>
          <p:nvPr>
            <p:ph type="hdr" sz="quarter"/>
          </p:nvPr>
        </p:nvSpPr>
        <p:spPr/>
        <p:txBody>
          <a:bodyPr/>
          <a:lstStyle/>
          <a:p>
            <a:r>
              <a:rPr lang="fr-FR"/>
              <a:t>EPFL Assembly</a:t>
            </a:r>
            <a:endParaRPr lang="fr-FR" dirty="0"/>
          </a:p>
        </p:txBody>
      </p:sp>
      <p:sp>
        <p:nvSpPr>
          <p:cNvPr id="5" name="Espace réservé de la date 4"/>
          <p:cNvSpPr>
            <a:spLocks noGrp="1"/>
          </p:cNvSpPr>
          <p:nvPr>
            <p:ph type="dt" idx="1"/>
          </p:nvPr>
        </p:nvSpPr>
        <p:spPr/>
        <p:txBody>
          <a:bodyPr/>
          <a:lstStyle/>
          <a:p>
            <a:r>
              <a:rPr lang="fr-CH"/>
              <a:t>Version: 30.01.24</a:t>
            </a:r>
            <a:endParaRPr lang="fr-FR" dirty="0"/>
          </a:p>
        </p:txBody>
      </p:sp>
      <p:sp>
        <p:nvSpPr>
          <p:cNvPr id="6" name="Espace réservé du pied de page 5"/>
          <p:cNvSpPr>
            <a:spLocks noGrp="1"/>
          </p:cNvSpPr>
          <p:nvPr>
            <p:ph type="ftr" sz="quarter" idx="4"/>
          </p:nvPr>
        </p:nvSpPr>
        <p:spPr/>
        <p:txBody>
          <a:bodyPr/>
          <a:lstStyle/>
          <a:p>
            <a:r>
              <a:rPr lang="fr-FR"/>
              <a:t>MV</a:t>
            </a:r>
            <a:endParaRPr lang="fr-FR" dirty="0"/>
          </a:p>
        </p:txBody>
      </p:sp>
      <p:sp>
        <p:nvSpPr>
          <p:cNvPr id="7" name="Espace réservé du numéro de diapositive 6"/>
          <p:cNvSpPr>
            <a:spLocks noGrp="1"/>
          </p:cNvSpPr>
          <p:nvPr>
            <p:ph type="sldNum" sz="quarter" idx="5"/>
          </p:nvPr>
        </p:nvSpPr>
        <p:spPr/>
        <p:txBody>
          <a:bodyPr/>
          <a:lstStyle/>
          <a:p>
            <a:fld id="{4CF50783-AAED-1941-8BCC-9F6140F0A6B1}" type="slidenum">
              <a:rPr lang="fr-FR" smtClean="0"/>
              <a:pPr/>
              <a:t>6</a:t>
            </a:fld>
            <a:endParaRPr lang="fr-FR" dirty="0"/>
          </a:p>
        </p:txBody>
      </p:sp>
    </p:spTree>
    <p:extLst>
      <p:ext uri="{BB962C8B-B14F-4D97-AF65-F5344CB8AC3E}">
        <p14:creationId xmlns:p14="http://schemas.microsoft.com/office/powerpoint/2010/main" val="3305988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e l'en-tête 3"/>
          <p:cNvSpPr>
            <a:spLocks noGrp="1"/>
          </p:cNvSpPr>
          <p:nvPr>
            <p:ph type="hdr" sz="quarter"/>
          </p:nvPr>
        </p:nvSpPr>
        <p:spPr/>
        <p:txBody>
          <a:bodyPr/>
          <a:lstStyle/>
          <a:p>
            <a:r>
              <a:rPr lang="fr-FR"/>
              <a:t>EPFL Assembly</a:t>
            </a:r>
            <a:endParaRPr lang="fr-FR" dirty="0"/>
          </a:p>
        </p:txBody>
      </p:sp>
      <p:sp>
        <p:nvSpPr>
          <p:cNvPr id="5" name="Espace réservé de la date 4"/>
          <p:cNvSpPr>
            <a:spLocks noGrp="1"/>
          </p:cNvSpPr>
          <p:nvPr>
            <p:ph type="dt" idx="1"/>
          </p:nvPr>
        </p:nvSpPr>
        <p:spPr/>
        <p:txBody>
          <a:bodyPr/>
          <a:lstStyle/>
          <a:p>
            <a:r>
              <a:rPr lang="fr-CH"/>
              <a:t>Version: 30.01.24</a:t>
            </a:r>
            <a:endParaRPr lang="fr-FR" dirty="0"/>
          </a:p>
        </p:txBody>
      </p:sp>
      <p:sp>
        <p:nvSpPr>
          <p:cNvPr id="6" name="Espace réservé du pied de page 5"/>
          <p:cNvSpPr>
            <a:spLocks noGrp="1"/>
          </p:cNvSpPr>
          <p:nvPr>
            <p:ph type="ftr" sz="quarter" idx="4"/>
          </p:nvPr>
        </p:nvSpPr>
        <p:spPr/>
        <p:txBody>
          <a:bodyPr/>
          <a:lstStyle/>
          <a:p>
            <a:r>
              <a:rPr lang="fr-FR"/>
              <a:t>MV</a:t>
            </a:r>
            <a:endParaRPr lang="fr-FR" dirty="0"/>
          </a:p>
        </p:txBody>
      </p:sp>
      <p:sp>
        <p:nvSpPr>
          <p:cNvPr id="7" name="Espace réservé du numéro de diapositive 6"/>
          <p:cNvSpPr>
            <a:spLocks noGrp="1"/>
          </p:cNvSpPr>
          <p:nvPr>
            <p:ph type="sldNum" sz="quarter" idx="5"/>
          </p:nvPr>
        </p:nvSpPr>
        <p:spPr/>
        <p:txBody>
          <a:bodyPr/>
          <a:lstStyle/>
          <a:p>
            <a:fld id="{4CF50783-AAED-1941-8BCC-9F6140F0A6B1}" type="slidenum">
              <a:rPr lang="fr-FR" smtClean="0"/>
              <a:pPr/>
              <a:t>7</a:t>
            </a:fld>
            <a:endParaRPr lang="fr-FR" dirty="0"/>
          </a:p>
        </p:txBody>
      </p:sp>
    </p:spTree>
    <p:extLst>
      <p:ext uri="{BB962C8B-B14F-4D97-AF65-F5344CB8AC3E}">
        <p14:creationId xmlns:p14="http://schemas.microsoft.com/office/powerpoint/2010/main" val="5607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e l'en-tête 3"/>
          <p:cNvSpPr>
            <a:spLocks noGrp="1"/>
          </p:cNvSpPr>
          <p:nvPr>
            <p:ph type="hdr" sz="quarter"/>
          </p:nvPr>
        </p:nvSpPr>
        <p:spPr/>
        <p:txBody>
          <a:bodyPr/>
          <a:lstStyle/>
          <a:p>
            <a:r>
              <a:rPr lang="fr-FR"/>
              <a:t>EPFL Assembly</a:t>
            </a:r>
            <a:endParaRPr lang="fr-FR" dirty="0"/>
          </a:p>
        </p:txBody>
      </p:sp>
      <p:sp>
        <p:nvSpPr>
          <p:cNvPr id="5" name="Espace réservé de la date 4"/>
          <p:cNvSpPr>
            <a:spLocks noGrp="1"/>
          </p:cNvSpPr>
          <p:nvPr>
            <p:ph type="dt" idx="1"/>
          </p:nvPr>
        </p:nvSpPr>
        <p:spPr/>
        <p:txBody>
          <a:bodyPr/>
          <a:lstStyle/>
          <a:p>
            <a:r>
              <a:rPr lang="fr-CH"/>
              <a:t>Version: 30.01.24</a:t>
            </a:r>
            <a:endParaRPr lang="fr-FR" dirty="0"/>
          </a:p>
        </p:txBody>
      </p:sp>
      <p:sp>
        <p:nvSpPr>
          <p:cNvPr id="6" name="Espace réservé du pied de page 5"/>
          <p:cNvSpPr>
            <a:spLocks noGrp="1"/>
          </p:cNvSpPr>
          <p:nvPr>
            <p:ph type="ftr" sz="quarter" idx="4"/>
          </p:nvPr>
        </p:nvSpPr>
        <p:spPr/>
        <p:txBody>
          <a:bodyPr/>
          <a:lstStyle/>
          <a:p>
            <a:r>
              <a:rPr lang="fr-FR"/>
              <a:t>MV</a:t>
            </a:r>
            <a:endParaRPr lang="fr-FR" dirty="0"/>
          </a:p>
        </p:txBody>
      </p:sp>
      <p:sp>
        <p:nvSpPr>
          <p:cNvPr id="7" name="Espace réservé du numéro de diapositive 6"/>
          <p:cNvSpPr>
            <a:spLocks noGrp="1"/>
          </p:cNvSpPr>
          <p:nvPr>
            <p:ph type="sldNum" sz="quarter" idx="5"/>
          </p:nvPr>
        </p:nvSpPr>
        <p:spPr/>
        <p:txBody>
          <a:bodyPr/>
          <a:lstStyle/>
          <a:p>
            <a:fld id="{4CF50783-AAED-1941-8BCC-9F6140F0A6B1}" type="slidenum">
              <a:rPr lang="fr-FR" smtClean="0"/>
              <a:pPr/>
              <a:t>8</a:t>
            </a:fld>
            <a:endParaRPr lang="fr-FR" dirty="0"/>
          </a:p>
        </p:txBody>
      </p:sp>
    </p:spTree>
    <p:extLst>
      <p:ext uri="{BB962C8B-B14F-4D97-AF65-F5344CB8AC3E}">
        <p14:creationId xmlns:p14="http://schemas.microsoft.com/office/powerpoint/2010/main" val="3105881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4E7D9-5337-CF34-02D2-C840D060089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8898F84-118B-458E-6F8D-9DCBDFA811E3}"/>
              </a:ext>
            </a:extLst>
          </p:cNvPr>
          <p:cNvSpPr>
            <a:spLocks noGrp="1" noRot="1" noChangeAspect="1"/>
          </p:cNvSpPr>
          <p:nvPr>
            <p:ph type="sldImg"/>
          </p:nvPr>
        </p:nvSpPr>
        <p:spPr>
          <a:xfrm>
            <a:off x="180975" y="392113"/>
            <a:ext cx="6496050" cy="3654425"/>
          </a:xfrm>
        </p:spPr>
      </p:sp>
      <p:sp>
        <p:nvSpPr>
          <p:cNvPr id="3" name="Espace réservé des notes 2">
            <a:extLst>
              <a:ext uri="{FF2B5EF4-FFF2-40B4-BE49-F238E27FC236}">
                <a16:creationId xmlns:a16="http://schemas.microsoft.com/office/drawing/2014/main" id="{16D552D0-304F-1478-9CB9-24450E8B5BA2}"/>
              </a:ext>
            </a:extLst>
          </p:cNvPr>
          <p:cNvSpPr>
            <a:spLocks noGrp="1"/>
          </p:cNvSpPr>
          <p:nvPr>
            <p:ph type="body" idx="1"/>
          </p:nvPr>
        </p:nvSpPr>
        <p:spPr/>
        <p:txBody>
          <a:bodyPr/>
          <a:lstStyle/>
          <a:p>
            <a:r>
              <a:rPr lang="en-GB" dirty="0"/>
              <a:t>Photo: https://</a:t>
            </a:r>
            <a:r>
              <a:rPr lang="en-GB" dirty="0" err="1"/>
              <a:t>actu.epfl.ch</a:t>
            </a:r>
            <a:r>
              <a:rPr lang="en-GB" dirty="0"/>
              <a:t>/news/a-color-based-sensor-to-emulate-skin-s-sensitivi-2/</a:t>
            </a:r>
          </a:p>
          <a:p>
            <a:endParaRPr lang="en-GB" dirty="0"/>
          </a:p>
        </p:txBody>
      </p:sp>
      <p:sp>
        <p:nvSpPr>
          <p:cNvPr id="4" name="Espace réservé de l'en-tête 3">
            <a:extLst>
              <a:ext uri="{FF2B5EF4-FFF2-40B4-BE49-F238E27FC236}">
                <a16:creationId xmlns:a16="http://schemas.microsoft.com/office/drawing/2014/main" id="{CDB2C3DD-74C4-0BD8-5DF0-4EFFBD4E2FDE}"/>
              </a:ext>
            </a:extLst>
          </p:cNvPr>
          <p:cNvSpPr>
            <a:spLocks noGrp="1"/>
          </p:cNvSpPr>
          <p:nvPr>
            <p:ph type="hdr" sz="quarter"/>
          </p:nvPr>
        </p:nvSpPr>
        <p:spPr/>
        <p:txBody>
          <a:bodyPr/>
          <a:lstStyle/>
          <a:p>
            <a:r>
              <a:rPr lang="fr-FR"/>
              <a:t>EPFL Assembly</a:t>
            </a:r>
            <a:endParaRPr lang="fr-FR" dirty="0"/>
          </a:p>
        </p:txBody>
      </p:sp>
      <p:sp>
        <p:nvSpPr>
          <p:cNvPr id="5" name="Espace réservé de la date 4">
            <a:extLst>
              <a:ext uri="{FF2B5EF4-FFF2-40B4-BE49-F238E27FC236}">
                <a16:creationId xmlns:a16="http://schemas.microsoft.com/office/drawing/2014/main" id="{51561913-F41F-779D-6BB9-49F0EDDCE9E5}"/>
              </a:ext>
            </a:extLst>
          </p:cNvPr>
          <p:cNvSpPr>
            <a:spLocks noGrp="1"/>
          </p:cNvSpPr>
          <p:nvPr>
            <p:ph type="dt" idx="1"/>
          </p:nvPr>
        </p:nvSpPr>
        <p:spPr/>
        <p:txBody>
          <a:bodyPr/>
          <a:lstStyle/>
          <a:p>
            <a:r>
              <a:rPr lang="fr-CH"/>
              <a:t>Version: 30.01.24</a:t>
            </a:r>
            <a:endParaRPr lang="fr-FR" dirty="0"/>
          </a:p>
        </p:txBody>
      </p:sp>
      <p:sp>
        <p:nvSpPr>
          <p:cNvPr id="6" name="Espace réservé du pied de page 5">
            <a:extLst>
              <a:ext uri="{FF2B5EF4-FFF2-40B4-BE49-F238E27FC236}">
                <a16:creationId xmlns:a16="http://schemas.microsoft.com/office/drawing/2014/main" id="{4C7011B7-5B05-5C88-9384-4021BA71FEB3}"/>
              </a:ext>
            </a:extLst>
          </p:cNvPr>
          <p:cNvSpPr>
            <a:spLocks noGrp="1"/>
          </p:cNvSpPr>
          <p:nvPr>
            <p:ph type="ftr" sz="quarter" idx="4"/>
          </p:nvPr>
        </p:nvSpPr>
        <p:spPr/>
        <p:txBody>
          <a:bodyPr/>
          <a:lstStyle/>
          <a:p>
            <a:r>
              <a:rPr lang="fr-FR"/>
              <a:t>MV</a:t>
            </a:r>
            <a:endParaRPr lang="fr-FR" dirty="0"/>
          </a:p>
        </p:txBody>
      </p:sp>
      <p:sp>
        <p:nvSpPr>
          <p:cNvPr id="7" name="Espace réservé du numéro de diapositive 6">
            <a:extLst>
              <a:ext uri="{FF2B5EF4-FFF2-40B4-BE49-F238E27FC236}">
                <a16:creationId xmlns:a16="http://schemas.microsoft.com/office/drawing/2014/main" id="{65676CB1-EAE3-07E6-D8C2-6D7DACDB630E}"/>
              </a:ext>
            </a:extLst>
          </p:cNvPr>
          <p:cNvSpPr>
            <a:spLocks noGrp="1"/>
          </p:cNvSpPr>
          <p:nvPr>
            <p:ph type="sldNum" sz="quarter" idx="5"/>
          </p:nvPr>
        </p:nvSpPr>
        <p:spPr/>
        <p:txBody>
          <a:bodyPr/>
          <a:lstStyle/>
          <a:p>
            <a:fld id="{4CF50783-AAED-1941-8BCC-9F6140F0A6B1}" type="slidenum">
              <a:rPr lang="fr-FR" smtClean="0"/>
              <a:pPr/>
              <a:t>9</a:t>
            </a:fld>
            <a:endParaRPr lang="fr-FR" dirty="0"/>
          </a:p>
        </p:txBody>
      </p:sp>
    </p:spTree>
    <p:extLst>
      <p:ext uri="{BB962C8B-B14F-4D97-AF65-F5344CB8AC3E}">
        <p14:creationId xmlns:p14="http://schemas.microsoft.com/office/powerpoint/2010/main" val="38272749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331913" y="0"/>
            <a:ext cx="7812087" cy="4948238"/>
          </a:xfrm>
        </p:spPr>
        <p:txBody>
          <a:bodyPr/>
          <a:lstStyle/>
          <a:p>
            <a:r>
              <a:rPr lang="fr-FR" noProof="0"/>
              <a:t>Cliquez sur l'icône pour ajouter une image</a:t>
            </a:r>
            <a:endParaRPr lang="en-GB" noProof="0"/>
          </a:p>
        </p:txBody>
      </p:sp>
      <p:sp>
        <p:nvSpPr>
          <p:cNvPr id="2" name="Title 1"/>
          <p:cNvSpPr>
            <a:spLocks noGrp="1"/>
          </p:cNvSpPr>
          <p:nvPr>
            <p:ph type="ctrTitle"/>
          </p:nvPr>
        </p:nvSpPr>
        <p:spPr>
          <a:xfrm>
            <a:off x="6405563" y="786535"/>
            <a:ext cx="2738437" cy="2338387"/>
          </a:xfrm>
          <a:solidFill>
            <a:schemeClr val="accent1"/>
          </a:solidFill>
        </p:spPr>
        <p:txBody>
          <a:bodyPr lIns="216000" anchor="ctr" anchorCtr="0">
            <a:normAutofit/>
          </a:bodyPr>
          <a:lstStyle>
            <a:lvl1pPr algn="l">
              <a:defRPr sz="3600">
                <a:solidFill>
                  <a:schemeClr val="bg1"/>
                </a:solidFill>
              </a:defRPr>
            </a:lvl1pPr>
          </a:lstStyle>
          <a:p>
            <a:r>
              <a:rPr lang="fr-FR" noProof="0"/>
              <a:t>Modifiez le style du titre</a:t>
            </a:r>
            <a:endParaRPr lang="en-GB" noProof="0"/>
          </a:p>
        </p:txBody>
      </p:sp>
      <p:sp>
        <p:nvSpPr>
          <p:cNvPr id="3" name="Subtitle 2"/>
          <p:cNvSpPr>
            <a:spLocks noGrp="1"/>
          </p:cNvSpPr>
          <p:nvPr>
            <p:ph type="subTitle" idx="1"/>
          </p:nvPr>
        </p:nvSpPr>
        <p:spPr>
          <a:xfrm>
            <a:off x="4576763" y="3124922"/>
            <a:ext cx="1828800" cy="1568450"/>
          </a:xfrm>
          <a:solidFill>
            <a:schemeClr val="tx1"/>
          </a:solidFill>
        </p:spPr>
        <p:txBody>
          <a:bodyPr lIns="90000" anchor="ctr" anchorCtr="0">
            <a:normAutofit/>
          </a:bodyPr>
          <a:lstStyle>
            <a:lvl1pPr marL="0" indent="0" algn="ctr">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noProof="0"/>
              <a:t>Modifiez le style des sous-titres du masque</a:t>
            </a:r>
            <a:endParaRPr lang="en-GB" noProof="0"/>
          </a:p>
        </p:txBody>
      </p:sp>
      <p:pic>
        <p:nvPicPr>
          <p:cNvPr id="9"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82647" y="80283"/>
            <a:ext cx="1175301" cy="508655"/>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6400800" y="4683125"/>
            <a:ext cx="1828800" cy="460375"/>
          </a:xfrm>
          <a:solidFill>
            <a:schemeClr val="bg1"/>
          </a:solidFill>
        </p:spPr>
        <p:txBody>
          <a:bodyPr lIns="90000" anchor="ctr">
            <a:noAutofit/>
          </a:bodyPr>
          <a:lstStyle>
            <a:lvl1pPr marL="0" indent="0" algn="ctr">
              <a:buNone/>
              <a:defRPr sz="1100"/>
            </a:lvl1pPr>
          </a:lstStyle>
          <a:p>
            <a:pPr lvl="0"/>
            <a:r>
              <a:rPr lang="fr-FR" noProof="0"/>
              <a:t>Cliquez pour modifier les styles du texte du masque</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82550" y="4440264"/>
            <a:ext cx="698500" cy="507975"/>
          </a:xfrm>
        </p:spPr>
        <p:txBody>
          <a:bodyPr lIns="0" tIns="0" rIns="0" bIns="0" anchor="b" anchorCtr="0">
            <a:noAutofit/>
          </a:bodyPr>
          <a:lstStyle>
            <a:lvl1pPr marL="114300" indent="-107950">
              <a:buFontTx/>
              <a:buBlip>
                <a:blip r:embed="rId3"/>
              </a:buBlip>
              <a:tabLst/>
              <a:defRPr sz="700">
                <a:solidFill>
                  <a:schemeClr val="tx1"/>
                </a:solidFill>
              </a:defRPr>
            </a:lvl1pPr>
          </a:lstStyle>
          <a:p>
            <a:pPr lvl="0"/>
            <a:r>
              <a:rPr lang="fr-FR" noProof="0"/>
              <a:t>Cliquez pour modifier les styles du texte du masque</a:t>
            </a:r>
          </a:p>
        </p:txBody>
      </p:sp>
    </p:spTree>
    <p:extLst>
      <p:ext uri="{BB962C8B-B14F-4D97-AF65-F5344CB8AC3E}">
        <p14:creationId xmlns:p14="http://schemas.microsoft.com/office/powerpoint/2010/main" val="57788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126" userDrawn="1">
          <p15:clr>
            <a:srgbClr val="FBAE40"/>
          </p15:clr>
        </p15:guide>
        <p15:guide id="5" orient="horz" pos="123" userDrawn="1">
          <p15:clr>
            <a:srgbClr val="FBAE40"/>
          </p15:clr>
        </p15:guide>
        <p15:guide id="6" orient="horz" pos="3117" userDrawn="1">
          <p15:clr>
            <a:srgbClr val="FBAE40"/>
          </p15:clr>
        </p15:guide>
        <p15:guide id="7" pos="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904875" y="0"/>
            <a:ext cx="3144838" cy="5143500"/>
          </a:xfrm>
        </p:spPr>
        <p:txBody>
          <a:bodyPr/>
          <a:lstStyle/>
          <a:p>
            <a:r>
              <a:rPr lang="fr-FR"/>
              <a:t>Cliquez sur l'icône pour ajouter une image</a:t>
            </a:r>
          </a:p>
        </p:txBody>
      </p:sp>
      <p:sp>
        <p:nvSpPr>
          <p:cNvPr id="3" name="Content Placeholder 2"/>
          <p:cNvSpPr>
            <a:spLocks noGrp="1"/>
          </p:cNvSpPr>
          <p:nvPr>
            <p:ph idx="1"/>
          </p:nvPr>
        </p:nvSpPr>
        <p:spPr>
          <a:xfrm>
            <a:off x="4049395" y="1563688"/>
            <a:ext cx="4581525" cy="3386772"/>
          </a:xfrm>
        </p:spPr>
        <p:txBody>
          <a:bodyPr/>
          <a:lstStyle/>
          <a:p>
            <a:pPr lvl="0"/>
            <a:r>
              <a:rPr lang="fr-FR"/>
              <a:t>Cliquez pour modifier les styles du texte du masque</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fr-CH"/>
              <a:t>2024: TRANSITION IN CONTINUITY</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Martin Vetterli - EPFL President</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‹N°›</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4049395" y="131032"/>
            <a:ext cx="3144520" cy="1072753"/>
          </a:xfrm>
        </p:spPr>
        <p:txBody>
          <a:bodyPr/>
          <a:lstStyle/>
          <a:p>
            <a:r>
              <a:rPr lang="fr-FR"/>
              <a:t>Modifiez le style du titre</a:t>
            </a:r>
            <a:endParaRPr lang="fr-FR" dirty="0"/>
          </a:p>
        </p:txBody>
      </p:sp>
    </p:spTree>
    <p:extLst>
      <p:ext uri="{BB962C8B-B14F-4D97-AF65-F5344CB8AC3E}">
        <p14:creationId xmlns:p14="http://schemas.microsoft.com/office/powerpoint/2010/main" val="253142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904875" y="1563688"/>
            <a:ext cx="3144838" cy="3579812"/>
          </a:xfrm>
        </p:spPr>
        <p:txBody>
          <a:bodyPr/>
          <a:lstStyle/>
          <a:p>
            <a:r>
              <a:rPr lang="fr-FR"/>
              <a:t>Cliquez sur l'icône pour ajouter une image</a:t>
            </a:r>
          </a:p>
        </p:txBody>
      </p:sp>
      <p:sp>
        <p:nvSpPr>
          <p:cNvPr id="3" name="Content Placeholder 2"/>
          <p:cNvSpPr>
            <a:spLocks noGrp="1"/>
          </p:cNvSpPr>
          <p:nvPr>
            <p:ph idx="1"/>
          </p:nvPr>
        </p:nvSpPr>
        <p:spPr>
          <a:xfrm>
            <a:off x="4049395" y="1563688"/>
            <a:ext cx="4581525" cy="3386772"/>
          </a:xfrm>
        </p:spPr>
        <p:txBody>
          <a:bodyPr/>
          <a:lstStyle/>
          <a:p>
            <a:pPr lvl="0"/>
            <a:r>
              <a:rPr lang="fr-FR"/>
              <a:t>Cliquez pour modifier les styles du texte du masque</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p:txBody>
          <a:bodyPr/>
          <a:lstStyle/>
          <a:p>
            <a:r>
              <a:rPr lang="fr-CH"/>
              <a:t>2024: TRANSITION IN CONTINUITY</a:t>
            </a:r>
            <a:endParaRPr lang="fr-FR" dirty="0"/>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p:txBody>
          <a:bodyPr/>
          <a:lstStyle/>
          <a:p>
            <a:r>
              <a:rPr lang="fr-FR"/>
              <a:t>Martin Vetterli - EPFL President</a:t>
            </a:r>
            <a:endParaRPr lang="fr-FR" dirty="0"/>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E1E1CD7C-2161-7D43-862E-CE4C333CD873}" type="slidenum">
              <a:rPr lang="fr-FR" smtClean="0"/>
              <a:pPr/>
              <a:t>‹N°›</a:t>
            </a:fld>
            <a:endParaRPr lang="fr-FR" dirty="0"/>
          </a:p>
        </p:txBody>
      </p:sp>
    </p:spTree>
    <p:extLst>
      <p:ext uri="{BB962C8B-B14F-4D97-AF65-F5344CB8AC3E}">
        <p14:creationId xmlns:p14="http://schemas.microsoft.com/office/powerpoint/2010/main" val="243454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04875" y="1563688"/>
            <a:ext cx="3671466" cy="3263504"/>
          </a:xfrm>
        </p:spPr>
        <p:txBody>
          <a:bodyPr/>
          <a:lstStyle/>
          <a:p>
            <a:pPr lvl="0"/>
            <a:r>
              <a:rPr lang="fr-FR"/>
              <a:t>Cliquez pour modifier les styles du texte du masque</a:t>
            </a:r>
          </a:p>
        </p:txBody>
      </p:sp>
      <p:sp>
        <p:nvSpPr>
          <p:cNvPr id="4" name="Content Placeholder 3"/>
          <p:cNvSpPr>
            <a:spLocks noGrp="1"/>
          </p:cNvSpPr>
          <p:nvPr>
            <p:ph sz="half" idx="2"/>
          </p:nvPr>
        </p:nvSpPr>
        <p:spPr>
          <a:xfrm>
            <a:off x="4959772" y="1563688"/>
            <a:ext cx="3671466" cy="3263504"/>
          </a:xfrm>
        </p:spPr>
        <p:txBody>
          <a:bodyPr/>
          <a:lstStyle/>
          <a:p>
            <a:pPr lvl="0"/>
            <a:r>
              <a:rPr lang="fr-FR"/>
              <a:t>Cliquez pour modifier les styles du texte du masque</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r>
              <a:rPr lang="fr-CH"/>
              <a:t>2024: TRANSITION IN CONTINUITY</a:t>
            </a:r>
            <a:endParaRPr lang="fr-FR" dirty="0"/>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r>
              <a:rPr lang="fr-FR"/>
              <a:t>Martin Vetterli - EPFL President</a:t>
            </a:r>
            <a:endParaRPr lang="fr-FR" dirty="0"/>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E1E1CD7C-2161-7D43-862E-CE4C333CD873}" type="slidenum">
              <a:rPr lang="fr-FR" smtClean="0"/>
              <a:pPr/>
              <a:t>‹N°›</a:t>
            </a:fld>
            <a:endParaRPr lang="fr-FR" dirty="0"/>
          </a:p>
        </p:txBody>
      </p:sp>
    </p:spTree>
    <p:extLst>
      <p:ext uri="{BB962C8B-B14F-4D97-AF65-F5344CB8AC3E}">
        <p14:creationId xmlns:p14="http://schemas.microsoft.com/office/powerpoint/2010/main" val="177670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fr-FR"/>
              <a:t>Modifiez le style du titre</a:t>
            </a: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r>
              <a:rPr lang="fr-CH"/>
              <a:t>2024: TRANSITION IN CONTINUITY</a:t>
            </a:r>
            <a:endParaRPr lang="fr-FR" dirty="0"/>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r>
              <a:rPr lang="fr-FR"/>
              <a:t>Martin Vetterli - EPFL President</a:t>
            </a:r>
            <a:endParaRPr lang="fr-FR" dirty="0"/>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E1E1CD7C-2161-7D43-862E-CE4C333CD873}" type="slidenum">
              <a:rPr lang="fr-FR" smtClean="0"/>
              <a:pPr/>
              <a:t>‹N°›</a:t>
            </a:fld>
            <a:endParaRPr lang="fr-FR" dirty="0"/>
          </a:p>
        </p:txBody>
      </p:sp>
    </p:spTree>
    <p:extLst>
      <p:ext uri="{BB962C8B-B14F-4D97-AF65-F5344CB8AC3E}">
        <p14:creationId xmlns:p14="http://schemas.microsoft.com/office/powerpoint/2010/main" val="307403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904875" y="0"/>
            <a:ext cx="8239125" cy="5143500"/>
          </a:xfrm>
        </p:spPr>
        <p:txBody>
          <a:bodyPr/>
          <a:lstStyle/>
          <a:p>
            <a:r>
              <a:rPr lang="fr-FR"/>
              <a:t>Cliquez sur l'icône pour ajouter une image</a:t>
            </a:r>
          </a:p>
        </p:txBody>
      </p:sp>
      <p:sp>
        <p:nvSpPr>
          <p:cNvPr id="2" name="Title 1"/>
          <p:cNvSpPr>
            <a:spLocks noGrp="1"/>
          </p:cNvSpPr>
          <p:nvPr>
            <p:ph type="title"/>
          </p:nvPr>
        </p:nvSpPr>
        <p:spPr>
          <a:xfrm>
            <a:off x="6405563" y="2571750"/>
            <a:ext cx="2738437" cy="2111375"/>
          </a:xfrm>
          <a:solidFill>
            <a:schemeClr val="accent2"/>
          </a:solidFill>
        </p:spPr>
        <p:txBody>
          <a:bodyPr anchor="ctr" anchorCtr="0"/>
          <a:lstStyle>
            <a:lvl1pPr>
              <a:defRPr>
                <a:solidFill>
                  <a:schemeClr val="bg1"/>
                </a:solidFill>
              </a:defRPr>
            </a:lvl1pPr>
          </a:lstStyle>
          <a:p>
            <a:r>
              <a:rPr lang="fr-FR"/>
              <a:t>Modifiez le style du titre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r>
              <a:rPr lang="fr-CH"/>
              <a:t>2024: TRANSITION IN CONTINUITY</a:t>
            </a:r>
            <a:endParaRPr lang="fr-FR" dirty="0"/>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r>
              <a:rPr lang="fr-FR"/>
              <a:t>Martin Vetterli - EPFL President</a:t>
            </a:r>
            <a:endParaRPr lang="fr-FR" dirty="0"/>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E1E1CD7C-2161-7D43-862E-CE4C333CD873}" type="slidenum">
              <a:rPr lang="fr-FR" smtClean="0"/>
              <a:pPr/>
              <a:t>‹N°›</a:t>
            </a:fld>
            <a:endParaRPr lang="fr-FR" dirty="0"/>
          </a:p>
        </p:txBody>
      </p:sp>
    </p:spTree>
    <p:extLst>
      <p:ext uri="{BB962C8B-B14F-4D97-AF65-F5344CB8AC3E}">
        <p14:creationId xmlns:p14="http://schemas.microsoft.com/office/powerpoint/2010/main" val="204094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904875" y="0"/>
            <a:ext cx="7726363" cy="5143500"/>
          </a:xfrm>
        </p:spPr>
        <p:txBody>
          <a:bodyPr/>
          <a:lstStyle/>
          <a:p>
            <a:r>
              <a:rPr lang="fr-FR"/>
              <a:t>Cliquez sur l'icône pour ajouter une image</a:t>
            </a: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r>
              <a:rPr lang="fr-CH"/>
              <a:t>2024: TRANSITION IN CONTINUITY</a:t>
            </a:r>
            <a:endParaRPr lang="fr-FR" dirty="0"/>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r>
              <a:rPr lang="fr-FR"/>
              <a:t>Martin Vetterli - EPFL President</a:t>
            </a:r>
            <a:endParaRPr lang="fr-FR" dirty="0"/>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E1E1CD7C-2161-7D43-862E-CE4C333CD873}" type="slidenum">
              <a:rPr lang="fr-FR" smtClean="0"/>
              <a:pPr/>
              <a:t>‹N°›</a:t>
            </a:fld>
            <a:endParaRPr lang="fr-FR" dirty="0"/>
          </a:p>
        </p:txBody>
      </p:sp>
    </p:spTree>
    <p:extLst>
      <p:ext uri="{BB962C8B-B14F-4D97-AF65-F5344CB8AC3E}">
        <p14:creationId xmlns:p14="http://schemas.microsoft.com/office/powerpoint/2010/main" val="120172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904875" y="0"/>
            <a:ext cx="7726363" cy="5143500"/>
          </a:xfrm>
        </p:spPr>
        <p:txBody>
          <a:bodyPr/>
          <a:lstStyle/>
          <a:p>
            <a:r>
              <a:rPr lang="fr-FR"/>
              <a:t>Cliquez sur l'icône pour ajouter une image</a:t>
            </a: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r>
              <a:rPr lang="fr-CH"/>
              <a:t>2024: TRANSITION IN CONTINUITY</a:t>
            </a:r>
            <a:endParaRPr lang="fr-FR" dirty="0"/>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r>
              <a:rPr lang="fr-FR"/>
              <a:t>Martin Vetterli - EPFL President</a:t>
            </a:r>
            <a:endParaRPr lang="fr-FR" dirty="0"/>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E1E1CD7C-2161-7D43-862E-CE4C333CD873}" type="slidenum">
              <a:rPr lang="fr-FR" smtClean="0"/>
              <a:pPr/>
              <a:t>‹N°›</a:t>
            </a:fld>
            <a:endParaRPr lang="fr-FR" dirty="0"/>
          </a:p>
        </p:txBody>
      </p:sp>
      <p:sp>
        <p:nvSpPr>
          <p:cNvPr id="2" name="Titre 1">
            <a:extLst>
              <a:ext uri="{FF2B5EF4-FFF2-40B4-BE49-F238E27FC236}">
                <a16:creationId xmlns:a16="http://schemas.microsoft.com/office/drawing/2014/main" id="{3ADDE366-C2C0-524A-9BAF-5F0B70A98369}"/>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66027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904875" y="3114674"/>
            <a:ext cx="8239125" cy="2028825"/>
          </a:xfrm>
        </p:spPr>
        <p:txBody>
          <a:bodyPr/>
          <a:lstStyle/>
          <a:p>
            <a:r>
              <a:rPr lang="fr-FR"/>
              <a:t>Cliquez sur l'icône pour ajouter une image</a:t>
            </a:r>
          </a:p>
        </p:txBody>
      </p:sp>
      <p:sp>
        <p:nvSpPr>
          <p:cNvPr id="4" name="Espace réservé du texte 3"/>
          <p:cNvSpPr>
            <a:spLocks noGrp="1"/>
          </p:cNvSpPr>
          <p:nvPr>
            <p:ph type="body" sz="quarter" idx="17"/>
          </p:nvPr>
        </p:nvSpPr>
        <p:spPr>
          <a:xfrm>
            <a:off x="904875" y="1563688"/>
            <a:ext cx="7646988" cy="1436687"/>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fr-FR"/>
              <a:t>Cliquez pour modifier les styles du texte du masque</a:t>
            </a:r>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p:txBody>
          <a:bodyPr/>
          <a:lstStyle/>
          <a:p>
            <a:r>
              <a:rPr lang="fr-CH"/>
              <a:t>2024: TRANSITION IN CONTINUITY</a:t>
            </a:r>
            <a:endParaRPr lang="fr-FR" dirty="0"/>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p:txBody>
          <a:bodyPr/>
          <a:lstStyle/>
          <a:p>
            <a:r>
              <a:rPr lang="fr-FR"/>
              <a:t>Martin Vetterli - EPFL President</a:t>
            </a:r>
            <a:endParaRPr lang="fr-FR" dirty="0"/>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E1E1CD7C-2161-7D43-862E-CE4C333CD873}" type="slidenum">
              <a:rPr lang="fr-FR" smtClean="0"/>
              <a:pPr/>
              <a:t>‹N°›</a:t>
            </a:fld>
            <a:endParaRPr lang="fr-FR" dirty="0"/>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53115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4D8101AB-8ACE-BB4C-9D61-B4AABFE11591}"/>
              </a:ext>
            </a:extLst>
          </p:cNvPr>
          <p:cNvSpPr>
            <a:spLocks noGrp="1"/>
          </p:cNvSpPr>
          <p:nvPr>
            <p:ph type="dt" sz="half" idx="10"/>
          </p:nvPr>
        </p:nvSpPr>
        <p:spPr/>
        <p:txBody>
          <a:bodyPr/>
          <a:lstStyle/>
          <a:p>
            <a:r>
              <a:rPr lang="fr-CH"/>
              <a:t>2024: TRANSITION IN CONTINUITY</a:t>
            </a:r>
            <a:endParaRPr lang="fr-FR" dirty="0"/>
          </a:p>
        </p:txBody>
      </p:sp>
      <p:sp>
        <p:nvSpPr>
          <p:cNvPr id="6" name="Espace réservé du pied de page 5">
            <a:extLst>
              <a:ext uri="{FF2B5EF4-FFF2-40B4-BE49-F238E27FC236}">
                <a16:creationId xmlns:a16="http://schemas.microsoft.com/office/drawing/2014/main" id="{5F9CFC1D-0B2A-0A4E-9C0D-682EECA55703}"/>
              </a:ext>
            </a:extLst>
          </p:cNvPr>
          <p:cNvSpPr>
            <a:spLocks noGrp="1"/>
          </p:cNvSpPr>
          <p:nvPr>
            <p:ph type="ftr" sz="quarter" idx="11"/>
          </p:nvPr>
        </p:nvSpPr>
        <p:spPr/>
        <p:txBody>
          <a:bodyPr/>
          <a:lstStyle/>
          <a:p>
            <a:r>
              <a:rPr lang="fr-FR"/>
              <a:t>Martin Vetterli - EPFL President</a:t>
            </a:r>
            <a:endParaRPr lang="fr-FR" dirty="0"/>
          </a:p>
        </p:txBody>
      </p:sp>
      <p:sp>
        <p:nvSpPr>
          <p:cNvPr id="7" name="Espace réservé du numéro de diapositive 6">
            <a:extLst>
              <a:ext uri="{FF2B5EF4-FFF2-40B4-BE49-F238E27FC236}">
                <a16:creationId xmlns:a16="http://schemas.microsoft.com/office/drawing/2014/main" id="{56622065-A833-2340-B0FD-ACB065A3B8CF}"/>
              </a:ext>
            </a:extLst>
          </p:cNvPr>
          <p:cNvSpPr>
            <a:spLocks noGrp="1"/>
          </p:cNvSpPr>
          <p:nvPr>
            <p:ph type="sldNum" sz="quarter" idx="12"/>
          </p:nvPr>
        </p:nvSpPr>
        <p:spPr/>
        <p:txBody>
          <a:bodyPr/>
          <a:lstStyle/>
          <a:p>
            <a:fld id="{E1E1CD7C-2161-7D43-862E-CE4C333CD873}" type="slidenum">
              <a:rPr lang="fr-FR" smtClean="0"/>
              <a:pPr/>
              <a:t>‹N°›</a:t>
            </a:fld>
            <a:endParaRPr lang="fr-FR" dirty="0"/>
          </a:p>
        </p:txBody>
      </p:sp>
    </p:spTree>
    <p:extLst>
      <p:ext uri="{BB962C8B-B14F-4D97-AF65-F5344CB8AC3E}">
        <p14:creationId xmlns:p14="http://schemas.microsoft.com/office/powerpoint/2010/main" val="189484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fr-FR"/>
              <a:t>Modifiez le style du titre</a:t>
            </a: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r>
              <a:rPr lang="fr-CH"/>
              <a:t>2024: TRANSITION IN CONTINUITY</a:t>
            </a:r>
            <a:endParaRPr lang="fr-FR"/>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r>
              <a:rPr lang="fr-FR"/>
              <a:t>Martin Vetterli - EPFL President</a:t>
            </a:r>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E1E1CD7C-2161-7D43-862E-CE4C333CD873}" type="slidenum">
              <a:rPr lang="fr-FR" smtClean="0"/>
              <a:pPr/>
              <a:t>‹N°›</a:t>
            </a:fld>
            <a:endParaRPr lang="fr-FR"/>
          </a:p>
        </p:txBody>
      </p:sp>
    </p:spTree>
    <p:extLst>
      <p:ext uri="{BB962C8B-B14F-4D97-AF65-F5344CB8AC3E}">
        <p14:creationId xmlns:p14="http://schemas.microsoft.com/office/powerpoint/2010/main" val="140445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331913" y="0"/>
            <a:ext cx="7812087" cy="4948238"/>
          </a:xfrm>
        </p:spPr>
        <p:txBody>
          <a:bodyPr/>
          <a:lstStyle/>
          <a:p>
            <a:r>
              <a:rPr lang="fr-FR"/>
              <a:t>Cliquez sur l'icône pour ajouter une image</a:t>
            </a:r>
          </a:p>
        </p:txBody>
      </p:sp>
      <p:sp>
        <p:nvSpPr>
          <p:cNvPr id="2" name="Title 1"/>
          <p:cNvSpPr>
            <a:spLocks noGrp="1"/>
          </p:cNvSpPr>
          <p:nvPr>
            <p:ph type="ctrTitle"/>
          </p:nvPr>
        </p:nvSpPr>
        <p:spPr>
          <a:xfrm>
            <a:off x="6405563" y="786535"/>
            <a:ext cx="2738437" cy="2338387"/>
          </a:xfrm>
          <a:solidFill>
            <a:schemeClr val="accent1"/>
          </a:solidFill>
        </p:spPr>
        <p:txBody>
          <a:bodyPr lIns="216000" anchor="ctr" anchorCtr="0">
            <a:normAutofit/>
          </a:bodyPr>
          <a:lstStyle>
            <a:lvl1pPr algn="l">
              <a:defRPr sz="36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4576763" y="3124922"/>
            <a:ext cx="1828800" cy="1568450"/>
          </a:xfrm>
          <a:solidFill>
            <a:schemeClr val="tx1"/>
          </a:solidFill>
        </p:spPr>
        <p:txBody>
          <a:bodyPr lIns="90000" anchor="ctr" anchorCtr="0">
            <a:normAutofit/>
          </a:bodyPr>
          <a:lstStyle>
            <a:lvl1pPr marL="0" indent="0" algn="ctr">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82647" y="80283"/>
            <a:ext cx="1175301" cy="508655"/>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6400800" y="4683125"/>
            <a:ext cx="1828800" cy="460375"/>
          </a:xfrm>
          <a:solidFill>
            <a:schemeClr val="bg1"/>
          </a:solidFill>
        </p:spPr>
        <p:txBody>
          <a:bodyPr lIns="90000" anchor="ctr">
            <a:noAutofit/>
          </a:bodyPr>
          <a:lstStyle>
            <a:lvl1pPr marL="0" indent="0" algn="ctr">
              <a:buNone/>
              <a:defRPr sz="1100"/>
            </a:lvl1pPr>
          </a:lstStyle>
          <a:p>
            <a:pPr lvl="0"/>
            <a:r>
              <a:rPr lang="fr-FR"/>
              <a:t>Cliquez pour modifier les styles du texte du masque</a:t>
            </a:r>
          </a:p>
        </p:txBody>
      </p:sp>
      <p:pic>
        <p:nvPicPr>
          <p:cNvPr id="8" name="Image 7">
            <a:extLst>
              <a:ext uri="{FF2B5EF4-FFF2-40B4-BE49-F238E27FC236}">
                <a16:creationId xmlns:a16="http://schemas.microsoft.com/office/drawing/2014/main" id="{05041849-939B-E04F-AABC-A900B2B4E3DF}"/>
              </a:ext>
            </a:extLst>
          </p:cNvPr>
          <p:cNvPicPr>
            <a:picLocks noChangeAspect="1"/>
          </p:cNvPicPr>
          <p:nvPr userDrawn="1"/>
        </p:nvPicPr>
        <p:blipFill>
          <a:blip r:embed="rId3"/>
          <a:stretch>
            <a:fillRect/>
          </a:stretch>
        </p:blipFill>
        <p:spPr>
          <a:xfrm>
            <a:off x="200025" y="4579268"/>
            <a:ext cx="561543" cy="367382"/>
          </a:xfrm>
          <a:prstGeom prst="rect">
            <a:avLst/>
          </a:prstGeom>
        </p:spPr>
      </p:pic>
      <p:sp>
        <p:nvSpPr>
          <p:cNvPr id="10" name="Rectangle 9">
            <a:extLst>
              <a:ext uri="{FF2B5EF4-FFF2-40B4-BE49-F238E27FC236}">
                <a16:creationId xmlns:a16="http://schemas.microsoft.com/office/drawing/2014/main" id="{82865CD0-FD83-AF44-9C32-763AAD652C05}"/>
              </a:ext>
            </a:extLst>
          </p:cNvPr>
          <p:cNvSpPr/>
          <p:nvPr userDrawn="1"/>
        </p:nvSpPr>
        <p:spPr>
          <a:xfrm rot="16200000">
            <a:off x="89679" y="4591427"/>
            <a:ext cx="45719" cy="597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Arial" panose="020B0604020202020204" pitchFamily="34" charset="0"/>
            </a:endParaRPr>
          </a:p>
        </p:txBody>
      </p:sp>
    </p:spTree>
    <p:extLst>
      <p:ext uri="{BB962C8B-B14F-4D97-AF65-F5344CB8AC3E}">
        <p14:creationId xmlns:p14="http://schemas.microsoft.com/office/powerpoint/2010/main" val="69356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5" orient="horz" pos="123">
          <p15:clr>
            <a:srgbClr val="FBAE40"/>
          </p15:clr>
        </p15:guide>
        <p15:guide id="6" orient="horz" pos="3117">
          <p15:clr>
            <a:srgbClr val="FBAE40"/>
          </p15:clr>
        </p15:guide>
        <p15:guide id="7" pos="83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5" y="0"/>
            <a:ext cx="3667125" cy="51435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2024: TRANSITION IN CONTINUITY</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Martin Vetterli - EPFL President</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‹N°›</a:t>
            </a:fld>
            <a:endParaRPr lang="fr-FR" dirty="0"/>
          </a:p>
        </p:txBody>
      </p:sp>
    </p:spTree>
    <p:extLst>
      <p:ext uri="{BB962C8B-B14F-4D97-AF65-F5344CB8AC3E}">
        <p14:creationId xmlns:p14="http://schemas.microsoft.com/office/powerpoint/2010/main" val="398886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5" y="0"/>
            <a:ext cx="3667125" cy="51435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2024: TRANSITION IN CONTINUITY</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Martin Vetterli - EPFL President</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‹N°›</a:t>
            </a:fld>
            <a:endParaRPr lang="fr-FR" dirty="0"/>
          </a:p>
        </p:txBody>
      </p:sp>
    </p:spTree>
    <p:extLst>
      <p:ext uri="{BB962C8B-B14F-4D97-AF65-F5344CB8AC3E}">
        <p14:creationId xmlns:p14="http://schemas.microsoft.com/office/powerpoint/2010/main" val="246817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5" y="0"/>
            <a:ext cx="3667125" cy="5143500"/>
          </a:xfrm>
        </p:spPr>
        <p:txBody>
          <a:bodyPr/>
          <a:lstStyle/>
          <a:p>
            <a:r>
              <a:rPr lang="fr-FR"/>
              <a:t>Cliquez sur l'icône pour ajouter une image</a:t>
            </a:r>
          </a:p>
        </p:txBody>
      </p:sp>
      <p:sp>
        <p:nvSpPr>
          <p:cNvPr id="8" name="Espace réservé de la date 7"/>
          <p:cNvSpPr>
            <a:spLocks noGrp="1"/>
          </p:cNvSpPr>
          <p:nvPr>
            <p:ph type="dt" sz="half" idx="14"/>
          </p:nvPr>
        </p:nvSpPr>
        <p:spPr/>
        <p:txBody>
          <a:bodyPr/>
          <a:lstStyle/>
          <a:p>
            <a:r>
              <a:rPr lang="fr-CH"/>
              <a:t>2024: TRANSITION IN CONTINUITY</a:t>
            </a:r>
            <a:endParaRPr lang="fr-FR" dirty="0"/>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Martin Vetterli - EPFL President</a:t>
            </a:r>
            <a:endParaRPr lang="fr-FR" dirty="0"/>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‹N°›</a:t>
            </a:fld>
            <a:endParaRPr lang="fr-FR" dirty="0"/>
          </a:p>
        </p:txBody>
      </p:sp>
    </p:spTree>
    <p:extLst>
      <p:ext uri="{BB962C8B-B14F-4D97-AF65-F5344CB8AC3E}">
        <p14:creationId xmlns:p14="http://schemas.microsoft.com/office/powerpoint/2010/main" val="203222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5" y="0"/>
            <a:ext cx="3667125" cy="5143500"/>
          </a:xfrm>
        </p:spPr>
        <p:txBody>
          <a:bodyPr/>
          <a:lstStyle/>
          <a:p>
            <a:r>
              <a:rPr lang="fr-FR"/>
              <a:t>Cliquez sur l'icône pour ajouter une image</a:t>
            </a:r>
          </a:p>
        </p:txBody>
      </p:sp>
      <p:sp>
        <p:nvSpPr>
          <p:cNvPr id="8" name="Espace réservé de la date 7"/>
          <p:cNvSpPr>
            <a:spLocks noGrp="1"/>
          </p:cNvSpPr>
          <p:nvPr>
            <p:ph type="dt" sz="half" idx="14"/>
          </p:nvPr>
        </p:nvSpPr>
        <p:spPr/>
        <p:txBody>
          <a:bodyPr/>
          <a:lstStyle/>
          <a:p>
            <a:r>
              <a:rPr lang="fr-CH"/>
              <a:t>2024: TRANSITION IN CONTINUITY</a:t>
            </a:r>
            <a:endParaRPr lang="fr-FR" dirty="0"/>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Martin Vetterli - EPFL President</a:t>
            </a:r>
            <a:endParaRPr lang="fr-FR" dirty="0"/>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‹N°›</a:t>
            </a:fld>
            <a:endParaRPr lang="fr-FR" dirty="0"/>
          </a:p>
        </p:txBody>
      </p:sp>
    </p:spTree>
    <p:extLst>
      <p:ext uri="{BB962C8B-B14F-4D97-AF65-F5344CB8AC3E}">
        <p14:creationId xmlns:p14="http://schemas.microsoft.com/office/powerpoint/2010/main" val="404788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Cliquez pour modifier les styles du texte du masque</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r>
              <a:rPr lang="fr-CH"/>
              <a:t>2024: TRANSITION IN CONTINUITY</a:t>
            </a:r>
            <a:endParaRPr lang="fr-FR" dirty="0"/>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r>
              <a:rPr lang="fr-FR"/>
              <a:t>Martin Vetterli - EPFL President</a:t>
            </a:r>
            <a:endParaRPr lang="fr-FR" dirty="0"/>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E1E1CD7C-2161-7D43-862E-CE4C333CD873}" type="slidenum">
              <a:rPr lang="fr-FR" smtClean="0"/>
              <a:pPr/>
              <a:t>‹N°›</a:t>
            </a:fld>
            <a:endParaRPr lang="fr-FR" dirty="0"/>
          </a:p>
        </p:txBody>
      </p:sp>
    </p:spTree>
    <p:extLst>
      <p:ext uri="{BB962C8B-B14F-4D97-AF65-F5344CB8AC3E}">
        <p14:creationId xmlns:p14="http://schemas.microsoft.com/office/powerpoint/2010/main" val="236962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875" y="1563688"/>
            <a:ext cx="4581525" cy="3386772"/>
          </a:xfrm>
        </p:spPr>
        <p:txBody>
          <a:bodyPr/>
          <a:lstStyle/>
          <a:p>
            <a:pPr lvl="0"/>
            <a:r>
              <a:rPr lang="fr-FR"/>
              <a:t>Cliquez pour modifier les styles du texte du masque</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5486400" y="0"/>
            <a:ext cx="3144838" cy="5143500"/>
          </a:xfrm>
        </p:spPr>
        <p:txBody>
          <a:bodyPr/>
          <a:lstStyle/>
          <a:p>
            <a:r>
              <a:rPr lang="fr-FR"/>
              <a:t>Cliquez sur l'icône pour ajouter une image</a:t>
            </a: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fr-FR"/>
              <a:t>Modifiez le style du titre</a:t>
            </a: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p:txBody>
          <a:bodyPr/>
          <a:lstStyle/>
          <a:p>
            <a:r>
              <a:rPr lang="fr-CH"/>
              <a:t>2024: TRANSITION IN CONTINUITY</a:t>
            </a:r>
            <a:endParaRPr lang="fr-FR" dirty="0"/>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p:txBody>
          <a:bodyPr/>
          <a:lstStyle/>
          <a:p>
            <a:r>
              <a:rPr lang="fr-FR"/>
              <a:t>Martin Vetterli - EPFL President</a:t>
            </a:r>
            <a:endParaRPr lang="fr-FR" dirty="0"/>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E1E1CD7C-2161-7D43-862E-CE4C333CD873}" type="slidenum">
              <a:rPr lang="fr-FR" smtClean="0"/>
              <a:pPr/>
              <a:t>‹N°›</a:t>
            </a:fld>
            <a:endParaRPr lang="fr-FR" dirty="0"/>
          </a:p>
        </p:txBody>
      </p:sp>
    </p:spTree>
    <p:extLst>
      <p:ext uri="{BB962C8B-B14F-4D97-AF65-F5344CB8AC3E}">
        <p14:creationId xmlns:p14="http://schemas.microsoft.com/office/powerpoint/2010/main" val="414318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904875" y="0"/>
            <a:ext cx="3144838" cy="5143500"/>
          </a:xfrm>
        </p:spPr>
        <p:txBody>
          <a:bodyPr/>
          <a:lstStyle/>
          <a:p>
            <a:r>
              <a:rPr lang="fr-FR"/>
              <a:t>Cliquez sur l'icône pour ajouter une image</a:t>
            </a:r>
          </a:p>
        </p:txBody>
      </p:sp>
      <p:sp>
        <p:nvSpPr>
          <p:cNvPr id="3" name="Content Placeholder 2"/>
          <p:cNvSpPr>
            <a:spLocks noGrp="1"/>
          </p:cNvSpPr>
          <p:nvPr>
            <p:ph idx="1"/>
          </p:nvPr>
        </p:nvSpPr>
        <p:spPr>
          <a:xfrm>
            <a:off x="4049395" y="1563688"/>
            <a:ext cx="4581525" cy="3386772"/>
          </a:xfrm>
        </p:spPr>
        <p:txBody>
          <a:bodyPr/>
          <a:lstStyle/>
          <a:p>
            <a:pPr lvl="0"/>
            <a:r>
              <a:rPr lang="fr-FR"/>
              <a:t>Cliquez pour modifier les styles du texte du masque</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fr-CH"/>
              <a:t>2024: TRANSITION IN CONTINUITY</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Martin Vetterli - EPFL President</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‹N°›</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904876" y="131032"/>
            <a:ext cx="3144520" cy="1072753"/>
          </a:xfrm>
        </p:spPr>
        <p:txBody>
          <a:bodyPr/>
          <a:lstStyle/>
          <a:p>
            <a:r>
              <a:rPr lang="fr-FR"/>
              <a:t>Modifiez le style du titre</a:t>
            </a:r>
            <a:endParaRPr lang="fr-FR" dirty="0"/>
          </a:p>
        </p:txBody>
      </p:sp>
    </p:spTree>
    <p:extLst>
      <p:ext uri="{BB962C8B-B14F-4D97-AF65-F5344CB8AC3E}">
        <p14:creationId xmlns:p14="http://schemas.microsoft.com/office/powerpoint/2010/main" val="169895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4875" y="177526"/>
            <a:ext cx="3667125" cy="1072753"/>
          </a:xfrm>
          <a:prstGeom prst="rect">
            <a:avLst/>
          </a:prstGeom>
        </p:spPr>
        <p:txBody>
          <a:bodyPr vert="horz" lIns="180000" tIns="0" rIns="72000" bIns="46800" rtlCol="0" anchor="t">
            <a:normAutofit/>
          </a:bodyPr>
          <a:lstStyle/>
          <a:p>
            <a:r>
              <a:rPr lang="en-GB" noProof="0" dirty="0" err="1"/>
              <a:t>Modifiez</a:t>
            </a:r>
            <a:r>
              <a:rPr lang="en-GB" noProof="0" dirty="0"/>
              <a:t> le style du titre</a:t>
            </a:r>
          </a:p>
        </p:txBody>
      </p:sp>
      <p:sp>
        <p:nvSpPr>
          <p:cNvPr id="3" name="Text Placeholder 2"/>
          <p:cNvSpPr>
            <a:spLocks noGrp="1"/>
          </p:cNvSpPr>
          <p:nvPr>
            <p:ph type="body" idx="1"/>
          </p:nvPr>
        </p:nvSpPr>
        <p:spPr>
          <a:xfrm>
            <a:off x="904875" y="1563688"/>
            <a:ext cx="7726363" cy="3386772"/>
          </a:xfrm>
          <a:prstGeom prst="rect">
            <a:avLst/>
          </a:prstGeom>
        </p:spPr>
        <p:txBody>
          <a:bodyPr vert="horz" lIns="180000" tIns="45720" rIns="91440" bIns="45720" rtlCol="0">
            <a:normAutofit/>
          </a:bodyPr>
          <a:lstStyle/>
          <a:p>
            <a:pPr lvl="0"/>
            <a:r>
              <a:rPr lang="en-GB" noProof="0"/>
              <a:t>Modifier les styles du texte du masque</a:t>
            </a:r>
          </a:p>
          <a:p>
            <a:pPr lvl="1"/>
            <a:r>
              <a:rPr lang="en-GB" noProof="0"/>
              <a:t>Deuxième niveau</a:t>
            </a:r>
          </a:p>
          <a:p>
            <a:pPr lvl="2"/>
            <a:r>
              <a:rPr lang="en-GB" noProof="0"/>
              <a:t>Troisième niveau
Quatrième niveau
Cinquième niveau</a:t>
            </a:r>
          </a:p>
        </p:txBody>
      </p:sp>
      <p:sp>
        <p:nvSpPr>
          <p:cNvPr id="4" name="Date Placeholder 3"/>
          <p:cNvSpPr>
            <a:spLocks noGrp="1"/>
          </p:cNvSpPr>
          <p:nvPr>
            <p:ph type="dt" sz="half" idx="2"/>
          </p:nvPr>
        </p:nvSpPr>
        <p:spPr>
          <a:xfrm rot="16200000">
            <a:off x="-1221413" y="2778452"/>
            <a:ext cx="3341052" cy="911524"/>
          </a:xfrm>
          <a:prstGeom prst="rect">
            <a:avLst/>
          </a:prstGeom>
        </p:spPr>
        <p:txBody>
          <a:bodyPr vert="horz" lIns="91440" tIns="45720" rIns="91440" bIns="45720" rtlCol="0" anchor="ctr"/>
          <a:lstStyle>
            <a:lvl1pPr algn="l">
              <a:defRPr sz="700">
                <a:solidFill>
                  <a:schemeClr val="accent1"/>
                </a:solidFill>
                <a:latin typeface="Arial" panose="020B0604020202020204" pitchFamily="34" charset="0"/>
              </a:defRPr>
            </a:lvl1pPr>
          </a:lstStyle>
          <a:p>
            <a:r>
              <a:rPr lang="fr-CH"/>
              <a:t>2024: TRANSITION IN CONTINUITY</a:t>
            </a:r>
            <a:endParaRPr lang="fr-FR" dirty="0"/>
          </a:p>
        </p:txBody>
      </p:sp>
      <p:sp>
        <p:nvSpPr>
          <p:cNvPr id="5" name="Footer Placeholder 4"/>
          <p:cNvSpPr>
            <a:spLocks noGrp="1"/>
          </p:cNvSpPr>
          <p:nvPr>
            <p:ph type="ftr" sz="quarter" idx="3"/>
          </p:nvPr>
        </p:nvSpPr>
        <p:spPr>
          <a:xfrm rot="16200000">
            <a:off x="7115989" y="1874064"/>
            <a:ext cx="3543260" cy="512762"/>
          </a:xfrm>
          <a:prstGeom prst="rect">
            <a:avLst/>
          </a:prstGeom>
        </p:spPr>
        <p:txBody>
          <a:bodyPr vert="horz" lIns="91440" tIns="45720" rIns="91440" bIns="45720" rtlCol="0" anchor="ctr"/>
          <a:lstStyle>
            <a:lvl1pPr algn="r">
              <a:defRPr sz="700">
                <a:solidFill>
                  <a:schemeClr val="tx1"/>
                </a:solidFill>
                <a:latin typeface="Arial" panose="020B0604020202020204" pitchFamily="34" charset="0"/>
              </a:defRPr>
            </a:lvl1pPr>
          </a:lstStyle>
          <a:p>
            <a:r>
              <a:rPr lang="fr-FR"/>
              <a:t>Martin Vetterli - EPFL President</a:t>
            </a:r>
            <a:endParaRPr lang="fr-FR" dirty="0"/>
          </a:p>
        </p:txBody>
      </p:sp>
      <p:sp>
        <p:nvSpPr>
          <p:cNvPr id="6" name="Slide Number Placeholder 5"/>
          <p:cNvSpPr>
            <a:spLocks noGrp="1"/>
          </p:cNvSpPr>
          <p:nvPr>
            <p:ph type="sldNum" sz="quarter" idx="4"/>
          </p:nvPr>
        </p:nvSpPr>
        <p:spPr>
          <a:xfrm>
            <a:off x="8631238" y="195263"/>
            <a:ext cx="512762" cy="163552"/>
          </a:xfrm>
          <a:prstGeom prst="rect">
            <a:avLst/>
          </a:prstGeom>
        </p:spPr>
        <p:txBody>
          <a:bodyPr vert="horz" lIns="90000" tIns="0" rIns="90000" bIns="0" rtlCol="0" anchor="t"/>
          <a:lstStyle>
            <a:lvl1pPr algn="ctr">
              <a:defRPr sz="700" b="1">
                <a:solidFill>
                  <a:schemeClr val="tx1"/>
                </a:solidFill>
                <a:latin typeface="+mj-lt"/>
              </a:defRPr>
            </a:lvl1pPr>
          </a:lstStyle>
          <a:p>
            <a:fld id="{E1E1CD7C-2161-7D43-862E-CE4C333CD873}" type="slidenum">
              <a:rPr lang="fr-FR" smtClean="0"/>
              <a:pPr/>
              <a:t>‹N°›</a:t>
            </a:fld>
            <a:endParaRPr lang="fr-FR" dirty="0"/>
          </a:p>
        </p:txBody>
      </p:sp>
      <p:pic>
        <p:nvPicPr>
          <p:cNvPr id="13" name="Image 12">
            <a:extLst>
              <a:ext uri="{FF2B5EF4-FFF2-40B4-BE49-F238E27FC236}">
                <a16:creationId xmlns:a16="http://schemas.microsoft.com/office/drawing/2014/main" id="{717E6E68-87EB-C34E-85D5-C26372DFEC99}"/>
              </a:ext>
            </a:extLst>
          </p:cNvPr>
          <p:cNvPicPr>
            <a:picLocks noChangeAspect="1"/>
          </p:cNvPicPr>
          <p:nvPr userDrawn="1"/>
        </p:nvPicPr>
        <p:blipFill>
          <a:blip r:embed="rId21"/>
          <a:stretch>
            <a:fillRect/>
          </a:stretch>
        </p:blipFill>
        <p:spPr>
          <a:xfrm>
            <a:off x="130273" y="132334"/>
            <a:ext cx="653952" cy="283022"/>
          </a:xfrm>
          <a:prstGeom prst="rect">
            <a:avLst/>
          </a:prstGeom>
        </p:spPr>
      </p:pic>
      <p:sp>
        <p:nvSpPr>
          <p:cNvPr id="14" name="Rectangle 13">
            <a:extLst>
              <a:ext uri="{FF2B5EF4-FFF2-40B4-BE49-F238E27FC236}">
                <a16:creationId xmlns:a16="http://schemas.microsoft.com/office/drawing/2014/main" id="{75D7A1C0-94CD-D94F-A99F-21847E542637}"/>
              </a:ext>
            </a:extLst>
          </p:cNvPr>
          <p:cNvSpPr/>
          <p:nvPr userDrawn="1"/>
        </p:nvSpPr>
        <p:spPr>
          <a:xfrm rot="16200000">
            <a:off x="430003" y="4897709"/>
            <a:ext cx="45719" cy="597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Arial" panose="020B0604020202020204" pitchFamily="34" charset="0"/>
            </a:endParaRPr>
          </a:p>
        </p:txBody>
      </p:sp>
    </p:spTree>
    <p:extLst>
      <p:ext uri="{BB962C8B-B14F-4D97-AF65-F5344CB8AC3E}">
        <p14:creationId xmlns:p14="http://schemas.microsoft.com/office/powerpoint/2010/main" val="3569486836"/>
      </p:ext>
    </p:extLst>
  </p:cSld>
  <p:clrMap bg1="lt1" tx1="dk1" bg2="lt2" tx2="dk2" accent1="accent1" accent2="accent2" accent3="accent3" accent4="accent4" accent5="accent5" accent6="accent6" hlink="hlink" folHlink="folHlink"/>
  <p:sldLayoutIdLst>
    <p:sldLayoutId id="2147483661" r:id="rId1"/>
    <p:sldLayoutId id="2147483684" r:id="rId2"/>
    <p:sldLayoutId id="2147483663" r:id="rId3"/>
    <p:sldLayoutId id="2147483681" r:id="rId4"/>
    <p:sldLayoutId id="2147483673" r:id="rId5"/>
    <p:sldLayoutId id="2147483685" r:id="rId6"/>
    <p:sldLayoutId id="2147483662" r:id="rId7"/>
    <p:sldLayoutId id="2147483674" r:id="rId8"/>
    <p:sldLayoutId id="2147483675" r:id="rId9"/>
    <p:sldLayoutId id="2147483682" r:id="rId10"/>
    <p:sldLayoutId id="2147483676" r:id="rId11"/>
    <p:sldLayoutId id="2147483664" r:id="rId12"/>
    <p:sldLayoutId id="2147483666" r:id="rId13"/>
    <p:sldLayoutId id="2147483677" r:id="rId14"/>
    <p:sldLayoutId id="2147483678" r:id="rId15"/>
    <p:sldLayoutId id="2147483686" r:id="rId16"/>
    <p:sldLayoutId id="2147483679" r:id="rId17"/>
    <p:sldLayoutId id="2147483667" r:id="rId18"/>
    <p:sldLayoutId id="2147483687"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lnSpc>
          <a:spcPct val="80000"/>
        </a:lnSpc>
        <a:spcBef>
          <a:spcPct val="0"/>
        </a:spcBef>
        <a:buNone/>
        <a:defRPr sz="3200" b="1" i="0" kern="1000" spc="-70"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126" userDrawn="1">
          <p15:clr>
            <a:srgbClr val="F26B43"/>
          </p15:clr>
        </p15:guide>
        <p15:guide id="3" pos="5602" userDrawn="1">
          <p15:clr>
            <a:srgbClr val="F26B43"/>
          </p15:clr>
        </p15:guide>
        <p15:guide id="4" pos="2880" userDrawn="1">
          <p15:clr>
            <a:srgbClr val="F26B43"/>
          </p15:clr>
        </p15:guide>
        <p15:guide id="5" orient="horz" pos="123" userDrawn="1">
          <p15:clr>
            <a:srgbClr val="F26B43"/>
          </p15:clr>
        </p15:guide>
        <p15:guide id="6" orient="horz" pos="3117" userDrawn="1">
          <p15:clr>
            <a:srgbClr val="F26B43"/>
          </p15:clr>
        </p15:guide>
        <p15:guide id="7" pos="570" userDrawn="1">
          <p15:clr>
            <a:srgbClr val="F26B43"/>
          </p15:clr>
        </p15:guide>
        <p15:guide id="8" pos="1155" userDrawn="1">
          <p15:clr>
            <a:srgbClr val="F26B43"/>
          </p15:clr>
        </p15:guide>
        <p15:guide id="9" pos="1728" userDrawn="1">
          <p15:clr>
            <a:srgbClr val="F26B43"/>
          </p15:clr>
        </p15:guide>
        <p15:guide id="10" pos="2304" userDrawn="1">
          <p15:clr>
            <a:srgbClr val="F26B43"/>
          </p15:clr>
        </p15:guide>
        <p15:guide id="11" pos="3456" userDrawn="1">
          <p15:clr>
            <a:srgbClr val="F26B43"/>
          </p15:clr>
        </p15:guide>
        <p15:guide id="12" pos="4035" userDrawn="1">
          <p15:clr>
            <a:srgbClr val="F26B43"/>
          </p15:clr>
        </p15:guide>
        <p15:guide id="13" pos="4608" userDrawn="1">
          <p15:clr>
            <a:srgbClr val="F26B43"/>
          </p15:clr>
        </p15:guide>
        <p15:guide id="14" pos="5180" userDrawn="1">
          <p15:clr>
            <a:srgbClr val="F26B43"/>
          </p15:clr>
        </p15:guide>
        <p15:guide id="15" orient="horz" pos="490" userDrawn="1">
          <p15:clr>
            <a:srgbClr val="F26B43"/>
          </p15:clr>
        </p15:guide>
        <p15:guide id="16" orient="horz" pos="985" userDrawn="1">
          <p15:clr>
            <a:srgbClr val="F26B43"/>
          </p15:clr>
        </p15:guide>
        <p15:guide id="17" orient="horz" pos="1475" userDrawn="1">
          <p15:clr>
            <a:srgbClr val="F26B43"/>
          </p15:clr>
        </p15:guide>
        <p15:guide id="18" orient="horz" pos="1962" userDrawn="1">
          <p15:clr>
            <a:srgbClr val="F26B43"/>
          </p15:clr>
        </p15:guide>
        <p15:guide id="19" orient="horz" pos="2458" userDrawn="1">
          <p15:clr>
            <a:srgbClr val="F26B43"/>
          </p15:clr>
        </p15:guide>
        <p15:guide id="20" orient="horz" pos="2950" userDrawn="1">
          <p15:clr>
            <a:srgbClr val="F26B43"/>
          </p15:clr>
        </p15:guide>
        <p15:guide id="21" pos="5437" userDrawn="1">
          <p15:clr>
            <a:srgbClr val="F26B43"/>
          </p15:clr>
        </p15:guide>
        <p15:guide id="22" orient="horz" userDrawn="1">
          <p15:clr>
            <a:srgbClr val="F26B43"/>
          </p15:clr>
        </p15:guide>
        <p15:guide id="23" pos="5760" userDrawn="1">
          <p15:clr>
            <a:srgbClr val="F26B43"/>
          </p15:clr>
        </p15:guide>
        <p15:guide id="24" orient="horz" pos="3240" userDrawn="1">
          <p15:clr>
            <a:srgbClr val="F26B43"/>
          </p15:clr>
        </p15:guide>
        <p15:guide id="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top100startups.swiss/ClearSpace" TargetMode="External"/><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a:extLst>
              <a:ext uri="{FF2B5EF4-FFF2-40B4-BE49-F238E27FC236}">
                <a16:creationId xmlns:a16="http://schemas.microsoft.com/office/drawing/2014/main" id="{76CF7D43-3EA6-59FF-972C-87DE02ED82E5}"/>
              </a:ext>
            </a:extLst>
          </p:cNvPr>
          <p:cNvPicPr>
            <a:picLocks noGrp="1" noChangeAspect="1"/>
          </p:cNvPicPr>
          <p:nvPr>
            <p:ph type="pic" sz="quarter" idx="10"/>
          </p:nvPr>
        </p:nvPicPr>
        <p:blipFill rotWithShape="1">
          <a:blip r:embed="rId3"/>
          <a:srcRect t="40446" b="17326"/>
          <a:stretch/>
        </p:blipFill>
        <p:spPr>
          <a:xfrm>
            <a:off x="1331913" y="0"/>
            <a:ext cx="7812087" cy="4948238"/>
          </a:xfrm>
        </p:spPr>
      </p:pic>
      <p:sp>
        <p:nvSpPr>
          <p:cNvPr id="9" name="Titre 8">
            <a:extLst>
              <a:ext uri="{FF2B5EF4-FFF2-40B4-BE49-F238E27FC236}">
                <a16:creationId xmlns:a16="http://schemas.microsoft.com/office/drawing/2014/main" id="{6AF2DA65-CF00-774A-9D7C-EEFA627B218F}"/>
              </a:ext>
            </a:extLst>
          </p:cNvPr>
          <p:cNvSpPr>
            <a:spLocks noGrp="1"/>
          </p:cNvSpPr>
          <p:nvPr>
            <p:ph type="ctrTitle"/>
          </p:nvPr>
        </p:nvSpPr>
        <p:spPr>
          <a:xfrm>
            <a:off x="1192212" y="920526"/>
            <a:ext cx="2735019" cy="2335468"/>
          </a:xfrm>
        </p:spPr>
        <p:txBody>
          <a:bodyPr>
            <a:normAutofit/>
          </a:bodyPr>
          <a:lstStyle/>
          <a:p>
            <a:r>
              <a:rPr lang="en-US" sz="1400" b="0" kern="1200" spc="0" dirty="0">
                <a:solidFill>
                  <a:srgbClr val="FFFFFF"/>
                </a:solidFill>
                <a:latin typeface="+mn-lt"/>
                <a:ea typeface="Helvetica Neue Condensed" panose="02000503000000020004" pitchFamily="2" charset="0"/>
                <a:cs typeface="Helvetica Neue Condensed" panose="02000503000000020004" pitchFamily="2" charset="0"/>
              </a:rPr>
              <a:t>EPFL ASSEMBLY</a:t>
            </a:r>
            <a:br>
              <a:rPr lang="en-US" sz="1000" b="0" kern="1200" spc="0" dirty="0">
                <a:solidFill>
                  <a:srgbClr val="FFFFFF"/>
                </a:solidFill>
                <a:latin typeface="+mn-lt"/>
                <a:ea typeface="Helvetica Neue Condensed" panose="02000503000000020004" pitchFamily="2" charset="0"/>
                <a:cs typeface="Helvetica Neue Condensed" panose="02000503000000020004" pitchFamily="2" charset="0"/>
              </a:rPr>
            </a:br>
            <a:r>
              <a:rPr lang="fr-CH" sz="1050" kern="1200" spc="0" dirty="0">
                <a:solidFill>
                  <a:srgbClr val="FFFFFF"/>
                </a:solidFill>
                <a:latin typeface="+mn-lt"/>
                <a:ea typeface="Helvetica Neue Condensed" panose="02000503000000020004" pitchFamily="2" charset="0"/>
                <a:cs typeface="Helvetica Neue Condensed" panose="02000503000000020004" pitchFamily="2" charset="0"/>
              </a:rPr>
              <a:t> </a:t>
            </a:r>
            <a:br>
              <a:rPr lang="en-US" sz="2800" kern="1200" spc="0" dirty="0">
                <a:solidFill>
                  <a:srgbClr val="FFFFFF"/>
                </a:solidFill>
                <a:latin typeface="+mn-lt"/>
                <a:ea typeface="Helvetica Neue Condensed" panose="02000503000000020004" pitchFamily="2" charset="0"/>
                <a:cs typeface="Helvetica Neue Condensed" panose="02000503000000020004" pitchFamily="2" charset="0"/>
              </a:rPr>
            </a:br>
            <a:r>
              <a:rPr lang="fr-FR" sz="4000" dirty="0"/>
              <a:t>2024: Transition in </a:t>
            </a:r>
            <a:r>
              <a:rPr lang="fr-FR" sz="4000" dirty="0" err="1"/>
              <a:t>Continuity</a:t>
            </a:r>
            <a:endParaRPr lang="fr-FR" sz="4400" dirty="0"/>
          </a:p>
        </p:txBody>
      </p:sp>
      <p:sp>
        <p:nvSpPr>
          <p:cNvPr id="10" name="Sous-titre 9">
            <a:extLst>
              <a:ext uri="{FF2B5EF4-FFF2-40B4-BE49-F238E27FC236}">
                <a16:creationId xmlns:a16="http://schemas.microsoft.com/office/drawing/2014/main" id="{2F4A7CFE-65FA-E249-9125-D938BCA44079}"/>
              </a:ext>
            </a:extLst>
          </p:cNvPr>
          <p:cNvSpPr>
            <a:spLocks noGrp="1"/>
          </p:cNvSpPr>
          <p:nvPr>
            <p:ph type="subTitle" idx="1"/>
          </p:nvPr>
        </p:nvSpPr>
        <p:spPr>
          <a:xfrm>
            <a:off x="3927231" y="3255994"/>
            <a:ext cx="1664023" cy="1427131"/>
          </a:xfrm>
        </p:spPr>
        <p:txBody>
          <a:bodyPr lIns="90000">
            <a:normAutofit/>
          </a:bodyPr>
          <a:lstStyle/>
          <a:p>
            <a:r>
              <a:rPr lang="fr-FR" sz="1400" b="1" dirty="0"/>
              <a:t>Martin Vetterli</a:t>
            </a:r>
            <a:br>
              <a:rPr lang="fr-FR" sz="1400" b="1" dirty="0"/>
            </a:br>
            <a:r>
              <a:rPr lang="fr-FR" sz="1400" dirty="0"/>
              <a:t>EPFL </a:t>
            </a:r>
            <a:r>
              <a:rPr lang="fr-FR" sz="1400" dirty="0" err="1"/>
              <a:t>President</a:t>
            </a:r>
            <a:endParaRPr lang="fr-FR" dirty="0"/>
          </a:p>
        </p:txBody>
      </p:sp>
      <p:sp>
        <p:nvSpPr>
          <p:cNvPr id="11" name="Espace réservé du texte 10">
            <a:extLst>
              <a:ext uri="{FF2B5EF4-FFF2-40B4-BE49-F238E27FC236}">
                <a16:creationId xmlns:a16="http://schemas.microsoft.com/office/drawing/2014/main" id="{EAE5AA54-9807-4542-B338-330D2FC673A2}"/>
              </a:ext>
            </a:extLst>
          </p:cNvPr>
          <p:cNvSpPr>
            <a:spLocks noGrp="1"/>
          </p:cNvSpPr>
          <p:nvPr>
            <p:ph type="body" sz="quarter" idx="11"/>
          </p:nvPr>
        </p:nvSpPr>
        <p:spPr>
          <a:xfrm>
            <a:off x="2098431" y="4683125"/>
            <a:ext cx="1828800" cy="460375"/>
          </a:xfrm>
        </p:spPr>
        <p:txBody>
          <a:bodyPr lIns="90000"/>
          <a:lstStyle/>
          <a:p>
            <a:r>
              <a:rPr lang="fr-FR" sz="1100" b="1" dirty="0"/>
              <a:t>EPFL – BC 410</a:t>
            </a:r>
            <a:br>
              <a:rPr lang="fr-FR" sz="1100" b="1" dirty="0"/>
            </a:br>
            <a:r>
              <a:rPr lang="fr-FR" sz="1100" dirty="0"/>
              <a:t>02.02.2024</a:t>
            </a:r>
          </a:p>
        </p:txBody>
      </p:sp>
    </p:spTree>
    <p:extLst>
      <p:ext uri="{BB962C8B-B14F-4D97-AF65-F5344CB8AC3E}">
        <p14:creationId xmlns:p14="http://schemas.microsoft.com/office/powerpoint/2010/main" val="213017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F88FBA2B-84CA-16AC-2E60-5774C228C96C}"/>
              </a:ext>
            </a:extLst>
          </p:cNvPr>
          <p:cNvSpPr>
            <a:spLocks noGrp="1"/>
          </p:cNvSpPr>
          <p:nvPr>
            <p:ph type="title"/>
          </p:nvPr>
        </p:nvSpPr>
        <p:spPr>
          <a:xfrm>
            <a:off x="904875" y="195263"/>
            <a:ext cx="3016291" cy="1072753"/>
          </a:xfrm>
        </p:spPr>
        <p:txBody>
          <a:bodyPr>
            <a:noAutofit/>
          </a:bodyPr>
          <a:lstStyle/>
          <a:p>
            <a:r>
              <a:rPr lang="fr-CH" dirty="0"/>
              <a:t>Startups at EPFL in 2023</a:t>
            </a:r>
            <a:br>
              <a:rPr lang="fr-CH" dirty="0"/>
            </a:br>
            <a:endParaRPr lang="fr-CH" dirty="0"/>
          </a:p>
        </p:txBody>
      </p:sp>
      <p:sp>
        <p:nvSpPr>
          <p:cNvPr id="5" name="Rectangle 4">
            <a:extLst>
              <a:ext uri="{FF2B5EF4-FFF2-40B4-BE49-F238E27FC236}">
                <a16:creationId xmlns:a16="http://schemas.microsoft.com/office/drawing/2014/main" id="{3109E6EC-1B62-B047-B29B-028760A3DEFC}"/>
              </a:ext>
            </a:extLst>
          </p:cNvPr>
          <p:cNvSpPr/>
          <p:nvPr/>
        </p:nvSpPr>
        <p:spPr>
          <a:xfrm>
            <a:off x="1155439" y="3829654"/>
            <a:ext cx="519694" cy="923330"/>
          </a:xfrm>
          <a:prstGeom prst="rect">
            <a:avLst/>
          </a:prstGeom>
        </p:spPr>
        <p:txBody>
          <a:bodyPr wrap="none">
            <a:spAutoFit/>
          </a:bodyPr>
          <a:lstStyle/>
          <a:p>
            <a:r>
              <a:rPr lang="fr-FR" sz="5400" b="1" spc="-150" dirty="0">
                <a:solidFill>
                  <a:schemeClr val="accent2"/>
                </a:solidFill>
                <a:latin typeface="+mj-lt"/>
                <a:ea typeface="Roboto Black" panose="02000000000000000000" pitchFamily="2" charset="0"/>
                <a:cs typeface="Arial Black" panose="020B0604020202020204" pitchFamily="34" charset="0"/>
              </a:rPr>
              <a:t>6</a:t>
            </a:r>
          </a:p>
        </p:txBody>
      </p:sp>
      <p:sp>
        <p:nvSpPr>
          <p:cNvPr id="17" name="Rectangle 16">
            <a:extLst>
              <a:ext uri="{FF2B5EF4-FFF2-40B4-BE49-F238E27FC236}">
                <a16:creationId xmlns:a16="http://schemas.microsoft.com/office/drawing/2014/main" id="{9003F2CB-F1F6-EF4A-B0BA-57D703B2FC69}"/>
              </a:ext>
            </a:extLst>
          </p:cNvPr>
          <p:cNvSpPr/>
          <p:nvPr/>
        </p:nvSpPr>
        <p:spPr>
          <a:xfrm>
            <a:off x="1163450" y="4541050"/>
            <a:ext cx="1651414" cy="430887"/>
          </a:xfrm>
          <a:prstGeom prst="rect">
            <a:avLst/>
          </a:prstGeom>
        </p:spPr>
        <p:txBody>
          <a:bodyPr wrap="none">
            <a:spAutoFit/>
          </a:bodyPr>
          <a:lstStyle/>
          <a:p>
            <a:r>
              <a:rPr lang="en-GB" sz="1100" dirty="0">
                <a:cs typeface="Arial" panose="020B0604020202020204" pitchFamily="34" charset="0"/>
              </a:rPr>
              <a:t>New </a:t>
            </a:r>
            <a:r>
              <a:rPr lang="en-GB" sz="1100" dirty="0" err="1">
                <a:cs typeface="Arial" panose="020B0604020202020204" pitchFamily="34" charset="0"/>
              </a:rPr>
              <a:t>startups</a:t>
            </a:r>
            <a:r>
              <a:rPr lang="en-GB" sz="1100" dirty="0">
                <a:cs typeface="Arial" panose="020B0604020202020204" pitchFamily="34" charset="0"/>
              </a:rPr>
              <a:t> in</a:t>
            </a:r>
          </a:p>
          <a:p>
            <a:r>
              <a:rPr lang="en-GB" sz="1100" dirty="0">
                <a:cs typeface="Arial" panose="020B0604020202020204" pitchFamily="34" charset="0"/>
              </a:rPr>
              <a:t>Cleantech/Environment</a:t>
            </a:r>
            <a:endParaRPr lang="fr-FR" sz="1100" dirty="0">
              <a:cs typeface="Arial" panose="020B0604020202020204" pitchFamily="34" charset="0"/>
            </a:endParaRPr>
          </a:p>
        </p:txBody>
      </p:sp>
      <p:sp>
        <p:nvSpPr>
          <p:cNvPr id="4" name="Espace réservé de la date 1">
            <a:extLst>
              <a:ext uri="{FF2B5EF4-FFF2-40B4-BE49-F238E27FC236}">
                <a16:creationId xmlns:a16="http://schemas.microsoft.com/office/drawing/2014/main" id="{6A20EEC8-1E39-ADB4-A490-1AD93EF3D91A}"/>
              </a:ext>
            </a:extLst>
          </p:cNvPr>
          <p:cNvSpPr txBox="1">
            <a:spLocks/>
          </p:cNvSpPr>
          <p:nvPr/>
        </p:nvSpPr>
        <p:spPr>
          <a:xfrm rot="16200000">
            <a:off x="-1213910" y="2735617"/>
            <a:ext cx="3340100" cy="911225"/>
          </a:xfrm>
          <a:prstGeom prst="rect">
            <a:avLst/>
          </a:prstGeom>
        </p:spPr>
        <p:txBody>
          <a:bodyPr vert="horz" lIns="91440" tIns="45720" rIns="91440" bIns="45720" rtlCol="0" anchor="ctr"/>
          <a:lstStyle>
            <a:defPPr>
              <a:defRPr lang="fr-FR"/>
            </a:defPPr>
            <a:lvl1pPr marL="0" algn="l" defTabSz="685800" rtl="0" eaLnBrk="1" latinLnBrk="0" hangingPunct="1">
              <a:defRPr sz="700" kern="1200">
                <a:solidFill>
                  <a:schemeClr val="accent1"/>
                </a:solidFill>
                <a:latin typeface="Arial" panose="020B0604020202020204" pitchFamily="34"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fr-CH"/>
              <a:t>STARTUPS 2024</a:t>
            </a:r>
            <a:endParaRPr lang="fr-FR"/>
          </a:p>
        </p:txBody>
      </p:sp>
      <p:sp>
        <p:nvSpPr>
          <p:cNvPr id="18" name="Espace réservé du numéro de diapositive 4">
            <a:extLst>
              <a:ext uri="{FF2B5EF4-FFF2-40B4-BE49-F238E27FC236}">
                <a16:creationId xmlns:a16="http://schemas.microsoft.com/office/drawing/2014/main" id="{7977E9CC-E086-33FF-C02A-BCF0FFD634B2}"/>
              </a:ext>
            </a:extLst>
          </p:cNvPr>
          <p:cNvSpPr>
            <a:spLocks noGrp="1"/>
          </p:cNvSpPr>
          <p:nvPr>
            <p:ph type="sldNum" sz="quarter" idx="12"/>
          </p:nvPr>
        </p:nvSpPr>
        <p:spPr>
          <a:xfrm>
            <a:off x="8631238" y="195263"/>
            <a:ext cx="512762" cy="163552"/>
          </a:xfrm>
        </p:spPr>
        <p:txBody>
          <a:bodyPr/>
          <a:lstStyle/>
          <a:p>
            <a:fld id="{E1E1CD7C-2161-7D43-862E-CE4C333CD873}" type="slidenum">
              <a:rPr lang="fr-FR" smtClean="0"/>
              <a:pPr/>
              <a:t>10</a:t>
            </a:fld>
            <a:endParaRPr lang="fr-FR"/>
          </a:p>
        </p:txBody>
      </p:sp>
      <p:sp>
        <p:nvSpPr>
          <p:cNvPr id="26" name="Rectangle 25">
            <a:extLst>
              <a:ext uri="{FF2B5EF4-FFF2-40B4-BE49-F238E27FC236}">
                <a16:creationId xmlns:a16="http://schemas.microsoft.com/office/drawing/2014/main" id="{E01840EF-9D39-A8C4-AE60-D8A38A4DFF29}"/>
              </a:ext>
            </a:extLst>
          </p:cNvPr>
          <p:cNvSpPr/>
          <p:nvPr/>
        </p:nvSpPr>
        <p:spPr>
          <a:xfrm>
            <a:off x="4573357" y="3002308"/>
            <a:ext cx="4057881" cy="2141192"/>
          </a:xfrm>
          <a:prstGeom prst="rect">
            <a:avLst/>
          </a:prstGeom>
          <a:solidFill>
            <a:srgbClr val="38D530">
              <a:alpha val="3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6" name="Rectangle 45">
            <a:extLst>
              <a:ext uri="{FF2B5EF4-FFF2-40B4-BE49-F238E27FC236}">
                <a16:creationId xmlns:a16="http://schemas.microsoft.com/office/drawing/2014/main" id="{D9193B32-B1B7-C8E1-6286-F462545D9705}"/>
              </a:ext>
            </a:extLst>
          </p:cNvPr>
          <p:cNvSpPr/>
          <p:nvPr/>
        </p:nvSpPr>
        <p:spPr>
          <a:xfrm>
            <a:off x="4580010" y="1257166"/>
            <a:ext cx="4051227" cy="1643671"/>
          </a:xfrm>
          <a:prstGeom prst="rect">
            <a:avLst/>
          </a:prstGeom>
          <a:solidFill>
            <a:srgbClr val="D3C3AE">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7" name="Content Placeholder 1">
            <a:extLst>
              <a:ext uri="{FF2B5EF4-FFF2-40B4-BE49-F238E27FC236}">
                <a16:creationId xmlns:a16="http://schemas.microsoft.com/office/drawing/2014/main" id="{1D0A6485-00AD-0743-624D-E4406A5C62B9}"/>
              </a:ext>
            </a:extLst>
          </p:cNvPr>
          <p:cNvSpPr txBox="1">
            <a:spLocks/>
          </p:cNvSpPr>
          <p:nvPr/>
        </p:nvSpPr>
        <p:spPr>
          <a:xfrm>
            <a:off x="4580011" y="1460293"/>
            <a:ext cx="4057881" cy="779799"/>
          </a:xfrm>
          <a:prstGeom prst="rect">
            <a:avLst/>
          </a:prstGeom>
        </p:spPr>
        <p:txBody>
          <a:bodyPr/>
          <a:lst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Wingdings" pitchFamily="2" charset="2"/>
              <a:buNone/>
            </a:pPr>
            <a:r>
              <a:rPr lang="en-US" sz="1600" dirty="0"/>
              <a:t>27 EPFL startups in the </a:t>
            </a:r>
            <a:r>
              <a:rPr lang="en-US" sz="1600" b="1" dirty="0"/>
              <a:t>TOP100 </a:t>
            </a:r>
            <a:br>
              <a:rPr lang="en-US" sz="1600" b="1" dirty="0"/>
            </a:br>
            <a:r>
              <a:rPr lang="en-US" sz="1600" b="1" dirty="0"/>
              <a:t>Swiss Startup Award 2023</a:t>
            </a:r>
          </a:p>
        </p:txBody>
      </p:sp>
      <p:pic>
        <p:nvPicPr>
          <p:cNvPr id="48" name="Picture 2">
            <a:hlinkClick r:id="rId3"/>
            <a:extLst>
              <a:ext uri="{FF2B5EF4-FFF2-40B4-BE49-F238E27FC236}">
                <a16:creationId xmlns:a16="http://schemas.microsoft.com/office/drawing/2014/main" id="{58379AE8-00D2-2638-6FED-4DA1EF15A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135" y="2256753"/>
            <a:ext cx="456442" cy="49904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a:extLst>
              <a:ext uri="{FF2B5EF4-FFF2-40B4-BE49-F238E27FC236}">
                <a16:creationId xmlns:a16="http://schemas.microsoft.com/office/drawing/2014/main" id="{93AAD2C5-BF66-A33F-164F-4D7BC61590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3901" y="2357853"/>
            <a:ext cx="711450" cy="28932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a:extLst>
              <a:ext uri="{FF2B5EF4-FFF2-40B4-BE49-F238E27FC236}">
                <a16:creationId xmlns:a16="http://schemas.microsoft.com/office/drawing/2014/main" id="{AB4DB61C-A406-F1E8-7641-A713BF88BCEB}"/>
              </a:ext>
            </a:extLst>
          </p:cNvPr>
          <p:cNvPicPr>
            <a:picLocks noChangeAspect="1" noChangeArrowheads="1"/>
          </p:cNvPicPr>
          <p:nvPr/>
        </p:nvPicPr>
        <p:blipFill>
          <a:blip r:embed="rId6">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232471" y="2309764"/>
            <a:ext cx="1125587" cy="41791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a:extLst>
              <a:ext uri="{FF2B5EF4-FFF2-40B4-BE49-F238E27FC236}">
                <a16:creationId xmlns:a16="http://schemas.microsoft.com/office/drawing/2014/main" id="{A94F2657-F3E1-4B96-6C48-ACF7EDD450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6318" y="2451294"/>
            <a:ext cx="962922" cy="153298"/>
          </a:xfrm>
          <a:prstGeom prst="rect">
            <a:avLst/>
          </a:prstGeom>
          <a:noFill/>
          <a:extLst>
            <a:ext uri="{909E8E84-426E-40DD-AFC4-6F175D3DCCD1}">
              <a14:hiddenFill xmlns:a14="http://schemas.microsoft.com/office/drawing/2010/main">
                <a:solidFill>
                  <a:srgbClr val="FFFFFF"/>
                </a:solidFill>
              </a14:hiddenFill>
            </a:ext>
          </a:extLst>
        </p:spPr>
      </p:pic>
      <p:sp>
        <p:nvSpPr>
          <p:cNvPr id="52" name="ZoneTexte 51">
            <a:extLst>
              <a:ext uri="{FF2B5EF4-FFF2-40B4-BE49-F238E27FC236}">
                <a16:creationId xmlns:a16="http://schemas.microsoft.com/office/drawing/2014/main" id="{BDA0BD85-BC4C-8730-3BD8-A56BA054D409}"/>
              </a:ext>
            </a:extLst>
          </p:cNvPr>
          <p:cNvSpPr txBox="1"/>
          <p:nvPr/>
        </p:nvSpPr>
        <p:spPr>
          <a:xfrm rot="20474601">
            <a:off x="4544696" y="2073307"/>
            <a:ext cx="764434" cy="215444"/>
          </a:xfrm>
          <a:prstGeom prst="rect">
            <a:avLst/>
          </a:prstGeom>
          <a:noFill/>
        </p:spPr>
        <p:txBody>
          <a:bodyPr wrap="square" rtlCol="0">
            <a:spAutoFit/>
          </a:bodyPr>
          <a:lstStyle/>
          <a:p>
            <a:r>
              <a:rPr lang="fr-CH" sz="800" b="1" dirty="0"/>
              <a:t>4 in TOP10</a:t>
            </a:r>
          </a:p>
        </p:txBody>
      </p:sp>
      <p:sp>
        <p:nvSpPr>
          <p:cNvPr id="53" name="Content Placeholder 1">
            <a:extLst>
              <a:ext uri="{FF2B5EF4-FFF2-40B4-BE49-F238E27FC236}">
                <a16:creationId xmlns:a16="http://schemas.microsoft.com/office/drawing/2014/main" id="{40757562-7B84-B3ED-6303-0C70C9046BB1}"/>
              </a:ext>
            </a:extLst>
          </p:cNvPr>
          <p:cNvSpPr txBox="1">
            <a:spLocks/>
          </p:cNvSpPr>
          <p:nvPr/>
        </p:nvSpPr>
        <p:spPr>
          <a:xfrm>
            <a:off x="4580011" y="3098269"/>
            <a:ext cx="4057881" cy="779799"/>
          </a:xfrm>
          <a:prstGeom prst="rect">
            <a:avLst/>
          </a:prstGeom>
        </p:spPr>
        <p:txBody>
          <a:bodyPr/>
          <a:lst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Wingdings" pitchFamily="2" charset="2"/>
              <a:buNone/>
            </a:pPr>
            <a:r>
              <a:rPr lang="en-US" sz="1600" b="1" dirty="0"/>
              <a:t>Venture Competition 2023 </a:t>
            </a:r>
            <a:r>
              <a:rPr lang="en-US" sz="1600" dirty="0"/>
              <a:t>winners</a:t>
            </a:r>
            <a:endParaRPr lang="en-US" sz="1600" b="1" dirty="0"/>
          </a:p>
        </p:txBody>
      </p:sp>
      <p:grpSp>
        <p:nvGrpSpPr>
          <p:cNvPr id="59" name="Groupe 58">
            <a:extLst>
              <a:ext uri="{FF2B5EF4-FFF2-40B4-BE49-F238E27FC236}">
                <a16:creationId xmlns:a16="http://schemas.microsoft.com/office/drawing/2014/main" id="{D733787B-0861-4F64-5625-B30E5EA49AF3}"/>
              </a:ext>
            </a:extLst>
          </p:cNvPr>
          <p:cNvGrpSpPr/>
          <p:nvPr/>
        </p:nvGrpSpPr>
        <p:grpSpPr>
          <a:xfrm>
            <a:off x="5018116" y="3424251"/>
            <a:ext cx="3251978" cy="1524473"/>
            <a:chOff x="929083" y="1809749"/>
            <a:chExt cx="4463309" cy="2092325"/>
          </a:xfrm>
        </p:grpSpPr>
        <p:pic>
          <p:nvPicPr>
            <p:cNvPr id="55" name="Espace réservé du contenu 10" descr="Une image contenant texte, ordinateur, Visage humain, capture d’écran&#10;&#10;Description générée automatiquement">
              <a:extLst>
                <a:ext uri="{FF2B5EF4-FFF2-40B4-BE49-F238E27FC236}">
                  <a16:creationId xmlns:a16="http://schemas.microsoft.com/office/drawing/2014/main" id="{7573DC2B-EAA4-7283-4FBE-7241B0C28445}"/>
                </a:ext>
              </a:extLst>
            </p:cNvPr>
            <p:cNvPicPr>
              <a:picLocks noChangeAspect="1"/>
            </p:cNvPicPr>
            <p:nvPr/>
          </p:nvPicPr>
          <p:blipFill rotWithShape="1">
            <a:blip r:embed="rId8"/>
            <a:srcRect t="53122"/>
            <a:stretch/>
          </p:blipFill>
          <p:spPr>
            <a:xfrm>
              <a:off x="929083" y="1809749"/>
              <a:ext cx="4463309" cy="2092325"/>
            </a:xfrm>
            <a:prstGeom prst="rect">
              <a:avLst/>
            </a:prstGeom>
          </p:spPr>
        </p:pic>
        <p:sp>
          <p:nvSpPr>
            <p:cNvPr id="56" name="Double vague 55">
              <a:extLst>
                <a:ext uri="{FF2B5EF4-FFF2-40B4-BE49-F238E27FC236}">
                  <a16:creationId xmlns:a16="http://schemas.microsoft.com/office/drawing/2014/main" id="{85B90D64-6361-CDDD-A85F-397FF3A60B9F}"/>
                </a:ext>
              </a:extLst>
            </p:cNvPr>
            <p:cNvSpPr/>
            <p:nvPr/>
          </p:nvSpPr>
          <p:spPr>
            <a:xfrm>
              <a:off x="1758682" y="2974555"/>
              <a:ext cx="506776" cy="203812"/>
            </a:xfrm>
            <a:prstGeom prst="doubleWave">
              <a:avLst/>
            </a:prstGeom>
            <a:solidFill>
              <a:srgbClr val="38D530">
                <a:alpha val="3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7" name="Double vague 56">
              <a:extLst>
                <a:ext uri="{FF2B5EF4-FFF2-40B4-BE49-F238E27FC236}">
                  <a16:creationId xmlns:a16="http://schemas.microsoft.com/office/drawing/2014/main" id="{409BAC25-B811-646F-FF30-7A4F0D9B6AE6}"/>
                </a:ext>
              </a:extLst>
            </p:cNvPr>
            <p:cNvSpPr/>
            <p:nvPr/>
          </p:nvSpPr>
          <p:spPr>
            <a:xfrm>
              <a:off x="1758682" y="3257299"/>
              <a:ext cx="506776" cy="203812"/>
            </a:xfrm>
            <a:prstGeom prst="doubleWave">
              <a:avLst/>
            </a:prstGeom>
            <a:solidFill>
              <a:srgbClr val="38D530">
                <a:alpha val="3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8" name="Double vague 57">
              <a:extLst>
                <a:ext uri="{FF2B5EF4-FFF2-40B4-BE49-F238E27FC236}">
                  <a16:creationId xmlns:a16="http://schemas.microsoft.com/office/drawing/2014/main" id="{7C602B4C-2125-EC44-DFC3-EEA7172FEE7B}"/>
                </a:ext>
              </a:extLst>
            </p:cNvPr>
            <p:cNvSpPr/>
            <p:nvPr/>
          </p:nvSpPr>
          <p:spPr>
            <a:xfrm>
              <a:off x="3844543" y="3472891"/>
              <a:ext cx="506776" cy="203812"/>
            </a:xfrm>
            <a:prstGeom prst="doubleWave">
              <a:avLst/>
            </a:prstGeom>
            <a:solidFill>
              <a:srgbClr val="38D530">
                <a:alpha val="3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grpSp>
      <p:pic>
        <p:nvPicPr>
          <p:cNvPr id="6146" name="Picture 2" descr="TOP 100 Swiss Startup Award - 100 most promising Swiss startups">
            <a:extLst>
              <a:ext uri="{FF2B5EF4-FFF2-40B4-BE49-F238E27FC236}">
                <a16:creationId xmlns:a16="http://schemas.microsoft.com/office/drawing/2014/main" id="{C2DCA851-CA37-3115-ED55-16985CF588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91802" y="677126"/>
            <a:ext cx="1189053" cy="621363"/>
          </a:xfrm>
          <a:prstGeom prst="rect">
            <a:avLst/>
          </a:prstGeom>
          <a:noFill/>
          <a:extLst>
            <a:ext uri="{909E8E84-426E-40DD-AFC4-6F175D3DCCD1}">
              <a14:hiddenFill xmlns:a14="http://schemas.microsoft.com/office/drawing/2010/main">
                <a:solidFill>
                  <a:srgbClr val="FFFFFF"/>
                </a:solidFill>
              </a14:hiddenFill>
            </a:ext>
          </a:extLst>
        </p:spPr>
      </p:pic>
      <p:sp>
        <p:nvSpPr>
          <p:cNvPr id="60" name="Espace réservé de la date 59">
            <a:extLst>
              <a:ext uri="{FF2B5EF4-FFF2-40B4-BE49-F238E27FC236}">
                <a16:creationId xmlns:a16="http://schemas.microsoft.com/office/drawing/2014/main" id="{8AE64C7B-F0F3-00E6-0F10-076AB50D236E}"/>
              </a:ext>
            </a:extLst>
          </p:cNvPr>
          <p:cNvSpPr>
            <a:spLocks noGrp="1"/>
          </p:cNvSpPr>
          <p:nvPr>
            <p:ph type="dt" sz="half" idx="10"/>
          </p:nvPr>
        </p:nvSpPr>
        <p:spPr/>
        <p:txBody>
          <a:bodyPr/>
          <a:lstStyle/>
          <a:p>
            <a:r>
              <a:rPr lang="fr-CH"/>
              <a:t>2024: TRANSITION IN CONTINUITY</a:t>
            </a:r>
            <a:endParaRPr lang="fr-FR"/>
          </a:p>
        </p:txBody>
      </p:sp>
      <p:sp>
        <p:nvSpPr>
          <p:cNvPr id="61" name="Espace réservé du pied de page 60">
            <a:extLst>
              <a:ext uri="{FF2B5EF4-FFF2-40B4-BE49-F238E27FC236}">
                <a16:creationId xmlns:a16="http://schemas.microsoft.com/office/drawing/2014/main" id="{BB82AA0D-1ACB-858F-E420-535DD5E8FC6D}"/>
              </a:ext>
            </a:extLst>
          </p:cNvPr>
          <p:cNvSpPr>
            <a:spLocks noGrp="1"/>
          </p:cNvSpPr>
          <p:nvPr>
            <p:ph type="ftr" sz="quarter" idx="11"/>
          </p:nvPr>
        </p:nvSpPr>
        <p:spPr/>
        <p:txBody>
          <a:bodyPr/>
          <a:lstStyle/>
          <a:p>
            <a:r>
              <a:rPr lang="fr-FR"/>
              <a:t>Martin Vetterli - EPFL President</a:t>
            </a:r>
          </a:p>
        </p:txBody>
      </p:sp>
      <p:grpSp>
        <p:nvGrpSpPr>
          <p:cNvPr id="2" name="Groupe 1">
            <a:extLst>
              <a:ext uri="{FF2B5EF4-FFF2-40B4-BE49-F238E27FC236}">
                <a16:creationId xmlns:a16="http://schemas.microsoft.com/office/drawing/2014/main" id="{6EA74DC6-2B75-2B4D-38E8-A7312798B664}"/>
              </a:ext>
            </a:extLst>
          </p:cNvPr>
          <p:cNvGrpSpPr/>
          <p:nvPr/>
        </p:nvGrpSpPr>
        <p:grpSpPr>
          <a:xfrm>
            <a:off x="1149697" y="1455285"/>
            <a:ext cx="3337557" cy="2288523"/>
            <a:chOff x="5021066" y="1640883"/>
            <a:chExt cx="3337557" cy="2288523"/>
          </a:xfrm>
        </p:grpSpPr>
        <p:sp>
          <p:nvSpPr>
            <p:cNvPr id="3" name="Rectangle 2">
              <a:extLst>
                <a:ext uri="{FF2B5EF4-FFF2-40B4-BE49-F238E27FC236}">
                  <a16:creationId xmlns:a16="http://schemas.microsoft.com/office/drawing/2014/main" id="{4A86EAD6-EA5F-5163-6AC4-52534B182B36}"/>
                </a:ext>
              </a:extLst>
            </p:cNvPr>
            <p:cNvSpPr/>
            <p:nvPr/>
          </p:nvSpPr>
          <p:spPr>
            <a:xfrm>
              <a:off x="5048342" y="1640883"/>
              <a:ext cx="831061" cy="923330"/>
            </a:xfrm>
            <a:prstGeom prst="rect">
              <a:avLst/>
            </a:prstGeom>
          </p:spPr>
          <p:txBody>
            <a:bodyPr wrap="none">
              <a:spAutoFit/>
            </a:bodyPr>
            <a:lstStyle/>
            <a:p>
              <a:r>
                <a:rPr lang="fr-FR" sz="5400" b="1" spc="-150">
                  <a:solidFill>
                    <a:schemeClr val="accent5"/>
                  </a:solidFill>
                  <a:latin typeface="+mj-lt"/>
                  <a:ea typeface="Roboto Black" panose="02000000000000000000" pitchFamily="2" charset="0"/>
                  <a:cs typeface="Arial Black" panose="020B0604020202020204" pitchFamily="34" charset="0"/>
                </a:rPr>
                <a:t>21</a:t>
              </a:r>
            </a:p>
          </p:txBody>
        </p:sp>
        <p:sp>
          <p:nvSpPr>
            <p:cNvPr id="7" name="Rectangle 6">
              <a:extLst>
                <a:ext uri="{FF2B5EF4-FFF2-40B4-BE49-F238E27FC236}">
                  <a16:creationId xmlns:a16="http://schemas.microsoft.com/office/drawing/2014/main" id="{6602844C-117B-0318-BB62-0A508B15E99D}"/>
                </a:ext>
              </a:extLst>
            </p:cNvPr>
            <p:cNvSpPr/>
            <p:nvPr/>
          </p:nvSpPr>
          <p:spPr>
            <a:xfrm>
              <a:off x="5056353" y="2352279"/>
              <a:ext cx="1007007" cy="261610"/>
            </a:xfrm>
            <a:prstGeom prst="rect">
              <a:avLst/>
            </a:prstGeom>
          </p:spPr>
          <p:txBody>
            <a:bodyPr wrap="none">
              <a:spAutoFit/>
            </a:bodyPr>
            <a:lstStyle/>
            <a:p>
              <a:r>
                <a:rPr lang="en-GB" sz="1100">
                  <a:cs typeface="Arial" panose="020B0604020202020204" pitchFamily="34" charset="0"/>
                </a:rPr>
                <a:t>New </a:t>
              </a:r>
              <a:r>
                <a:rPr lang="en-GB" sz="1100" err="1">
                  <a:cs typeface="Arial" panose="020B0604020202020204" pitchFamily="34" charset="0"/>
                </a:rPr>
                <a:t>startups</a:t>
              </a:r>
              <a:endParaRPr lang="fr-FR" sz="1100">
                <a:cs typeface="Arial" panose="020B0604020202020204" pitchFamily="34" charset="0"/>
              </a:endParaRPr>
            </a:p>
          </p:txBody>
        </p:sp>
        <p:sp>
          <p:nvSpPr>
            <p:cNvPr id="19" name="Rectangle 18">
              <a:extLst>
                <a:ext uri="{FF2B5EF4-FFF2-40B4-BE49-F238E27FC236}">
                  <a16:creationId xmlns:a16="http://schemas.microsoft.com/office/drawing/2014/main" id="{B7DA7145-B603-4873-D622-E0F443AC6939}"/>
                </a:ext>
              </a:extLst>
            </p:cNvPr>
            <p:cNvSpPr/>
            <p:nvPr/>
          </p:nvSpPr>
          <p:spPr>
            <a:xfrm>
              <a:off x="6314654" y="1650140"/>
              <a:ext cx="1162049" cy="923330"/>
            </a:xfrm>
            <a:prstGeom prst="rect">
              <a:avLst/>
            </a:prstGeom>
          </p:spPr>
          <p:txBody>
            <a:bodyPr wrap="none">
              <a:spAutoFit/>
            </a:bodyPr>
            <a:lstStyle/>
            <a:p>
              <a:r>
                <a:rPr lang="fr-FR" sz="5400" b="1" spc="-150">
                  <a:solidFill>
                    <a:schemeClr val="accent5"/>
                  </a:solidFill>
                  <a:latin typeface="+mj-lt"/>
                  <a:ea typeface="Roboto Black" panose="02000000000000000000" pitchFamily="2" charset="0"/>
                  <a:cs typeface="Arial Black" panose="020B0604020202020204" pitchFamily="34" charset="0"/>
                </a:rPr>
                <a:t>470</a:t>
              </a:r>
            </a:p>
          </p:txBody>
        </p:sp>
        <p:sp>
          <p:nvSpPr>
            <p:cNvPr id="20" name="Rectangle 19">
              <a:extLst>
                <a:ext uri="{FF2B5EF4-FFF2-40B4-BE49-F238E27FC236}">
                  <a16:creationId xmlns:a16="http://schemas.microsoft.com/office/drawing/2014/main" id="{37F688C1-8F6D-25B5-EA80-E02713DA4696}"/>
                </a:ext>
              </a:extLst>
            </p:cNvPr>
            <p:cNvSpPr/>
            <p:nvPr/>
          </p:nvSpPr>
          <p:spPr>
            <a:xfrm>
              <a:off x="6360097" y="2399199"/>
              <a:ext cx="1016625" cy="261610"/>
            </a:xfrm>
            <a:prstGeom prst="rect">
              <a:avLst/>
            </a:prstGeom>
            <a:noFill/>
          </p:spPr>
          <p:txBody>
            <a:bodyPr wrap="none">
              <a:spAutoFit/>
            </a:bodyPr>
            <a:lstStyle/>
            <a:p>
              <a:r>
                <a:rPr lang="en-GB" sz="1100">
                  <a:cs typeface="Arial" panose="020B0604020202020204" pitchFamily="34" charset="0"/>
                </a:rPr>
                <a:t>MCHF raised</a:t>
              </a:r>
            </a:p>
          </p:txBody>
        </p:sp>
        <p:sp>
          <p:nvSpPr>
            <p:cNvPr id="21" name="Rectangle 20">
              <a:extLst>
                <a:ext uri="{FF2B5EF4-FFF2-40B4-BE49-F238E27FC236}">
                  <a16:creationId xmlns:a16="http://schemas.microsoft.com/office/drawing/2014/main" id="{6676D2C3-DCB4-512A-5082-D143E8AECE60}"/>
                </a:ext>
              </a:extLst>
            </p:cNvPr>
            <p:cNvSpPr/>
            <p:nvPr/>
          </p:nvSpPr>
          <p:spPr>
            <a:xfrm>
              <a:off x="5021066" y="2792208"/>
              <a:ext cx="519694" cy="923330"/>
            </a:xfrm>
            <a:prstGeom prst="rect">
              <a:avLst/>
            </a:prstGeom>
          </p:spPr>
          <p:txBody>
            <a:bodyPr wrap="none">
              <a:spAutoFit/>
            </a:bodyPr>
            <a:lstStyle/>
            <a:p>
              <a:r>
                <a:rPr lang="fr-FR" sz="5400" b="1" spc="-150">
                  <a:solidFill>
                    <a:schemeClr val="accent5"/>
                  </a:solidFill>
                  <a:latin typeface="+mj-lt"/>
                  <a:ea typeface="Roboto Black" panose="02000000000000000000" pitchFamily="2" charset="0"/>
                  <a:cs typeface="Arial Black" panose="020B0604020202020204" pitchFamily="34" charset="0"/>
                </a:rPr>
                <a:t>6</a:t>
              </a:r>
            </a:p>
          </p:txBody>
        </p:sp>
        <p:sp>
          <p:nvSpPr>
            <p:cNvPr id="22" name="Rectangle 21">
              <a:extLst>
                <a:ext uri="{FF2B5EF4-FFF2-40B4-BE49-F238E27FC236}">
                  <a16:creationId xmlns:a16="http://schemas.microsoft.com/office/drawing/2014/main" id="{153CDECD-A6FC-7357-4CC6-066BB2DBE98D}"/>
                </a:ext>
              </a:extLst>
            </p:cNvPr>
            <p:cNvSpPr/>
            <p:nvPr/>
          </p:nvSpPr>
          <p:spPr>
            <a:xfrm>
              <a:off x="5039437" y="3498519"/>
              <a:ext cx="1212191" cy="430887"/>
            </a:xfrm>
            <a:prstGeom prst="rect">
              <a:avLst/>
            </a:prstGeom>
          </p:spPr>
          <p:txBody>
            <a:bodyPr wrap="none">
              <a:spAutoFit/>
            </a:bodyPr>
            <a:lstStyle/>
            <a:p>
              <a:r>
                <a:rPr lang="en-GB" sz="1100">
                  <a:cs typeface="Arial" panose="020B0604020202020204" pitchFamily="34" charset="0"/>
                </a:rPr>
                <a:t>Scale-up rounds</a:t>
              </a:r>
            </a:p>
            <a:p>
              <a:r>
                <a:rPr lang="en-GB" sz="1100">
                  <a:cs typeface="Arial" panose="020B0604020202020204" pitchFamily="34" charset="0"/>
                </a:rPr>
                <a:t>(+20MCHF)</a:t>
              </a:r>
              <a:endParaRPr lang="fr-FR" sz="1100">
                <a:cs typeface="Arial" panose="020B0604020202020204" pitchFamily="34" charset="0"/>
              </a:endParaRPr>
            </a:p>
          </p:txBody>
        </p:sp>
        <p:sp>
          <p:nvSpPr>
            <p:cNvPr id="23" name="Rectangle 22">
              <a:extLst>
                <a:ext uri="{FF2B5EF4-FFF2-40B4-BE49-F238E27FC236}">
                  <a16:creationId xmlns:a16="http://schemas.microsoft.com/office/drawing/2014/main" id="{5CD5C5DE-08C3-A152-FFB9-A7586B600925}"/>
                </a:ext>
              </a:extLst>
            </p:cNvPr>
            <p:cNvSpPr/>
            <p:nvPr/>
          </p:nvSpPr>
          <p:spPr>
            <a:xfrm>
              <a:off x="6345560" y="2794858"/>
              <a:ext cx="837473" cy="923330"/>
            </a:xfrm>
            <a:prstGeom prst="rect">
              <a:avLst/>
            </a:prstGeom>
          </p:spPr>
          <p:txBody>
            <a:bodyPr wrap="none">
              <a:spAutoFit/>
            </a:bodyPr>
            <a:lstStyle/>
            <a:p>
              <a:r>
                <a:rPr lang="fr-FR" sz="5400" b="1" spc="-150">
                  <a:solidFill>
                    <a:schemeClr val="accent5"/>
                  </a:solidFill>
                  <a:latin typeface="+mj-lt"/>
                  <a:ea typeface="Roboto Black" panose="02000000000000000000" pitchFamily="2" charset="0"/>
                  <a:cs typeface="Arial Black" panose="020B0604020202020204" pitchFamily="34" charset="0"/>
                </a:rPr>
                <a:t>16</a:t>
              </a:r>
            </a:p>
          </p:txBody>
        </p:sp>
        <p:sp>
          <p:nvSpPr>
            <p:cNvPr id="24" name="Rectangle 23">
              <a:extLst>
                <a:ext uri="{FF2B5EF4-FFF2-40B4-BE49-F238E27FC236}">
                  <a16:creationId xmlns:a16="http://schemas.microsoft.com/office/drawing/2014/main" id="{304B2407-D0CE-D7EE-EA94-62FCC6EEC7E8}"/>
                </a:ext>
              </a:extLst>
            </p:cNvPr>
            <p:cNvSpPr/>
            <p:nvPr/>
          </p:nvSpPr>
          <p:spPr>
            <a:xfrm>
              <a:off x="6383230" y="3498519"/>
              <a:ext cx="1975393" cy="415498"/>
            </a:xfrm>
            <a:prstGeom prst="rect">
              <a:avLst/>
            </a:prstGeom>
            <a:noFill/>
          </p:spPr>
          <p:txBody>
            <a:bodyPr wrap="square">
              <a:spAutoFit/>
            </a:bodyPr>
            <a:lstStyle/>
            <a:p>
              <a:r>
                <a:rPr lang="en-GB" sz="1100">
                  <a:cs typeface="Arial" panose="020B0604020202020204" pitchFamily="34" charset="0"/>
                </a:rPr>
                <a:t>Early stage rounds </a:t>
              </a:r>
              <a:r>
                <a:rPr lang="en-GB" sz="1000">
                  <a:cs typeface="Arial" panose="020B0604020202020204" pitchFamily="34" charset="0"/>
                </a:rPr>
                <a:t>(1MCHF&lt;5MCHF)</a:t>
              </a:r>
              <a:endParaRPr lang="fr-FR" sz="1000">
                <a:cs typeface="Arial" panose="020B0604020202020204" pitchFamily="34" charset="0"/>
              </a:endParaRPr>
            </a:p>
          </p:txBody>
        </p:sp>
      </p:grpSp>
    </p:spTree>
    <p:extLst>
      <p:ext uri="{BB962C8B-B14F-4D97-AF65-F5344CB8AC3E}">
        <p14:creationId xmlns:p14="http://schemas.microsoft.com/office/powerpoint/2010/main" val="198073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7265E-420B-93E0-A7AB-40E7279A8CC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71E370C-F210-2A9B-C2F6-15AA09F1B253}"/>
              </a:ext>
            </a:extLst>
          </p:cNvPr>
          <p:cNvSpPr>
            <a:spLocks noGrp="1"/>
          </p:cNvSpPr>
          <p:nvPr>
            <p:ph type="title"/>
          </p:nvPr>
        </p:nvSpPr>
        <p:spPr>
          <a:xfrm>
            <a:off x="4572000" y="1563688"/>
            <a:ext cx="4058920" cy="3384550"/>
          </a:xfrm>
        </p:spPr>
        <p:txBody>
          <a:bodyPr>
            <a:noAutofit/>
          </a:bodyPr>
          <a:lstStyle/>
          <a:p>
            <a:r>
              <a:rPr lang="en-GB" sz="2400" dirty="0">
                <a:solidFill>
                  <a:schemeClr val="bg1">
                    <a:alpha val="50000"/>
                  </a:schemeClr>
                </a:solidFill>
              </a:rPr>
              <a:t>Education</a:t>
            </a:r>
            <a:br>
              <a:rPr lang="en-GB" sz="2400" dirty="0">
                <a:solidFill>
                  <a:schemeClr val="bg1">
                    <a:alpha val="50000"/>
                  </a:schemeClr>
                </a:solidFill>
              </a:rPr>
            </a:br>
            <a:br>
              <a:rPr lang="en-GB" dirty="0"/>
            </a:br>
            <a:r>
              <a:rPr lang="en-GB" sz="2400" dirty="0">
                <a:solidFill>
                  <a:schemeClr val="bg1">
                    <a:alpha val="50000"/>
                  </a:schemeClr>
                </a:solidFill>
              </a:rPr>
              <a:t>Research</a:t>
            </a:r>
            <a:br>
              <a:rPr lang="en-GB" dirty="0"/>
            </a:br>
            <a:br>
              <a:rPr lang="en-GB" dirty="0"/>
            </a:br>
            <a:r>
              <a:rPr lang="en-GB" sz="2400" dirty="0">
                <a:solidFill>
                  <a:schemeClr val="bg1">
                    <a:alpha val="50000"/>
                  </a:schemeClr>
                </a:solidFill>
              </a:rPr>
              <a:t>Innovation</a:t>
            </a:r>
            <a:br>
              <a:rPr lang="en-GB" sz="2400" dirty="0">
                <a:solidFill>
                  <a:schemeClr val="bg1">
                    <a:alpha val="50000"/>
                  </a:schemeClr>
                </a:solidFill>
              </a:rPr>
            </a:br>
            <a:br>
              <a:rPr lang="en-GB" dirty="0"/>
            </a:br>
            <a:r>
              <a:rPr lang="en-GB" dirty="0"/>
              <a:t>Culture</a:t>
            </a:r>
            <a:br>
              <a:rPr lang="en-GB" dirty="0"/>
            </a:br>
            <a:br>
              <a:rPr lang="en-GB" dirty="0"/>
            </a:br>
            <a:r>
              <a:rPr lang="en-GB" sz="2400" dirty="0">
                <a:solidFill>
                  <a:schemeClr val="bg1">
                    <a:alpha val="50000"/>
                  </a:schemeClr>
                </a:solidFill>
              </a:rPr>
              <a:t>Budget</a:t>
            </a:r>
          </a:p>
        </p:txBody>
      </p:sp>
      <p:sp>
        <p:nvSpPr>
          <p:cNvPr id="3" name="Espace réservé du texte 2">
            <a:extLst>
              <a:ext uri="{FF2B5EF4-FFF2-40B4-BE49-F238E27FC236}">
                <a16:creationId xmlns:a16="http://schemas.microsoft.com/office/drawing/2014/main" id="{8A8BC4CC-23DA-98BB-430C-760C7334A65B}"/>
              </a:ext>
            </a:extLst>
          </p:cNvPr>
          <p:cNvSpPr>
            <a:spLocks noGrp="1"/>
          </p:cNvSpPr>
          <p:nvPr>
            <p:ph type="body" idx="1"/>
          </p:nvPr>
        </p:nvSpPr>
        <p:spPr>
          <a:xfrm>
            <a:off x="4572000" y="764421"/>
            <a:ext cx="4058920" cy="542925"/>
          </a:xfrm>
        </p:spPr>
        <p:txBody>
          <a:bodyPr>
            <a:normAutofit/>
          </a:bodyPr>
          <a:lstStyle/>
          <a:p>
            <a:r>
              <a:rPr lang="en-GB" sz="1050" spc="600" dirty="0"/>
              <a:t>OUTLINE</a:t>
            </a:r>
          </a:p>
        </p:txBody>
      </p:sp>
      <p:sp>
        <p:nvSpPr>
          <p:cNvPr id="5" name="Espace réservé de la date 4">
            <a:extLst>
              <a:ext uri="{FF2B5EF4-FFF2-40B4-BE49-F238E27FC236}">
                <a16:creationId xmlns:a16="http://schemas.microsoft.com/office/drawing/2014/main" id="{1F67C46A-5747-46F3-B5A8-9310B6404FED}"/>
              </a:ext>
            </a:extLst>
          </p:cNvPr>
          <p:cNvSpPr>
            <a:spLocks noGrp="1"/>
          </p:cNvSpPr>
          <p:nvPr>
            <p:ph type="dt" sz="half" idx="14"/>
          </p:nvPr>
        </p:nvSpPr>
        <p:spPr/>
        <p:txBody>
          <a:bodyPr/>
          <a:lstStyle/>
          <a:p>
            <a:r>
              <a:rPr lang="fr-CH"/>
              <a:t>2024: TRANSITION IN CONTINUITY</a:t>
            </a:r>
            <a:endParaRPr lang="fr-FR" dirty="0"/>
          </a:p>
        </p:txBody>
      </p:sp>
      <p:sp>
        <p:nvSpPr>
          <p:cNvPr id="6" name="Espace réservé du pied de page 5">
            <a:extLst>
              <a:ext uri="{FF2B5EF4-FFF2-40B4-BE49-F238E27FC236}">
                <a16:creationId xmlns:a16="http://schemas.microsoft.com/office/drawing/2014/main" id="{50D03753-DFAC-4FA6-A878-2497D540350D}"/>
              </a:ext>
            </a:extLst>
          </p:cNvPr>
          <p:cNvSpPr>
            <a:spLocks noGrp="1"/>
          </p:cNvSpPr>
          <p:nvPr>
            <p:ph type="ftr" sz="quarter" idx="15"/>
          </p:nvPr>
        </p:nvSpPr>
        <p:spPr/>
        <p:txBody>
          <a:bodyPr/>
          <a:lstStyle/>
          <a:p>
            <a:r>
              <a:rPr lang="fr-FR"/>
              <a:t>Martin Vetterli - EPFL President</a:t>
            </a:r>
            <a:endParaRPr lang="fr-FR" dirty="0"/>
          </a:p>
        </p:txBody>
      </p:sp>
      <p:sp>
        <p:nvSpPr>
          <p:cNvPr id="7" name="Espace réservé du numéro de diapositive 6">
            <a:extLst>
              <a:ext uri="{FF2B5EF4-FFF2-40B4-BE49-F238E27FC236}">
                <a16:creationId xmlns:a16="http://schemas.microsoft.com/office/drawing/2014/main" id="{B4F1253F-AF75-B552-027D-653E5E916F56}"/>
              </a:ext>
            </a:extLst>
          </p:cNvPr>
          <p:cNvSpPr>
            <a:spLocks noGrp="1"/>
          </p:cNvSpPr>
          <p:nvPr>
            <p:ph type="sldNum" sz="quarter" idx="16"/>
          </p:nvPr>
        </p:nvSpPr>
        <p:spPr/>
        <p:txBody>
          <a:bodyPr/>
          <a:lstStyle/>
          <a:p>
            <a:fld id="{E1E1CD7C-2161-7D43-862E-CE4C333CD873}" type="slidenum">
              <a:rPr lang="fr-FR" smtClean="0"/>
              <a:pPr/>
              <a:t>11</a:t>
            </a:fld>
            <a:endParaRPr lang="fr-FR" dirty="0"/>
          </a:p>
        </p:txBody>
      </p:sp>
      <p:pic>
        <p:nvPicPr>
          <p:cNvPr id="8" name="Espace réservé pour une image  12">
            <a:extLst>
              <a:ext uri="{FF2B5EF4-FFF2-40B4-BE49-F238E27FC236}">
                <a16:creationId xmlns:a16="http://schemas.microsoft.com/office/drawing/2014/main" id="{C14E9F64-FE39-18C2-951F-DDDB58E65586}"/>
              </a:ext>
            </a:extLst>
          </p:cNvPr>
          <p:cNvPicPr>
            <a:picLocks noGrp="1" noChangeAspect="1"/>
          </p:cNvPicPr>
          <p:nvPr>
            <p:ph type="pic" sz="quarter" idx="13"/>
          </p:nvPr>
        </p:nvPicPr>
        <p:blipFill>
          <a:blip r:embed="rId3"/>
          <a:srcRect t="3247" b="3247"/>
          <a:stretch/>
        </p:blipFill>
        <p:spPr>
          <a:xfrm>
            <a:off x="909637" y="0"/>
            <a:ext cx="3667125" cy="5143500"/>
          </a:xfrm>
        </p:spPr>
      </p:pic>
    </p:spTree>
    <p:extLst>
      <p:ext uri="{BB962C8B-B14F-4D97-AF65-F5344CB8AC3E}">
        <p14:creationId xmlns:p14="http://schemas.microsoft.com/office/powerpoint/2010/main" val="291104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 descr="Emmanuel Noyer © Alain Herzog / EPFL 2023">
            <a:extLst>
              <a:ext uri="{FF2B5EF4-FFF2-40B4-BE49-F238E27FC236}">
                <a16:creationId xmlns:a16="http://schemas.microsoft.com/office/drawing/2014/main" id="{D0C04E0B-8727-2164-9671-D8BDA51058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43" r="27068" b="2576"/>
          <a:stretch/>
        </p:blipFill>
        <p:spPr bwMode="auto">
          <a:xfrm>
            <a:off x="904875" y="1341967"/>
            <a:ext cx="3003579" cy="3801533"/>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DADBEB85-64BD-AAD8-DDA5-B469E92EE76B}"/>
              </a:ext>
            </a:extLst>
          </p:cNvPr>
          <p:cNvSpPr txBox="1"/>
          <p:nvPr/>
        </p:nvSpPr>
        <p:spPr>
          <a:xfrm>
            <a:off x="1814543" y="4513475"/>
            <a:ext cx="2093911" cy="461665"/>
          </a:xfrm>
          <a:prstGeom prst="rect">
            <a:avLst/>
          </a:prstGeom>
          <a:solidFill>
            <a:schemeClr val="accent4"/>
          </a:solidFill>
        </p:spPr>
        <p:txBody>
          <a:bodyPr wrap="square" rtlCol="0">
            <a:spAutoFit/>
          </a:bodyPr>
          <a:lstStyle/>
          <a:p>
            <a:r>
              <a:rPr lang="fr-FR" sz="1200" dirty="0">
                <a:solidFill>
                  <a:schemeClr val="bg1"/>
                </a:solidFill>
              </a:rPr>
              <a:t>NEW Respect Compliance </a:t>
            </a:r>
            <a:r>
              <a:rPr lang="fr-FR" sz="1200" dirty="0" err="1">
                <a:solidFill>
                  <a:schemeClr val="bg1"/>
                </a:solidFill>
              </a:rPr>
              <a:t>Officer</a:t>
            </a:r>
            <a:r>
              <a:rPr lang="fr-FR" sz="1200" dirty="0">
                <a:solidFill>
                  <a:schemeClr val="bg1"/>
                </a:solidFill>
              </a:rPr>
              <a:t>: </a:t>
            </a:r>
            <a:r>
              <a:rPr lang="fr-FR" sz="1200" b="1" dirty="0">
                <a:solidFill>
                  <a:schemeClr val="bg1"/>
                </a:solidFill>
              </a:rPr>
              <a:t>Emmanuel Noyer</a:t>
            </a:r>
          </a:p>
        </p:txBody>
      </p:sp>
      <p:sp>
        <p:nvSpPr>
          <p:cNvPr id="3" name="Espace réservé du contenu 2">
            <a:extLst>
              <a:ext uri="{FF2B5EF4-FFF2-40B4-BE49-F238E27FC236}">
                <a16:creationId xmlns:a16="http://schemas.microsoft.com/office/drawing/2014/main" id="{47F46601-7553-B02B-B54E-6452CB0BD2B1}"/>
              </a:ext>
            </a:extLst>
          </p:cNvPr>
          <p:cNvSpPr>
            <a:spLocks noGrp="1"/>
          </p:cNvSpPr>
          <p:nvPr>
            <p:ph idx="1"/>
          </p:nvPr>
        </p:nvSpPr>
        <p:spPr/>
        <p:txBody>
          <a:bodyPr/>
          <a:lstStyle/>
          <a:p>
            <a:pPr marL="0" indent="0">
              <a:buNone/>
            </a:pPr>
            <a:r>
              <a:rPr lang="en-GB" dirty="0"/>
              <a:t>We have made impressive progress, but we are not at the end of the journey, so we need to keep up the momentum and the good work!</a:t>
            </a:r>
          </a:p>
          <a:p>
            <a:r>
              <a:rPr lang="en-GB" sz="1600" b="1" dirty="0"/>
              <a:t>Health Days 2023 </a:t>
            </a:r>
            <a:r>
              <a:rPr lang="en-GB" sz="1600" dirty="0"/>
              <a:t>with Service Sport </a:t>
            </a:r>
            <a:r>
              <a:rPr lang="en-GB" sz="1600" dirty="0" err="1"/>
              <a:t>Santé</a:t>
            </a:r>
            <a:r>
              <a:rPr lang="en-GB" sz="1600" dirty="0"/>
              <a:t> UNIL-EPFL</a:t>
            </a:r>
          </a:p>
          <a:p>
            <a:r>
              <a:rPr lang="en-GB" sz="1600" b="1" dirty="0"/>
              <a:t>One-week break </a:t>
            </a:r>
            <a:r>
              <a:rPr lang="en-GB" sz="1600" dirty="0"/>
              <a:t>in the autumn semester from 2024</a:t>
            </a:r>
          </a:p>
          <a:p>
            <a:r>
              <a:rPr lang="en-GB" sz="1600" b="1" dirty="0"/>
              <a:t>Trust point – </a:t>
            </a:r>
            <a:r>
              <a:rPr lang="en-GB" sz="1600" dirty="0"/>
              <a:t>the entry point to the Trust &amp; Support Network, and for questions related to psychosocial risks</a:t>
            </a:r>
          </a:p>
          <a:p>
            <a:r>
              <a:rPr lang="en-GB" sz="1600" b="1" dirty="0"/>
              <a:t>New Respect Compliance Officer</a:t>
            </a:r>
          </a:p>
        </p:txBody>
      </p:sp>
      <p:sp>
        <p:nvSpPr>
          <p:cNvPr id="4" name="Espace réservé de la date 3">
            <a:extLst>
              <a:ext uri="{FF2B5EF4-FFF2-40B4-BE49-F238E27FC236}">
                <a16:creationId xmlns:a16="http://schemas.microsoft.com/office/drawing/2014/main" id="{1314C9D8-25D1-A576-7518-6438F8923F6E}"/>
              </a:ext>
            </a:extLst>
          </p:cNvPr>
          <p:cNvSpPr>
            <a:spLocks noGrp="1"/>
          </p:cNvSpPr>
          <p:nvPr>
            <p:ph type="dt" sz="half" idx="14"/>
          </p:nvPr>
        </p:nvSpPr>
        <p:spPr/>
        <p:txBody>
          <a:bodyPr/>
          <a:lstStyle/>
          <a:p>
            <a:r>
              <a:rPr lang="fr-CH"/>
              <a:t>2024: TRANSITION IN CONTINUITY</a:t>
            </a:r>
            <a:endParaRPr lang="fr-FR" dirty="0"/>
          </a:p>
        </p:txBody>
      </p:sp>
      <p:sp>
        <p:nvSpPr>
          <p:cNvPr id="5" name="Espace réservé du pied de page 4">
            <a:extLst>
              <a:ext uri="{FF2B5EF4-FFF2-40B4-BE49-F238E27FC236}">
                <a16:creationId xmlns:a16="http://schemas.microsoft.com/office/drawing/2014/main" id="{F2352639-4B78-0989-2F53-DB67BE4EB81D}"/>
              </a:ext>
            </a:extLst>
          </p:cNvPr>
          <p:cNvSpPr>
            <a:spLocks noGrp="1"/>
          </p:cNvSpPr>
          <p:nvPr>
            <p:ph type="ftr" sz="quarter" idx="15"/>
          </p:nvPr>
        </p:nvSpPr>
        <p:spPr/>
        <p:txBody>
          <a:bodyPr/>
          <a:lstStyle/>
          <a:p>
            <a:r>
              <a:rPr lang="fr-FR"/>
              <a:t>Martin Vetterli - EPFL President</a:t>
            </a:r>
            <a:endParaRPr lang="fr-FR" dirty="0"/>
          </a:p>
        </p:txBody>
      </p:sp>
      <p:sp>
        <p:nvSpPr>
          <p:cNvPr id="6" name="Espace réservé du numéro de diapositive 5">
            <a:extLst>
              <a:ext uri="{FF2B5EF4-FFF2-40B4-BE49-F238E27FC236}">
                <a16:creationId xmlns:a16="http://schemas.microsoft.com/office/drawing/2014/main" id="{0C90F7B3-FAE8-6210-C480-2A5F7F45C2D4}"/>
              </a:ext>
            </a:extLst>
          </p:cNvPr>
          <p:cNvSpPr>
            <a:spLocks noGrp="1"/>
          </p:cNvSpPr>
          <p:nvPr>
            <p:ph type="sldNum" sz="quarter" idx="16"/>
          </p:nvPr>
        </p:nvSpPr>
        <p:spPr/>
        <p:txBody>
          <a:bodyPr/>
          <a:lstStyle/>
          <a:p>
            <a:fld id="{E1E1CD7C-2161-7D43-862E-CE4C333CD873}" type="slidenum">
              <a:rPr lang="fr-FR" smtClean="0"/>
              <a:pPr/>
              <a:t>12</a:t>
            </a:fld>
            <a:endParaRPr lang="fr-FR" dirty="0"/>
          </a:p>
        </p:txBody>
      </p:sp>
      <p:sp>
        <p:nvSpPr>
          <p:cNvPr id="7" name="Titre 6">
            <a:extLst>
              <a:ext uri="{FF2B5EF4-FFF2-40B4-BE49-F238E27FC236}">
                <a16:creationId xmlns:a16="http://schemas.microsoft.com/office/drawing/2014/main" id="{F90729AB-D150-D13D-C4EB-5A915A17D2EB}"/>
              </a:ext>
            </a:extLst>
          </p:cNvPr>
          <p:cNvSpPr>
            <a:spLocks noGrp="1"/>
          </p:cNvSpPr>
          <p:nvPr>
            <p:ph type="title"/>
          </p:nvPr>
        </p:nvSpPr>
        <p:spPr>
          <a:xfrm>
            <a:off x="4049395" y="157536"/>
            <a:ext cx="3144520" cy="1072753"/>
          </a:xfrm>
        </p:spPr>
        <p:txBody>
          <a:bodyPr/>
          <a:lstStyle/>
          <a:p>
            <a:r>
              <a:rPr lang="en-GB" dirty="0"/>
              <a:t>Culture</a:t>
            </a:r>
          </a:p>
        </p:txBody>
      </p:sp>
      <p:pic>
        <p:nvPicPr>
          <p:cNvPr id="8" name="!!!Image">
            <a:extLst>
              <a:ext uri="{FF2B5EF4-FFF2-40B4-BE49-F238E27FC236}">
                <a16:creationId xmlns:a16="http://schemas.microsoft.com/office/drawing/2014/main" id="{F2ADE998-A547-6494-04D4-046AF0B81DC2}"/>
              </a:ext>
            </a:extLst>
          </p:cNvPr>
          <p:cNvPicPr>
            <a:picLocks noGrp="1" noChangeAspect="1"/>
          </p:cNvPicPr>
          <p:nvPr>
            <p:ph type="pic" sz="quarter" idx="13"/>
          </p:nvPr>
        </p:nvPicPr>
        <p:blipFill rotWithShape="1">
          <a:blip r:embed="rId4"/>
          <a:srcRect l="1084" r="1084"/>
          <a:stretch/>
        </p:blipFill>
        <p:spPr>
          <a:xfrm>
            <a:off x="904875" y="0"/>
            <a:ext cx="3007866" cy="1729409"/>
          </a:xfrm>
          <a:prstGeom prst="rect">
            <a:avLst/>
          </a:prstGeom>
        </p:spPr>
      </p:pic>
    </p:spTree>
    <p:extLst>
      <p:ext uri="{BB962C8B-B14F-4D97-AF65-F5344CB8AC3E}">
        <p14:creationId xmlns:p14="http://schemas.microsoft.com/office/powerpoint/2010/main" val="197105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6B1AD-72D1-21A5-9BA6-29ACE9BF4E7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4394D02-F2D1-9FA1-08DA-2B100DB931C8}"/>
              </a:ext>
            </a:extLst>
          </p:cNvPr>
          <p:cNvSpPr>
            <a:spLocks noGrp="1"/>
          </p:cNvSpPr>
          <p:nvPr>
            <p:ph type="title"/>
          </p:nvPr>
        </p:nvSpPr>
        <p:spPr>
          <a:xfrm>
            <a:off x="4572000" y="1563688"/>
            <a:ext cx="4058920" cy="3384550"/>
          </a:xfrm>
        </p:spPr>
        <p:txBody>
          <a:bodyPr>
            <a:noAutofit/>
          </a:bodyPr>
          <a:lstStyle/>
          <a:p>
            <a:r>
              <a:rPr lang="en-GB" sz="2400" dirty="0">
                <a:solidFill>
                  <a:schemeClr val="bg1">
                    <a:alpha val="50000"/>
                  </a:schemeClr>
                </a:solidFill>
              </a:rPr>
              <a:t>Education</a:t>
            </a:r>
            <a:br>
              <a:rPr lang="en-GB" sz="2400" dirty="0">
                <a:solidFill>
                  <a:schemeClr val="bg1">
                    <a:alpha val="50000"/>
                  </a:schemeClr>
                </a:solidFill>
              </a:rPr>
            </a:br>
            <a:br>
              <a:rPr lang="en-GB" dirty="0"/>
            </a:br>
            <a:r>
              <a:rPr lang="en-GB" sz="2400" dirty="0">
                <a:solidFill>
                  <a:schemeClr val="bg1">
                    <a:alpha val="50000"/>
                  </a:schemeClr>
                </a:solidFill>
              </a:rPr>
              <a:t>Research</a:t>
            </a:r>
            <a:br>
              <a:rPr lang="en-GB" dirty="0"/>
            </a:br>
            <a:br>
              <a:rPr lang="en-GB" dirty="0"/>
            </a:br>
            <a:r>
              <a:rPr lang="en-GB" sz="2400" dirty="0">
                <a:solidFill>
                  <a:schemeClr val="bg1">
                    <a:alpha val="50000"/>
                  </a:schemeClr>
                </a:solidFill>
              </a:rPr>
              <a:t>Innovation</a:t>
            </a:r>
            <a:br>
              <a:rPr lang="en-GB" sz="2400" dirty="0">
                <a:solidFill>
                  <a:schemeClr val="bg1">
                    <a:alpha val="50000"/>
                  </a:schemeClr>
                </a:solidFill>
              </a:rPr>
            </a:br>
            <a:br>
              <a:rPr lang="en-GB" dirty="0"/>
            </a:br>
            <a:r>
              <a:rPr lang="en-GB" sz="2400" dirty="0">
                <a:solidFill>
                  <a:schemeClr val="bg1">
                    <a:alpha val="50000"/>
                  </a:schemeClr>
                </a:solidFill>
              </a:rPr>
              <a:t>Culture</a:t>
            </a:r>
            <a:br>
              <a:rPr lang="en-GB" sz="2400" dirty="0">
                <a:solidFill>
                  <a:schemeClr val="bg1">
                    <a:alpha val="50000"/>
                  </a:schemeClr>
                </a:solidFill>
              </a:rPr>
            </a:br>
            <a:br>
              <a:rPr lang="en-GB" dirty="0"/>
            </a:br>
            <a:r>
              <a:rPr lang="en-GB" dirty="0"/>
              <a:t>Budget</a:t>
            </a:r>
          </a:p>
        </p:txBody>
      </p:sp>
      <p:sp>
        <p:nvSpPr>
          <p:cNvPr id="3" name="Espace réservé du texte 2">
            <a:extLst>
              <a:ext uri="{FF2B5EF4-FFF2-40B4-BE49-F238E27FC236}">
                <a16:creationId xmlns:a16="http://schemas.microsoft.com/office/drawing/2014/main" id="{38F12BDA-3091-6E11-33CC-EFDD91DA7AEC}"/>
              </a:ext>
            </a:extLst>
          </p:cNvPr>
          <p:cNvSpPr>
            <a:spLocks noGrp="1"/>
          </p:cNvSpPr>
          <p:nvPr>
            <p:ph type="body" idx="1"/>
          </p:nvPr>
        </p:nvSpPr>
        <p:spPr>
          <a:xfrm>
            <a:off x="4572000" y="764421"/>
            <a:ext cx="4058920" cy="542925"/>
          </a:xfrm>
        </p:spPr>
        <p:txBody>
          <a:bodyPr>
            <a:normAutofit/>
          </a:bodyPr>
          <a:lstStyle/>
          <a:p>
            <a:r>
              <a:rPr lang="en-GB" sz="1050" spc="600" dirty="0"/>
              <a:t>OUTLINE</a:t>
            </a:r>
          </a:p>
        </p:txBody>
      </p:sp>
      <p:sp>
        <p:nvSpPr>
          <p:cNvPr id="5" name="Espace réservé de la date 4">
            <a:extLst>
              <a:ext uri="{FF2B5EF4-FFF2-40B4-BE49-F238E27FC236}">
                <a16:creationId xmlns:a16="http://schemas.microsoft.com/office/drawing/2014/main" id="{3BFC9650-0824-D915-6822-1EC1C99F5974}"/>
              </a:ext>
            </a:extLst>
          </p:cNvPr>
          <p:cNvSpPr>
            <a:spLocks noGrp="1"/>
          </p:cNvSpPr>
          <p:nvPr>
            <p:ph type="dt" sz="half" idx="14"/>
          </p:nvPr>
        </p:nvSpPr>
        <p:spPr/>
        <p:txBody>
          <a:bodyPr/>
          <a:lstStyle/>
          <a:p>
            <a:r>
              <a:rPr lang="fr-CH"/>
              <a:t>2024: TRANSITION IN CONTINUITY</a:t>
            </a:r>
            <a:endParaRPr lang="fr-FR" dirty="0"/>
          </a:p>
        </p:txBody>
      </p:sp>
      <p:sp>
        <p:nvSpPr>
          <p:cNvPr id="6" name="Espace réservé du pied de page 5">
            <a:extLst>
              <a:ext uri="{FF2B5EF4-FFF2-40B4-BE49-F238E27FC236}">
                <a16:creationId xmlns:a16="http://schemas.microsoft.com/office/drawing/2014/main" id="{7706E659-C7D5-0E7C-7737-E6FBBC74D13D}"/>
              </a:ext>
            </a:extLst>
          </p:cNvPr>
          <p:cNvSpPr>
            <a:spLocks noGrp="1"/>
          </p:cNvSpPr>
          <p:nvPr>
            <p:ph type="ftr" sz="quarter" idx="15"/>
          </p:nvPr>
        </p:nvSpPr>
        <p:spPr/>
        <p:txBody>
          <a:bodyPr/>
          <a:lstStyle/>
          <a:p>
            <a:r>
              <a:rPr lang="fr-FR"/>
              <a:t>Martin Vetterli - EPFL President</a:t>
            </a:r>
            <a:endParaRPr lang="fr-FR" dirty="0"/>
          </a:p>
        </p:txBody>
      </p:sp>
      <p:sp>
        <p:nvSpPr>
          <p:cNvPr id="7" name="Espace réservé du numéro de diapositive 6">
            <a:extLst>
              <a:ext uri="{FF2B5EF4-FFF2-40B4-BE49-F238E27FC236}">
                <a16:creationId xmlns:a16="http://schemas.microsoft.com/office/drawing/2014/main" id="{1EAA0C35-4692-4996-DD3B-F2C11C9549CD}"/>
              </a:ext>
            </a:extLst>
          </p:cNvPr>
          <p:cNvSpPr>
            <a:spLocks noGrp="1"/>
          </p:cNvSpPr>
          <p:nvPr>
            <p:ph type="sldNum" sz="quarter" idx="16"/>
          </p:nvPr>
        </p:nvSpPr>
        <p:spPr/>
        <p:txBody>
          <a:bodyPr/>
          <a:lstStyle/>
          <a:p>
            <a:fld id="{E1E1CD7C-2161-7D43-862E-CE4C333CD873}" type="slidenum">
              <a:rPr lang="fr-FR" smtClean="0"/>
              <a:pPr/>
              <a:t>13</a:t>
            </a:fld>
            <a:endParaRPr lang="fr-FR" dirty="0"/>
          </a:p>
        </p:txBody>
      </p:sp>
      <p:pic>
        <p:nvPicPr>
          <p:cNvPr id="8194" name="Picture 2">
            <a:extLst>
              <a:ext uri="{FF2B5EF4-FFF2-40B4-BE49-F238E27FC236}">
                <a16:creationId xmlns:a16="http://schemas.microsoft.com/office/drawing/2014/main" id="{4ADC0A8C-0C99-291F-7075-FD330559C1E6}"/>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2499" t="979" r="58189" b="979"/>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31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935E149-14D2-480D-4882-F09414D5FFFF}"/>
              </a:ext>
            </a:extLst>
          </p:cNvPr>
          <p:cNvSpPr>
            <a:spLocks noGrp="1"/>
          </p:cNvSpPr>
          <p:nvPr>
            <p:ph sz="half" idx="1"/>
          </p:nvPr>
        </p:nvSpPr>
        <p:spPr>
          <a:xfrm>
            <a:off x="904875" y="1563688"/>
            <a:ext cx="3671466" cy="3579812"/>
          </a:xfrm>
        </p:spPr>
        <p:txBody>
          <a:bodyPr>
            <a:normAutofit/>
          </a:bodyPr>
          <a:lstStyle/>
          <a:p>
            <a:r>
              <a:rPr lang="en-GB" dirty="0"/>
              <a:t>New and replacement hiring subject to approval</a:t>
            </a:r>
          </a:p>
          <a:p>
            <a:r>
              <a:rPr lang="en-GB" dirty="0"/>
              <a:t>Special bonuses cancelled</a:t>
            </a:r>
          </a:p>
          <a:p>
            <a:r>
              <a:rPr lang="en-GB" dirty="0"/>
              <a:t>Reduction in the financial contribution to units that hire apprentices</a:t>
            </a:r>
          </a:p>
          <a:p>
            <a:r>
              <a:rPr lang="en-GB" dirty="0"/>
              <a:t>Ending our sponsorship of the Forum des 100</a:t>
            </a:r>
          </a:p>
          <a:p>
            <a:r>
              <a:rPr lang="en-GB" dirty="0"/>
              <a:t>Reduction in office cleaning</a:t>
            </a:r>
          </a:p>
          <a:p>
            <a:r>
              <a:rPr lang="en-GB" dirty="0"/>
              <a:t>Reduction in standard furniture provision</a:t>
            </a:r>
          </a:p>
        </p:txBody>
      </p:sp>
      <p:sp>
        <p:nvSpPr>
          <p:cNvPr id="3" name="Espace réservé du contenu 2">
            <a:extLst>
              <a:ext uri="{FF2B5EF4-FFF2-40B4-BE49-F238E27FC236}">
                <a16:creationId xmlns:a16="http://schemas.microsoft.com/office/drawing/2014/main" id="{E6166FFA-056F-848A-A186-990C69D51108}"/>
              </a:ext>
            </a:extLst>
          </p:cNvPr>
          <p:cNvSpPr>
            <a:spLocks noGrp="1"/>
          </p:cNvSpPr>
          <p:nvPr>
            <p:ph sz="half" idx="2"/>
          </p:nvPr>
        </p:nvSpPr>
        <p:spPr/>
        <p:txBody>
          <a:bodyPr/>
          <a:lstStyle/>
          <a:p>
            <a:r>
              <a:rPr lang="en-GB" dirty="0"/>
              <a:t>Abolition of payment of vacation balance at end of contract</a:t>
            </a:r>
          </a:p>
          <a:p>
            <a:r>
              <a:rPr lang="en-GB" dirty="0"/>
              <a:t>DLL MX project on hold</a:t>
            </a:r>
          </a:p>
          <a:p>
            <a:r>
              <a:rPr lang="en-GB" dirty="0"/>
              <a:t>Optimization of software licenses</a:t>
            </a:r>
          </a:p>
          <a:p>
            <a:r>
              <a:rPr lang="en-GB" dirty="0"/>
              <a:t>Reducing nitrogen use in labs</a:t>
            </a:r>
          </a:p>
          <a:p>
            <a:r>
              <a:rPr lang="en-GB" dirty="0"/>
              <a:t>Reducing the budget for upgrading IS Academia and servicing current versions of SAP</a:t>
            </a:r>
          </a:p>
        </p:txBody>
      </p:sp>
      <p:sp>
        <p:nvSpPr>
          <p:cNvPr id="4" name="Titre 3">
            <a:extLst>
              <a:ext uri="{FF2B5EF4-FFF2-40B4-BE49-F238E27FC236}">
                <a16:creationId xmlns:a16="http://schemas.microsoft.com/office/drawing/2014/main" id="{6B4013E2-5AAC-31F0-3352-93EEE6B8EA54}"/>
              </a:ext>
            </a:extLst>
          </p:cNvPr>
          <p:cNvSpPr>
            <a:spLocks noGrp="1"/>
          </p:cNvSpPr>
          <p:nvPr>
            <p:ph type="title"/>
          </p:nvPr>
        </p:nvSpPr>
        <p:spPr/>
        <p:txBody>
          <a:bodyPr/>
          <a:lstStyle/>
          <a:p>
            <a:r>
              <a:rPr lang="en-GB" dirty="0"/>
              <a:t>Measures decided</a:t>
            </a:r>
          </a:p>
        </p:txBody>
      </p:sp>
      <p:sp>
        <p:nvSpPr>
          <p:cNvPr id="5" name="Espace réservé de la date 4">
            <a:extLst>
              <a:ext uri="{FF2B5EF4-FFF2-40B4-BE49-F238E27FC236}">
                <a16:creationId xmlns:a16="http://schemas.microsoft.com/office/drawing/2014/main" id="{B02D8D72-D9AD-1673-4792-E86686DE7065}"/>
              </a:ext>
            </a:extLst>
          </p:cNvPr>
          <p:cNvSpPr>
            <a:spLocks noGrp="1"/>
          </p:cNvSpPr>
          <p:nvPr>
            <p:ph type="dt" sz="half" idx="10"/>
          </p:nvPr>
        </p:nvSpPr>
        <p:spPr/>
        <p:txBody>
          <a:bodyPr/>
          <a:lstStyle/>
          <a:p>
            <a:r>
              <a:rPr lang="fr-CH"/>
              <a:t>2024: TRANSITION IN CONTINUITY</a:t>
            </a:r>
            <a:endParaRPr lang="fr-FR" dirty="0"/>
          </a:p>
        </p:txBody>
      </p:sp>
      <p:sp>
        <p:nvSpPr>
          <p:cNvPr id="6" name="Espace réservé du pied de page 5">
            <a:extLst>
              <a:ext uri="{FF2B5EF4-FFF2-40B4-BE49-F238E27FC236}">
                <a16:creationId xmlns:a16="http://schemas.microsoft.com/office/drawing/2014/main" id="{C4F9F1E8-B910-A56F-FF93-FF5B40E62E5B}"/>
              </a:ext>
            </a:extLst>
          </p:cNvPr>
          <p:cNvSpPr>
            <a:spLocks noGrp="1"/>
          </p:cNvSpPr>
          <p:nvPr>
            <p:ph type="ftr" sz="quarter" idx="11"/>
          </p:nvPr>
        </p:nvSpPr>
        <p:spPr/>
        <p:txBody>
          <a:bodyPr/>
          <a:lstStyle/>
          <a:p>
            <a:r>
              <a:rPr lang="fr-FR"/>
              <a:t>Martin Vetterli - EPFL President</a:t>
            </a:r>
            <a:endParaRPr lang="fr-FR" dirty="0"/>
          </a:p>
        </p:txBody>
      </p:sp>
      <p:sp>
        <p:nvSpPr>
          <p:cNvPr id="7" name="Espace réservé du numéro de diapositive 6">
            <a:extLst>
              <a:ext uri="{FF2B5EF4-FFF2-40B4-BE49-F238E27FC236}">
                <a16:creationId xmlns:a16="http://schemas.microsoft.com/office/drawing/2014/main" id="{6AE0C84F-A7BE-D52B-CCBB-AB4608BF3C41}"/>
              </a:ext>
            </a:extLst>
          </p:cNvPr>
          <p:cNvSpPr>
            <a:spLocks noGrp="1"/>
          </p:cNvSpPr>
          <p:nvPr>
            <p:ph type="sldNum" sz="quarter" idx="12"/>
          </p:nvPr>
        </p:nvSpPr>
        <p:spPr/>
        <p:txBody>
          <a:bodyPr/>
          <a:lstStyle/>
          <a:p>
            <a:fld id="{E1E1CD7C-2161-7D43-862E-CE4C333CD873}" type="slidenum">
              <a:rPr lang="fr-FR" smtClean="0"/>
              <a:pPr/>
              <a:t>14</a:t>
            </a:fld>
            <a:endParaRPr lang="fr-FR" dirty="0"/>
          </a:p>
        </p:txBody>
      </p:sp>
    </p:spTree>
    <p:extLst>
      <p:ext uri="{BB962C8B-B14F-4D97-AF65-F5344CB8AC3E}">
        <p14:creationId xmlns:p14="http://schemas.microsoft.com/office/powerpoint/2010/main" val="92412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a:extLst>
              <a:ext uri="{FF2B5EF4-FFF2-40B4-BE49-F238E27FC236}">
                <a16:creationId xmlns:a16="http://schemas.microsoft.com/office/drawing/2014/main" id="{3EF977C0-08C1-CB15-A79C-E8FA359393B8}"/>
              </a:ext>
            </a:extLst>
          </p:cNvPr>
          <p:cNvPicPr>
            <a:picLocks noGrp="1" noChangeAspect="1"/>
          </p:cNvPicPr>
          <p:nvPr>
            <p:ph type="pic" sz="quarter" idx="13"/>
          </p:nvPr>
        </p:nvPicPr>
        <p:blipFill>
          <a:blip r:embed="rId3"/>
          <a:srcRect t="5619" b="5619"/>
          <a:stretch>
            <a:fillRect/>
          </a:stretch>
        </p:blipFill>
        <p:spPr/>
      </p:pic>
      <p:sp>
        <p:nvSpPr>
          <p:cNvPr id="3" name="Espace réservé de la date 2">
            <a:extLst>
              <a:ext uri="{FF2B5EF4-FFF2-40B4-BE49-F238E27FC236}">
                <a16:creationId xmlns:a16="http://schemas.microsoft.com/office/drawing/2014/main" id="{53EFA25D-E839-2DEE-B1AC-146530C18D9B}"/>
              </a:ext>
            </a:extLst>
          </p:cNvPr>
          <p:cNvSpPr>
            <a:spLocks noGrp="1"/>
          </p:cNvSpPr>
          <p:nvPr>
            <p:ph type="dt" sz="half" idx="14"/>
          </p:nvPr>
        </p:nvSpPr>
        <p:spPr/>
        <p:txBody>
          <a:bodyPr/>
          <a:lstStyle/>
          <a:p>
            <a:r>
              <a:rPr lang="fr-CH"/>
              <a:t>2024: TRANSITION IN CONTINUITY</a:t>
            </a:r>
            <a:endParaRPr lang="fr-FR" dirty="0"/>
          </a:p>
        </p:txBody>
      </p:sp>
      <p:sp>
        <p:nvSpPr>
          <p:cNvPr id="4" name="Espace réservé du pied de page 3">
            <a:extLst>
              <a:ext uri="{FF2B5EF4-FFF2-40B4-BE49-F238E27FC236}">
                <a16:creationId xmlns:a16="http://schemas.microsoft.com/office/drawing/2014/main" id="{C7ED7327-C8BB-CE3E-749A-435C67098774}"/>
              </a:ext>
            </a:extLst>
          </p:cNvPr>
          <p:cNvSpPr>
            <a:spLocks noGrp="1"/>
          </p:cNvSpPr>
          <p:nvPr>
            <p:ph type="ftr" sz="quarter" idx="15"/>
          </p:nvPr>
        </p:nvSpPr>
        <p:spPr/>
        <p:txBody>
          <a:bodyPr/>
          <a:lstStyle/>
          <a:p>
            <a:r>
              <a:rPr lang="fr-FR"/>
              <a:t>Martin Vetterli - EPFL President</a:t>
            </a:r>
            <a:endParaRPr lang="fr-FR" dirty="0"/>
          </a:p>
        </p:txBody>
      </p:sp>
      <p:sp>
        <p:nvSpPr>
          <p:cNvPr id="5" name="Espace réservé du numéro de diapositive 4">
            <a:extLst>
              <a:ext uri="{FF2B5EF4-FFF2-40B4-BE49-F238E27FC236}">
                <a16:creationId xmlns:a16="http://schemas.microsoft.com/office/drawing/2014/main" id="{039E882E-DD40-9EA2-0265-B7C4A49867DD}"/>
              </a:ext>
            </a:extLst>
          </p:cNvPr>
          <p:cNvSpPr>
            <a:spLocks noGrp="1"/>
          </p:cNvSpPr>
          <p:nvPr>
            <p:ph type="sldNum" sz="quarter" idx="16"/>
          </p:nvPr>
        </p:nvSpPr>
        <p:spPr/>
        <p:txBody>
          <a:bodyPr/>
          <a:lstStyle/>
          <a:p>
            <a:fld id="{E1E1CD7C-2161-7D43-862E-CE4C333CD873}" type="slidenum">
              <a:rPr lang="fr-FR" smtClean="0"/>
              <a:pPr/>
              <a:t>15</a:t>
            </a:fld>
            <a:endParaRPr lang="fr-FR" dirty="0"/>
          </a:p>
        </p:txBody>
      </p:sp>
      <p:sp>
        <p:nvSpPr>
          <p:cNvPr id="6" name="Titre 5">
            <a:extLst>
              <a:ext uri="{FF2B5EF4-FFF2-40B4-BE49-F238E27FC236}">
                <a16:creationId xmlns:a16="http://schemas.microsoft.com/office/drawing/2014/main" id="{3B2AB57E-9CFE-C8D7-0522-04FD471C8CEF}"/>
              </a:ext>
            </a:extLst>
          </p:cNvPr>
          <p:cNvSpPr>
            <a:spLocks noGrp="1"/>
          </p:cNvSpPr>
          <p:nvPr>
            <p:ph type="title"/>
          </p:nvPr>
        </p:nvSpPr>
        <p:spPr>
          <a:xfrm>
            <a:off x="904876" y="177527"/>
            <a:ext cx="3289438" cy="1386162"/>
          </a:xfrm>
        </p:spPr>
        <p:txBody>
          <a:bodyPr/>
          <a:lstStyle/>
          <a:p>
            <a:r>
              <a:rPr lang="en-GB" dirty="0"/>
              <a:t>Press release from Federal Council </a:t>
            </a:r>
            <a:r>
              <a:rPr lang="en-GB" sz="2400" dirty="0"/>
              <a:t>24.01.2024</a:t>
            </a:r>
            <a:endParaRPr lang="en-GB" dirty="0"/>
          </a:p>
        </p:txBody>
      </p:sp>
    </p:spTree>
    <p:extLst>
      <p:ext uri="{BB962C8B-B14F-4D97-AF65-F5344CB8AC3E}">
        <p14:creationId xmlns:p14="http://schemas.microsoft.com/office/powerpoint/2010/main" val="426103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E744FEA-F815-D34A-8868-9DF5BE4837D4}"/>
              </a:ext>
            </a:extLst>
          </p:cNvPr>
          <p:cNvPicPr>
            <a:picLocks noChangeAspect="1"/>
          </p:cNvPicPr>
          <p:nvPr/>
        </p:nvPicPr>
        <p:blipFill rotWithShape="1">
          <a:blip r:embed="rId3"/>
          <a:srcRect l="3750" r="1162"/>
          <a:stretch/>
        </p:blipFill>
        <p:spPr>
          <a:xfrm>
            <a:off x="449112" y="0"/>
            <a:ext cx="8694888" cy="5143500"/>
          </a:xfrm>
          <a:prstGeom prst="rect">
            <a:avLst/>
          </a:prstGeom>
        </p:spPr>
      </p:pic>
      <p:sp>
        <p:nvSpPr>
          <p:cNvPr id="9" name="Espace réservé du contenu 8">
            <a:extLst>
              <a:ext uri="{FF2B5EF4-FFF2-40B4-BE49-F238E27FC236}">
                <a16:creationId xmlns:a16="http://schemas.microsoft.com/office/drawing/2014/main" id="{042C96D1-186A-176C-FC38-ADDE5953A88C}"/>
              </a:ext>
            </a:extLst>
          </p:cNvPr>
          <p:cNvSpPr>
            <a:spLocks noGrp="1"/>
          </p:cNvSpPr>
          <p:nvPr>
            <p:ph idx="1"/>
          </p:nvPr>
        </p:nvSpPr>
        <p:spPr>
          <a:xfrm>
            <a:off x="5885739" y="2724912"/>
            <a:ext cx="3007436" cy="2418587"/>
          </a:xfrm>
          <a:solidFill>
            <a:schemeClr val="accent1"/>
          </a:solidFill>
        </p:spPr>
        <p:txBody>
          <a:bodyPr anchor="ctr" anchorCtr="0">
            <a:normAutofit/>
          </a:bodyPr>
          <a:lstStyle/>
          <a:p>
            <a:pPr marL="0" indent="0">
              <a:buNone/>
            </a:pPr>
            <a:r>
              <a:rPr lang="fr-FR" b="1" dirty="0">
                <a:solidFill>
                  <a:schemeClr val="bg1"/>
                </a:solidFill>
              </a:rPr>
              <a:t>The </a:t>
            </a:r>
            <a:r>
              <a:rPr lang="fr-FR" b="1" dirty="0" err="1">
                <a:solidFill>
                  <a:schemeClr val="bg1"/>
                </a:solidFill>
              </a:rPr>
              <a:t>actors</a:t>
            </a:r>
            <a:r>
              <a:rPr lang="fr-FR" b="1" dirty="0">
                <a:solidFill>
                  <a:schemeClr val="bg1"/>
                </a:solidFill>
              </a:rPr>
              <a:t>:</a:t>
            </a:r>
          </a:p>
          <a:p>
            <a:pPr>
              <a:lnSpc>
                <a:spcPct val="100000"/>
              </a:lnSpc>
              <a:buClrTx/>
            </a:pPr>
            <a:r>
              <a:rPr lang="fr-FR" sz="1600" dirty="0">
                <a:solidFill>
                  <a:schemeClr val="bg1"/>
                </a:solidFill>
              </a:rPr>
              <a:t>ETH Domain</a:t>
            </a:r>
          </a:p>
          <a:p>
            <a:pPr>
              <a:lnSpc>
                <a:spcPct val="100000"/>
              </a:lnSpc>
              <a:buClrTx/>
            </a:pPr>
            <a:r>
              <a:rPr lang="fr-FR" sz="1600" dirty="0">
                <a:solidFill>
                  <a:schemeClr val="bg1"/>
                </a:solidFill>
                <a:latin typeface="Arial"/>
                <a:cs typeface="Arial"/>
              </a:rPr>
              <a:t>The </a:t>
            </a:r>
            <a:r>
              <a:rPr lang="fr-FR" sz="1600" dirty="0" err="1">
                <a:solidFill>
                  <a:schemeClr val="bg1"/>
                </a:solidFill>
                <a:latin typeface="Arial"/>
                <a:cs typeface="Arial"/>
              </a:rPr>
              <a:t>federal</a:t>
            </a:r>
            <a:r>
              <a:rPr lang="fr-FR" sz="1600" dirty="0">
                <a:solidFill>
                  <a:schemeClr val="bg1"/>
                </a:solidFill>
                <a:latin typeface="Arial"/>
                <a:cs typeface="Arial"/>
              </a:rPr>
              <a:t> </a:t>
            </a:r>
            <a:r>
              <a:rPr lang="fr-FR" sz="1600" dirty="0" err="1">
                <a:solidFill>
                  <a:schemeClr val="bg1"/>
                </a:solidFill>
                <a:latin typeface="Arial"/>
                <a:cs typeface="Arial"/>
              </a:rPr>
              <a:t>departments</a:t>
            </a:r>
            <a:r>
              <a:rPr lang="fr-FR" sz="1600" dirty="0">
                <a:solidFill>
                  <a:schemeClr val="bg1"/>
                </a:solidFill>
                <a:latin typeface="Arial"/>
                <a:cs typeface="Arial"/>
              </a:rPr>
              <a:t> </a:t>
            </a:r>
            <a:endParaRPr lang="fr-FR" sz="1600" dirty="0">
              <a:solidFill>
                <a:schemeClr val="bg1"/>
              </a:solidFill>
            </a:endParaRPr>
          </a:p>
          <a:p>
            <a:pPr>
              <a:buClrTx/>
            </a:pPr>
            <a:r>
              <a:rPr lang="fr-FR" sz="1600" dirty="0">
                <a:solidFill>
                  <a:schemeClr val="bg1"/>
                </a:solidFill>
                <a:latin typeface="Arial"/>
                <a:cs typeface="Arial"/>
              </a:rPr>
              <a:t>The </a:t>
            </a:r>
            <a:r>
              <a:rPr lang="fr-FR" sz="1600" dirty="0" err="1">
                <a:solidFill>
                  <a:schemeClr val="bg1"/>
                </a:solidFill>
                <a:latin typeface="Arial"/>
                <a:cs typeface="Arial"/>
              </a:rPr>
              <a:t>political</a:t>
            </a:r>
            <a:r>
              <a:rPr lang="fr-FR" sz="1600" dirty="0">
                <a:solidFill>
                  <a:schemeClr val="bg1"/>
                </a:solidFill>
                <a:latin typeface="Arial"/>
                <a:cs typeface="Arial"/>
              </a:rPr>
              <a:t> world </a:t>
            </a:r>
            <a:br>
              <a:rPr lang="fr-FR" sz="1600" dirty="0">
                <a:solidFill>
                  <a:schemeClr val="bg1"/>
                </a:solidFill>
                <a:latin typeface="Arial"/>
                <a:cs typeface="Arial"/>
              </a:rPr>
            </a:br>
            <a:r>
              <a:rPr lang="fr-FR" sz="1600" dirty="0">
                <a:solidFill>
                  <a:schemeClr val="bg1"/>
                </a:solidFill>
                <a:latin typeface="Arial"/>
                <a:cs typeface="Arial"/>
              </a:rPr>
              <a:t>(Cantons and </a:t>
            </a:r>
            <a:r>
              <a:rPr lang="fr-FR" sz="1600" dirty="0" err="1">
                <a:solidFill>
                  <a:schemeClr val="bg1"/>
                </a:solidFill>
                <a:latin typeface="Arial"/>
                <a:cs typeface="Arial"/>
              </a:rPr>
              <a:t>cities</a:t>
            </a:r>
            <a:r>
              <a:rPr lang="fr-FR" sz="1600" dirty="0">
                <a:solidFill>
                  <a:schemeClr val="bg1"/>
                </a:solidFill>
                <a:latin typeface="Arial"/>
                <a:cs typeface="Arial"/>
              </a:rPr>
              <a:t>)</a:t>
            </a:r>
          </a:p>
          <a:p>
            <a:pPr>
              <a:buClrTx/>
            </a:pPr>
            <a:r>
              <a:rPr lang="fr-FR" sz="1600" dirty="0" err="1">
                <a:solidFill>
                  <a:schemeClr val="bg1"/>
                </a:solidFill>
                <a:latin typeface="Arial"/>
                <a:cs typeface="Arial"/>
              </a:rPr>
              <a:t>Umbrella</a:t>
            </a:r>
            <a:r>
              <a:rPr lang="fr-FR" sz="1600" dirty="0">
                <a:solidFill>
                  <a:schemeClr val="bg1"/>
                </a:solidFill>
                <a:latin typeface="Arial"/>
                <a:cs typeface="Arial"/>
              </a:rPr>
              <a:t> organisations</a:t>
            </a:r>
            <a:r>
              <a:rPr lang="fr-FR" sz="1600" dirty="0">
                <a:latin typeface="Arial"/>
                <a:cs typeface="Arial"/>
              </a:rPr>
              <a:t> </a:t>
            </a:r>
            <a:endParaRPr lang="fr-FR" sz="1600" dirty="0"/>
          </a:p>
        </p:txBody>
      </p:sp>
      <p:sp>
        <p:nvSpPr>
          <p:cNvPr id="2" name="Titre 1">
            <a:extLst>
              <a:ext uri="{FF2B5EF4-FFF2-40B4-BE49-F238E27FC236}">
                <a16:creationId xmlns:a16="http://schemas.microsoft.com/office/drawing/2014/main" id="{E9176639-A67B-82D4-C868-EE2B01116950}"/>
              </a:ext>
            </a:extLst>
          </p:cNvPr>
          <p:cNvSpPr>
            <a:spLocks noGrp="1"/>
          </p:cNvSpPr>
          <p:nvPr>
            <p:ph type="title"/>
          </p:nvPr>
        </p:nvSpPr>
        <p:spPr/>
        <p:txBody>
          <a:bodyPr/>
          <a:lstStyle/>
          <a:p>
            <a:r>
              <a:rPr lang="fr-FR" err="1"/>
              <a:t>Political</a:t>
            </a:r>
            <a:r>
              <a:rPr lang="fr-FR"/>
              <a:t> aspect</a:t>
            </a:r>
          </a:p>
        </p:txBody>
      </p:sp>
      <p:sp>
        <p:nvSpPr>
          <p:cNvPr id="3" name="Espace réservé de la date 2">
            <a:extLst>
              <a:ext uri="{FF2B5EF4-FFF2-40B4-BE49-F238E27FC236}">
                <a16:creationId xmlns:a16="http://schemas.microsoft.com/office/drawing/2014/main" id="{D0219F01-872E-0079-4C51-2054D9A067AB}"/>
              </a:ext>
            </a:extLst>
          </p:cNvPr>
          <p:cNvSpPr>
            <a:spLocks noGrp="1"/>
          </p:cNvSpPr>
          <p:nvPr>
            <p:ph type="dt" sz="half" idx="10"/>
          </p:nvPr>
        </p:nvSpPr>
        <p:spPr>
          <a:xfrm rot="16200000">
            <a:off x="-1221413" y="2642569"/>
            <a:ext cx="3341052" cy="911524"/>
          </a:xfrm>
        </p:spPr>
        <p:txBody>
          <a:bodyPr/>
          <a:lstStyle/>
          <a:p>
            <a:r>
              <a:rPr lang="fr-CH"/>
              <a:t>TOWN HALL - BUDGET FORECAST</a:t>
            </a:r>
            <a:endParaRPr lang="fr-FR"/>
          </a:p>
        </p:txBody>
      </p:sp>
      <p:sp>
        <p:nvSpPr>
          <p:cNvPr id="5" name="Espace réservé du numéro de diapositive 4">
            <a:extLst>
              <a:ext uri="{FF2B5EF4-FFF2-40B4-BE49-F238E27FC236}">
                <a16:creationId xmlns:a16="http://schemas.microsoft.com/office/drawing/2014/main" id="{F83CF8FD-FF72-D4D6-5C63-B5399E599751}"/>
              </a:ext>
            </a:extLst>
          </p:cNvPr>
          <p:cNvSpPr>
            <a:spLocks noGrp="1"/>
          </p:cNvSpPr>
          <p:nvPr>
            <p:ph type="sldNum" sz="quarter" idx="12"/>
          </p:nvPr>
        </p:nvSpPr>
        <p:spPr/>
        <p:txBody>
          <a:bodyPr/>
          <a:lstStyle/>
          <a:p>
            <a:fld id="{E1E1CD7C-2161-7D43-862E-CE4C333CD873}" type="slidenum">
              <a:rPr lang="fr-FR" smtClean="0"/>
              <a:pPr/>
              <a:t>16</a:t>
            </a:fld>
            <a:endParaRPr lang="fr-FR"/>
          </a:p>
        </p:txBody>
      </p:sp>
      <p:sp>
        <p:nvSpPr>
          <p:cNvPr id="10" name="Espace réservé du pied de page 9">
            <a:extLst>
              <a:ext uri="{FF2B5EF4-FFF2-40B4-BE49-F238E27FC236}">
                <a16:creationId xmlns:a16="http://schemas.microsoft.com/office/drawing/2014/main" id="{3B2D3915-167B-BCE3-7E00-FBDF4DD14D14}"/>
              </a:ext>
            </a:extLst>
          </p:cNvPr>
          <p:cNvSpPr>
            <a:spLocks noGrp="1"/>
          </p:cNvSpPr>
          <p:nvPr>
            <p:ph type="ftr" sz="quarter" idx="11"/>
          </p:nvPr>
        </p:nvSpPr>
        <p:spPr/>
        <p:txBody>
          <a:bodyPr/>
          <a:lstStyle/>
          <a:p>
            <a:r>
              <a:rPr lang="fr-FR"/>
              <a:t>Martin Vetterli - EPFL </a:t>
            </a:r>
            <a:r>
              <a:rPr lang="fr-FR" err="1"/>
              <a:t>President</a:t>
            </a:r>
            <a:endParaRPr lang="fr-FR"/>
          </a:p>
        </p:txBody>
      </p:sp>
    </p:spTree>
    <p:extLst>
      <p:ext uri="{BB962C8B-B14F-4D97-AF65-F5344CB8AC3E}">
        <p14:creationId xmlns:p14="http://schemas.microsoft.com/office/powerpoint/2010/main" val="310711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1BA94-F541-943E-E584-BB70B2931FEE}"/>
            </a:ext>
          </a:extLst>
        </p:cNvPr>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20E70A75-E961-4257-19EC-2848D7A14EC5}"/>
              </a:ext>
            </a:extLst>
          </p:cNvPr>
          <p:cNvPicPr>
            <a:picLocks noGrp="1" noChangeAspect="1"/>
          </p:cNvPicPr>
          <p:nvPr>
            <p:ph type="pic" sz="quarter" idx="10"/>
          </p:nvPr>
        </p:nvPicPr>
        <p:blipFill rotWithShape="1">
          <a:blip r:embed="rId3"/>
          <a:srcRect l="21609" t="21696" b="3795"/>
          <a:stretch/>
        </p:blipFill>
        <p:spPr>
          <a:xfrm>
            <a:off x="1331913" y="0"/>
            <a:ext cx="7812087" cy="4948238"/>
          </a:xfrm>
        </p:spPr>
      </p:pic>
      <p:sp>
        <p:nvSpPr>
          <p:cNvPr id="9" name="Titre 8">
            <a:extLst>
              <a:ext uri="{FF2B5EF4-FFF2-40B4-BE49-F238E27FC236}">
                <a16:creationId xmlns:a16="http://schemas.microsoft.com/office/drawing/2014/main" id="{49D67C1D-96E0-87CC-E7B2-F591CBA68B9F}"/>
              </a:ext>
            </a:extLst>
          </p:cNvPr>
          <p:cNvSpPr>
            <a:spLocks noGrp="1"/>
          </p:cNvSpPr>
          <p:nvPr>
            <p:ph type="ctrTitle"/>
          </p:nvPr>
        </p:nvSpPr>
        <p:spPr>
          <a:xfrm>
            <a:off x="6405563" y="920526"/>
            <a:ext cx="2735019" cy="2335468"/>
          </a:xfrm>
        </p:spPr>
        <p:txBody>
          <a:bodyPr>
            <a:normAutofit/>
          </a:bodyPr>
          <a:lstStyle/>
          <a:p>
            <a:r>
              <a:rPr lang="en-US" sz="1400" b="0" kern="1200" spc="0" dirty="0">
                <a:solidFill>
                  <a:srgbClr val="FFFFFF"/>
                </a:solidFill>
                <a:latin typeface="+mn-lt"/>
                <a:ea typeface="Helvetica Neue Condensed" panose="02000503000000020004" pitchFamily="2" charset="0"/>
                <a:cs typeface="Helvetica Neue Condensed" panose="02000503000000020004" pitchFamily="2" charset="0"/>
              </a:rPr>
              <a:t>EPFL ASSEMBLY</a:t>
            </a:r>
            <a:br>
              <a:rPr lang="en-US" sz="1000" b="0" kern="1200" spc="0" dirty="0">
                <a:solidFill>
                  <a:srgbClr val="FFFFFF"/>
                </a:solidFill>
                <a:latin typeface="+mn-lt"/>
                <a:ea typeface="Helvetica Neue Condensed" panose="02000503000000020004" pitchFamily="2" charset="0"/>
                <a:cs typeface="Helvetica Neue Condensed" panose="02000503000000020004" pitchFamily="2" charset="0"/>
              </a:rPr>
            </a:br>
            <a:r>
              <a:rPr lang="fr-CH" sz="1050" kern="1200" spc="0" dirty="0">
                <a:solidFill>
                  <a:srgbClr val="FFFFFF"/>
                </a:solidFill>
                <a:latin typeface="+mn-lt"/>
                <a:ea typeface="Helvetica Neue Condensed" panose="02000503000000020004" pitchFamily="2" charset="0"/>
                <a:cs typeface="Helvetica Neue Condensed" panose="02000503000000020004" pitchFamily="2" charset="0"/>
              </a:rPr>
              <a:t> </a:t>
            </a:r>
            <a:br>
              <a:rPr lang="en-US" sz="2800" kern="1200" spc="0" dirty="0">
                <a:solidFill>
                  <a:srgbClr val="FFFFFF"/>
                </a:solidFill>
                <a:latin typeface="+mn-lt"/>
                <a:ea typeface="Helvetica Neue Condensed" panose="02000503000000020004" pitchFamily="2" charset="0"/>
                <a:cs typeface="Helvetica Neue Condensed" panose="02000503000000020004" pitchFamily="2" charset="0"/>
              </a:rPr>
            </a:br>
            <a:r>
              <a:rPr lang="fr-FR" sz="4000" dirty="0" err="1"/>
              <a:t>Thank</a:t>
            </a:r>
            <a:r>
              <a:rPr lang="fr-FR" sz="4000" dirty="0"/>
              <a:t> </a:t>
            </a:r>
            <a:r>
              <a:rPr lang="fr-FR" sz="4000" dirty="0" err="1"/>
              <a:t>you</a:t>
            </a:r>
            <a:r>
              <a:rPr lang="fr-FR" sz="4000" dirty="0"/>
              <a:t> !</a:t>
            </a:r>
            <a:endParaRPr lang="fr-FR" sz="4400" dirty="0"/>
          </a:p>
        </p:txBody>
      </p:sp>
      <p:sp>
        <p:nvSpPr>
          <p:cNvPr id="10" name="Sous-titre 9">
            <a:extLst>
              <a:ext uri="{FF2B5EF4-FFF2-40B4-BE49-F238E27FC236}">
                <a16:creationId xmlns:a16="http://schemas.microsoft.com/office/drawing/2014/main" id="{A080277D-6E66-F8DC-547F-38BCA91AA0F7}"/>
              </a:ext>
            </a:extLst>
          </p:cNvPr>
          <p:cNvSpPr>
            <a:spLocks noGrp="1"/>
          </p:cNvSpPr>
          <p:nvPr>
            <p:ph type="subTitle" idx="1"/>
          </p:nvPr>
        </p:nvSpPr>
        <p:spPr>
          <a:xfrm>
            <a:off x="4741540" y="3255994"/>
            <a:ext cx="1664023" cy="1427131"/>
          </a:xfrm>
        </p:spPr>
        <p:txBody>
          <a:bodyPr lIns="90000">
            <a:normAutofit/>
          </a:bodyPr>
          <a:lstStyle/>
          <a:p>
            <a:r>
              <a:rPr lang="fr-FR" sz="1400" b="1" dirty="0"/>
              <a:t>Martin Vetterli</a:t>
            </a:r>
            <a:br>
              <a:rPr lang="fr-FR" sz="1400" b="1" dirty="0"/>
            </a:br>
            <a:r>
              <a:rPr lang="fr-FR" sz="1400" dirty="0"/>
              <a:t>EPFL </a:t>
            </a:r>
            <a:r>
              <a:rPr lang="fr-FR" sz="1400" dirty="0" err="1"/>
              <a:t>President</a:t>
            </a:r>
            <a:endParaRPr lang="fr-FR" dirty="0"/>
          </a:p>
        </p:txBody>
      </p:sp>
      <p:sp>
        <p:nvSpPr>
          <p:cNvPr id="11" name="Espace réservé du texte 10">
            <a:extLst>
              <a:ext uri="{FF2B5EF4-FFF2-40B4-BE49-F238E27FC236}">
                <a16:creationId xmlns:a16="http://schemas.microsoft.com/office/drawing/2014/main" id="{3F5E0583-F9F9-0D2F-13C2-FC43DB334853}"/>
              </a:ext>
            </a:extLst>
          </p:cNvPr>
          <p:cNvSpPr>
            <a:spLocks noGrp="1"/>
          </p:cNvSpPr>
          <p:nvPr>
            <p:ph type="body" sz="quarter" idx="11"/>
          </p:nvPr>
        </p:nvSpPr>
        <p:spPr>
          <a:xfrm>
            <a:off x="6405563" y="4683125"/>
            <a:ext cx="1828800" cy="460375"/>
          </a:xfrm>
        </p:spPr>
        <p:txBody>
          <a:bodyPr lIns="90000"/>
          <a:lstStyle/>
          <a:p>
            <a:r>
              <a:rPr lang="fr-FR" sz="1100" b="1" dirty="0"/>
              <a:t>EPFL – BC 410</a:t>
            </a:r>
            <a:br>
              <a:rPr lang="fr-FR" sz="1100" b="1" dirty="0"/>
            </a:br>
            <a:r>
              <a:rPr lang="fr-FR" sz="1100" dirty="0"/>
              <a:t>02.02.2024</a:t>
            </a:r>
          </a:p>
        </p:txBody>
      </p:sp>
    </p:spTree>
    <p:extLst>
      <p:ext uri="{BB962C8B-B14F-4D97-AF65-F5344CB8AC3E}">
        <p14:creationId xmlns:p14="http://schemas.microsoft.com/office/powerpoint/2010/main" val="242471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94D417-2BA8-E284-554B-F7331E611A23}"/>
              </a:ext>
            </a:extLst>
          </p:cNvPr>
          <p:cNvSpPr>
            <a:spLocks noGrp="1"/>
          </p:cNvSpPr>
          <p:nvPr>
            <p:ph type="title"/>
          </p:nvPr>
        </p:nvSpPr>
        <p:spPr>
          <a:xfrm>
            <a:off x="4572000" y="1563688"/>
            <a:ext cx="4058920" cy="3384550"/>
          </a:xfrm>
        </p:spPr>
        <p:txBody>
          <a:bodyPr>
            <a:noAutofit/>
          </a:bodyPr>
          <a:lstStyle/>
          <a:p>
            <a:r>
              <a:rPr lang="en-GB" dirty="0"/>
              <a:t>Education</a:t>
            </a:r>
            <a:br>
              <a:rPr lang="en-GB" dirty="0"/>
            </a:br>
            <a:br>
              <a:rPr lang="en-GB" dirty="0"/>
            </a:br>
            <a:r>
              <a:rPr lang="en-GB" sz="2400" dirty="0">
                <a:solidFill>
                  <a:schemeClr val="bg1">
                    <a:alpha val="50000"/>
                  </a:schemeClr>
                </a:solidFill>
              </a:rPr>
              <a:t>Research</a:t>
            </a:r>
            <a:br>
              <a:rPr lang="en-GB" dirty="0"/>
            </a:br>
            <a:br>
              <a:rPr lang="en-GB" dirty="0"/>
            </a:br>
            <a:r>
              <a:rPr lang="en-GB" sz="2400" dirty="0">
                <a:solidFill>
                  <a:schemeClr val="bg1">
                    <a:alpha val="50000"/>
                  </a:schemeClr>
                </a:solidFill>
              </a:rPr>
              <a:t>Innovation</a:t>
            </a:r>
            <a:br>
              <a:rPr lang="en-GB" dirty="0"/>
            </a:br>
            <a:br>
              <a:rPr lang="en-GB" dirty="0"/>
            </a:br>
            <a:r>
              <a:rPr lang="en-GB" sz="2400" dirty="0">
                <a:solidFill>
                  <a:schemeClr val="bg1">
                    <a:alpha val="50000"/>
                  </a:schemeClr>
                </a:solidFill>
              </a:rPr>
              <a:t>Culture</a:t>
            </a:r>
            <a:br>
              <a:rPr lang="en-GB" dirty="0"/>
            </a:br>
            <a:br>
              <a:rPr lang="en-GB" dirty="0"/>
            </a:br>
            <a:r>
              <a:rPr lang="en-GB" sz="2400" dirty="0">
                <a:solidFill>
                  <a:schemeClr val="bg1">
                    <a:alpha val="50000"/>
                  </a:schemeClr>
                </a:solidFill>
              </a:rPr>
              <a:t>Budget</a:t>
            </a:r>
          </a:p>
        </p:txBody>
      </p:sp>
      <p:sp>
        <p:nvSpPr>
          <p:cNvPr id="3" name="Espace réservé du texte 2">
            <a:extLst>
              <a:ext uri="{FF2B5EF4-FFF2-40B4-BE49-F238E27FC236}">
                <a16:creationId xmlns:a16="http://schemas.microsoft.com/office/drawing/2014/main" id="{C2CDBD26-B6EE-02F3-EF0C-C25C5BCF93FA}"/>
              </a:ext>
            </a:extLst>
          </p:cNvPr>
          <p:cNvSpPr>
            <a:spLocks noGrp="1"/>
          </p:cNvSpPr>
          <p:nvPr>
            <p:ph type="body" idx="1"/>
          </p:nvPr>
        </p:nvSpPr>
        <p:spPr>
          <a:xfrm>
            <a:off x="4572000" y="764421"/>
            <a:ext cx="4058920" cy="542925"/>
          </a:xfrm>
        </p:spPr>
        <p:txBody>
          <a:bodyPr>
            <a:normAutofit/>
          </a:bodyPr>
          <a:lstStyle/>
          <a:p>
            <a:r>
              <a:rPr lang="en-GB" sz="1050" spc="600" dirty="0"/>
              <a:t>OUTLINE</a:t>
            </a:r>
          </a:p>
        </p:txBody>
      </p:sp>
      <p:sp>
        <p:nvSpPr>
          <p:cNvPr id="5" name="Espace réservé de la date 4">
            <a:extLst>
              <a:ext uri="{FF2B5EF4-FFF2-40B4-BE49-F238E27FC236}">
                <a16:creationId xmlns:a16="http://schemas.microsoft.com/office/drawing/2014/main" id="{E4280D2B-FC32-EAEC-984C-6F0202A8E812}"/>
              </a:ext>
            </a:extLst>
          </p:cNvPr>
          <p:cNvSpPr>
            <a:spLocks noGrp="1"/>
          </p:cNvSpPr>
          <p:nvPr>
            <p:ph type="dt" sz="half" idx="14"/>
          </p:nvPr>
        </p:nvSpPr>
        <p:spPr/>
        <p:txBody>
          <a:bodyPr/>
          <a:lstStyle/>
          <a:p>
            <a:r>
              <a:rPr lang="fr-CH"/>
              <a:t>2024: TRANSITION IN CONTINUITY</a:t>
            </a:r>
            <a:endParaRPr lang="fr-FR" dirty="0"/>
          </a:p>
        </p:txBody>
      </p:sp>
      <p:sp>
        <p:nvSpPr>
          <p:cNvPr id="6" name="Espace réservé du pied de page 5">
            <a:extLst>
              <a:ext uri="{FF2B5EF4-FFF2-40B4-BE49-F238E27FC236}">
                <a16:creationId xmlns:a16="http://schemas.microsoft.com/office/drawing/2014/main" id="{CFCEA503-C702-E123-14CE-F93587328960}"/>
              </a:ext>
            </a:extLst>
          </p:cNvPr>
          <p:cNvSpPr>
            <a:spLocks noGrp="1"/>
          </p:cNvSpPr>
          <p:nvPr>
            <p:ph type="ftr" sz="quarter" idx="15"/>
          </p:nvPr>
        </p:nvSpPr>
        <p:spPr/>
        <p:txBody>
          <a:bodyPr/>
          <a:lstStyle/>
          <a:p>
            <a:r>
              <a:rPr lang="fr-FR"/>
              <a:t>Martin Vetterli - EPFL President</a:t>
            </a:r>
            <a:endParaRPr lang="fr-FR" dirty="0"/>
          </a:p>
        </p:txBody>
      </p:sp>
      <p:sp>
        <p:nvSpPr>
          <p:cNvPr id="7" name="Espace réservé du numéro de diapositive 6">
            <a:extLst>
              <a:ext uri="{FF2B5EF4-FFF2-40B4-BE49-F238E27FC236}">
                <a16:creationId xmlns:a16="http://schemas.microsoft.com/office/drawing/2014/main" id="{22E965E2-4C59-0626-87FD-D890EE828CD3}"/>
              </a:ext>
            </a:extLst>
          </p:cNvPr>
          <p:cNvSpPr>
            <a:spLocks noGrp="1"/>
          </p:cNvSpPr>
          <p:nvPr>
            <p:ph type="sldNum" sz="quarter" idx="16"/>
          </p:nvPr>
        </p:nvSpPr>
        <p:spPr/>
        <p:txBody>
          <a:bodyPr/>
          <a:lstStyle/>
          <a:p>
            <a:fld id="{E1E1CD7C-2161-7D43-862E-CE4C333CD873}" type="slidenum">
              <a:rPr lang="fr-FR" smtClean="0"/>
              <a:pPr/>
              <a:t>2</a:t>
            </a:fld>
            <a:endParaRPr lang="fr-FR" dirty="0"/>
          </a:p>
        </p:txBody>
      </p:sp>
      <p:pic>
        <p:nvPicPr>
          <p:cNvPr id="10" name="Espace réservé pour une image  9">
            <a:extLst>
              <a:ext uri="{FF2B5EF4-FFF2-40B4-BE49-F238E27FC236}">
                <a16:creationId xmlns:a16="http://schemas.microsoft.com/office/drawing/2014/main" id="{4AF7F19D-807A-2995-B111-533948F7AB28}"/>
              </a:ext>
            </a:extLst>
          </p:cNvPr>
          <p:cNvPicPr>
            <a:picLocks noGrp="1" noChangeAspect="1"/>
          </p:cNvPicPr>
          <p:nvPr>
            <p:ph type="pic" sz="quarter" idx="13"/>
          </p:nvPr>
        </p:nvPicPr>
        <p:blipFill rotWithShape="1">
          <a:blip r:embed="rId3"/>
          <a:srcRect l="16266" r="36194"/>
          <a:stretch/>
        </p:blipFill>
        <p:spPr>
          <a:xfrm>
            <a:off x="904875" y="0"/>
            <a:ext cx="3667125" cy="5143500"/>
          </a:xfrm>
        </p:spPr>
      </p:pic>
    </p:spTree>
    <p:extLst>
      <p:ext uri="{BB962C8B-B14F-4D97-AF65-F5344CB8AC3E}">
        <p14:creationId xmlns:p14="http://schemas.microsoft.com/office/powerpoint/2010/main" val="385001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313A0162-30F1-8141-CDD1-C4141B67E0F0}"/>
              </a:ext>
            </a:extLst>
          </p:cNvPr>
          <p:cNvSpPr>
            <a:spLocks noGrp="1"/>
          </p:cNvSpPr>
          <p:nvPr>
            <p:ph idx="1"/>
          </p:nvPr>
        </p:nvSpPr>
        <p:spPr>
          <a:xfrm>
            <a:off x="904876" y="1563688"/>
            <a:ext cx="3759890" cy="3386772"/>
          </a:xfrm>
        </p:spPr>
        <p:txBody>
          <a:bodyPr/>
          <a:lstStyle/>
          <a:p>
            <a:pPr>
              <a:lnSpc>
                <a:spcPct val="100000"/>
              </a:lnSpc>
            </a:pPr>
            <a:r>
              <a:rPr lang="en-GB" dirty="0"/>
              <a:t>Our biggest challenge remains the growing students numbers, and our multifaceted initiatives to cope with it.</a:t>
            </a:r>
          </a:p>
          <a:p>
            <a:pPr>
              <a:lnSpc>
                <a:spcPct val="100000"/>
              </a:lnSpc>
            </a:pPr>
            <a:r>
              <a:rPr lang="en-GB" dirty="0"/>
              <a:t>Initiatives:</a:t>
            </a:r>
          </a:p>
          <a:p>
            <a:pPr lvl="1">
              <a:lnSpc>
                <a:spcPct val="100000"/>
              </a:lnSpc>
            </a:pPr>
            <a:r>
              <a:rPr lang="en-GB" dirty="0"/>
              <a:t>We hold consultation to limit the growth in Bachelor's students: </a:t>
            </a:r>
            <a:r>
              <a:rPr lang="en-GB" b="1" dirty="0">
                <a:solidFill>
                  <a:srgbClr val="FF0000"/>
                </a:solidFill>
              </a:rPr>
              <a:t>admitted each year at 3,000</a:t>
            </a:r>
          </a:p>
          <a:p>
            <a:pPr lvl="1">
              <a:lnSpc>
                <a:spcPct val="100000"/>
              </a:lnSpc>
            </a:pPr>
            <a:r>
              <a:rPr lang="en-GB" dirty="0"/>
              <a:t>Renovation Esplanade-</a:t>
            </a:r>
            <a:r>
              <a:rPr lang="en-GB" dirty="0" err="1"/>
              <a:t>Coupole</a:t>
            </a:r>
            <a:r>
              <a:rPr lang="en-GB" dirty="0"/>
              <a:t> with </a:t>
            </a:r>
            <a:r>
              <a:rPr lang="en-GB" b="1" dirty="0"/>
              <a:t>“</a:t>
            </a:r>
            <a:r>
              <a:rPr lang="en-GB" b="1" dirty="0">
                <a:solidFill>
                  <a:srgbClr val="FF0000"/>
                </a:solidFill>
              </a:rPr>
              <a:t>Double Deck</a:t>
            </a:r>
            <a:r>
              <a:rPr lang="en-GB" b="1" dirty="0"/>
              <a:t>”</a:t>
            </a:r>
          </a:p>
          <a:p>
            <a:pPr marL="671513" lvl="1" indent="-173038">
              <a:lnSpc>
                <a:spcPct val="100000"/>
              </a:lnSpc>
              <a:buFont typeface="Police système Courant"/>
              <a:buChar char="+"/>
            </a:pPr>
            <a:r>
              <a:rPr lang="en-GB" b="1" dirty="0">
                <a:solidFill>
                  <a:srgbClr val="FF0000"/>
                </a:solidFill>
              </a:rPr>
              <a:t>New auditoria </a:t>
            </a:r>
            <a:r>
              <a:rPr lang="en-GB" dirty="0"/>
              <a:t>(1500 seats)</a:t>
            </a:r>
          </a:p>
        </p:txBody>
      </p:sp>
      <p:pic>
        <p:nvPicPr>
          <p:cNvPr id="9" name="Espace réservé pour une image  8">
            <a:extLst>
              <a:ext uri="{FF2B5EF4-FFF2-40B4-BE49-F238E27FC236}">
                <a16:creationId xmlns:a16="http://schemas.microsoft.com/office/drawing/2014/main" id="{570557B5-CB48-1CD6-0EE7-F1F874105EC0}"/>
              </a:ext>
            </a:extLst>
          </p:cNvPr>
          <p:cNvPicPr>
            <a:picLocks noGrp="1" noChangeAspect="1"/>
          </p:cNvPicPr>
          <p:nvPr>
            <p:ph type="pic" sz="quarter" idx="13"/>
          </p:nvPr>
        </p:nvPicPr>
        <p:blipFill>
          <a:blip r:embed="rId3"/>
          <a:srcRect l="11959" r="11959"/>
          <a:stretch>
            <a:fillRect/>
          </a:stretch>
        </p:blipFill>
        <p:spPr>
          <a:xfrm>
            <a:off x="4664075" y="0"/>
            <a:ext cx="3967163" cy="2571750"/>
          </a:xfrm>
        </p:spPr>
      </p:pic>
      <p:sp>
        <p:nvSpPr>
          <p:cNvPr id="2" name="Titre 1">
            <a:extLst>
              <a:ext uri="{FF2B5EF4-FFF2-40B4-BE49-F238E27FC236}">
                <a16:creationId xmlns:a16="http://schemas.microsoft.com/office/drawing/2014/main" id="{13316503-5AF7-1445-B6CC-C995103CDC8D}"/>
              </a:ext>
            </a:extLst>
          </p:cNvPr>
          <p:cNvSpPr>
            <a:spLocks noGrp="1"/>
          </p:cNvSpPr>
          <p:nvPr>
            <p:ph type="title"/>
          </p:nvPr>
        </p:nvSpPr>
        <p:spPr/>
        <p:txBody>
          <a:bodyPr/>
          <a:lstStyle/>
          <a:p>
            <a:r>
              <a:rPr lang="fr-FR" dirty="0"/>
              <a:t>Education</a:t>
            </a:r>
          </a:p>
        </p:txBody>
      </p:sp>
      <p:sp>
        <p:nvSpPr>
          <p:cNvPr id="3" name="Espace réservé de la date 2">
            <a:extLst>
              <a:ext uri="{FF2B5EF4-FFF2-40B4-BE49-F238E27FC236}">
                <a16:creationId xmlns:a16="http://schemas.microsoft.com/office/drawing/2014/main" id="{2913CA74-9A78-DE4C-8068-5B9700CCE6D8}"/>
              </a:ext>
            </a:extLst>
          </p:cNvPr>
          <p:cNvSpPr>
            <a:spLocks noGrp="1"/>
          </p:cNvSpPr>
          <p:nvPr>
            <p:ph type="dt" sz="half" idx="14"/>
          </p:nvPr>
        </p:nvSpPr>
        <p:spPr/>
        <p:txBody>
          <a:bodyPr/>
          <a:lstStyle/>
          <a:p>
            <a:r>
              <a:rPr lang="fr-CH"/>
              <a:t>2024: TRANSITION IN CONTINUITY</a:t>
            </a:r>
            <a:endParaRPr lang="fr-FR" dirty="0"/>
          </a:p>
        </p:txBody>
      </p:sp>
      <p:sp>
        <p:nvSpPr>
          <p:cNvPr id="4" name="Espace réservé du pied de page 3">
            <a:extLst>
              <a:ext uri="{FF2B5EF4-FFF2-40B4-BE49-F238E27FC236}">
                <a16:creationId xmlns:a16="http://schemas.microsoft.com/office/drawing/2014/main" id="{83F76C38-5898-A846-9FF0-FD5BC8E4DC25}"/>
              </a:ext>
            </a:extLst>
          </p:cNvPr>
          <p:cNvSpPr>
            <a:spLocks noGrp="1"/>
          </p:cNvSpPr>
          <p:nvPr>
            <p:ph type="ftr" sz="quarter" idx="15"/>
          </p:nvPr>
        </p:nvSpPr>
        <p:spPr/>
        <p:txBody>
          <a:bodyPr/>
          <a:lstStyle/>
          <a:p>
            <a:r>
              <a:rPr lang="fr-FR"/>
              <a:t>Martin Vetterli - EPFL President</a:t>
            </a:r>
            <a:endParaRPr lang="fr-FR" dirty="0"/>
          </a:p>
        </p:txBody>
      </p:sp>
      <p:sp>
        <p:nvSpPr>
          <p:cNvPr id="5" name="Espace réservé du numéro de diapositive 4">
            <a:extLst>
              <a:ext uri="{FF2B5EF4-FFF2-40B4-BE49-F238E27FC236}">
                <a16:creationId xmlns:a16="http://schemas.microsoft.com/office/drawing/2014/main" id="{1027A765-F0FA-4443-92EC-1203A0E290A0}"/>
              </a:ext>
            </a:extLst>
          </p:cNvPr>
          <p:cNvSpPr>
            <a:spLocks noGrp="1"/>
          </p:cNvSpPr>
          <p:nvPr>
            <p:ph type="sldNum" sz="quarter" idx="16"/>
          </p:nvPr>
        </p:nvSpPr>
        <p:spPr/>
        <p:txBody>
          <a:bodyPr/>
          <a:lstStyle/>
          <a:p>
            <a:fld id="{E1E1CD7C-2161-7D43-862E-CE4C333CD873}" type="slidenum">
              <a:rPr lang="fr-FR" smtClean="0"/>
              <a:pPr/>
              <a:t>3</a:t>
            </a:fld>
            <a:endParaRPr lang="fr-FR" dirty="0"/>
          </a:p>
        </p:txBody>
      </p:sp>
      <p:pic>
        <p:nvPicPr>
          <p:cNvPr id="10" name="Espace réservé pour une image  8">
            <a:extLst>
              <a:ext uri="{FF2B5EF4-FFF2-40B4-BE49-F238E27FC236}">
                <a16:creationId xmlns:a16="http://schemas.microsoft.com/office/drawing/2014/main" id="{0515E9DF-2BED-E41B-BF2B-BC1129620FE3}"/>
              </a:ext>
            </a:extLst>
          </p:cNvPr>
          <p:cNvPicPr>
            <a:picLocks noChangeAspect="1"/>
          </p:cNvPicPr>
          <p:nvPr/>
        </p:nvPicPr>
        <p:blipFill>
          <a:blip r:embed="rId4"/>
          <a:srcRect t="4157" b="4157"/>
          <a:stretch/>
        </p:blipFill>
        <p:spPr>
          <a:xfrm>
            <a:off x="4664075" y="2570921"/>
            <a:ext cx="3967163" cy="2571750"/>
          </a:xfrm>
          <a:prstGeom prst="rect">
            <a:avLst/>
          </a:prstGeom>
        </p:spPr>
      </p:pic>
      <p:sp>
        <p:nvSpPr>
          <p:cNvPr id="11" name="Triangle 10">
            <a:extLst>
              <a:ext uri="{FF2B5EF4-FFF2-40B4-BE49-F238E27FC236}">
                <a16:creationId xmlns:a16="http://schemas.microsoft.com/office/drawing/2014/main" id="{55ADCA39-533C-D3A2-9610-E2458E52B088}"/>
              </a:ext>
            </a:extLst>
          </p:cNvPr>
          <p:cNvSpPr/>
          <p:nvPr/>
        </p:nvSpPr>
        <p:spPr>
          <a:xfrm rot="5400000">
            <a:off x="4566049" y="3784689"/>
            <a:ext cx="375822" cy="23477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782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0052B-980D-927B-7CCB-159762E4E75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F5AF0DA-88BF-DB4E-26C5-7304393E5781}"/>
              </a:ext>
            </a:extLst>
          </p:cNvPr>
          <p:cNvSpPr>
            <a:spLocks noGrp="1"/>
          </p:cNvSpPr>
          <p:nvPr>
            <p:ph type="title"/>
          </p:nvPr>
        </p:nvSpPr>
        <p:spPr>
          <a:xfrm>
            <a:off x="4572000" y="1563688"/>
            <a:ext cx="4058920" cy="3384550"/>
          </a:xfrm>
        </p:spPr>
        <p:txBody>
          <a:bodyPr>
            <a:noAutofit/>
          </a:bodyPr>
          <a:lstStyle/>
          <a:p>
            <a:r>
              <a:rPr lang="en-GB" sz="2400" dirty="0">
                <a:solidFill>
                  <a:schemeClr val="bg1">
                    <a:alpha val="50000"/>
                  </a:schemeClr>
                </a:solidFill>
              </a:rPr>
              <a:t>Education</a:t>
            </a:r>
            <a:br>
              <a:rPr lang="en-GB" sz="2400" dirty="0">
                <a:solidFill>
                  <a:schemeClr val="bg1">
                    <a:alpha val="50000"/>
                  </a:schemeClr>
                </a:solidFill>
              </a:rPr>
            </a:br>
            <a:br>
              <a:rPr lang="en-GB" dirty="0"/>
            </a:br>
            <a:r>
              <a:rPr lang="en-GB" dirty="0"/>
              <a:t>Research</a:t>
            </a:r>
            <a:br>
              <a:rPr lang="en-GB" dirty="0"/>
            </a:br>
            <a:br>
              <a:rPr lang="en-GB" dirty="0"/>
            </a:br>
            <a:r>
              <a:rPr lang="en-GB" sz="2400" dirty="0">
                <a:solidFill>
                  <a:schemeClr val="bg1">
                    <a:alpha val="50000"/>
                  </a:schemeClr>
                </a:solidFill>
              </a:rPr>
              <a:t>Innovation</a:t>
            </a:r>
            <a:br>
              <a:rPr lang="en-GB" dirty="0"/>
            </a:br>
            <a:br>
              <a:rPr lang="en-GB" dirty="0"/>
            </a:br>
            <a:r>
              <a:rPr lang="en-GB" sz="2400" dirty="0">
                <a:solidFill>
                  <a:schemeClr val="bg1">
                    <a:alpha val="50000"/>
                  </a:schemeClr>
                </a:solidFill>
              </a:rPr>
              <a:t>Culture</a:t>
            </a:r>
            <a:br>
              <a:rPr lang="en-GB" dirty="0"/>
            </a:br>
            <a:br>
              <a:rPr lang="en-GB" dirty="0"/>
            </a:br>
            <a:r>
              <a:rPr lang="en-GB" sz="2400" dirty="0">
                <a:solidFill>
                  <a:schemeClr val="bg1">
                    <a:alpha val="50000"/>
                  </a:schemeClr>
                </a:solidFill>
              </a:rPr>
              <a:t>Budget</a:t>
            </a:r>
          </a:p>
        </p:txBody>
      </p:sp>
      <p:sp>
        <p:nvSpPr>
          <p:cNvPr id="3" name="Espace réservé du texte 2">
            <a:extLst>
              <a:ext uri="{FF2B5EF4-FFF2-40B4-BE49-F238E27FC236}">
                <a16:creationId xmlns:a16="http://schemas.microsoft.com/office/drawing/2014/main" id="{C093EB7C-5AFF-A10E-5AAD-B911507A3BCA}"/>
              </a:ext>
            </a:extLst>
          </p:cNvPr>
          <p:cNvSpPr>
            <a:spLocks noGrp="1"/>
          </p:cNvSpPr>
          <p:nvPr>
            <p:ph type="body" idx="1"/>
          </p:nvPr>
        </p:nvSpPr>
        <p:spPr>
          <a:xfrm>
            <a:off x="4572000" y="764421"/>
            <a:ext cx="4058920" cy="542925"/>
          </a:xfrm>
        </p:spPr>
        <p:txBody>
          <a:bodyPr>
            <a:normAutofit/>
          </a:bodyPr>
          <a:lstStyle/>
          <a:p>
            <a:r>
              <a:rPr lang="en-GB" sz="1050" spc="600" dirty="0"/>
              <a:t>OUTLINE</a:t>
            </a:r>
          </a:p>
        </p:txBody>
      </p:sp>
      <p:sp>
        <p:nvSpPr>
          <p:cNvPr id="5" name="Espace réservé de la date 4">
            <a:extLst>
              <a:ext uri="{FF2B5EF4-FFF2-40B4-BE49-F238E27FC236}">
                <a16:creationId xmlns:a16="http://schemas.microsoft.com/office/drawing/2014/main" id="{0DD906A1-1D35-F5AC-F589-5E1BF820B293}"/>
              </a:ext>
            </a:extLst>
          </p:cNvPr>
          <p:cNvSpPr>
            <a:spLocks noGrp="1"/>
          </p:cNvSpPr>
          <p:nvPr>
            <p:ph type="dt" sz="half" idx="14"/>
          </p:nvPr>
        </p:nvSpPr>
        <p:spPr/>
        <p:txBody>
          <a:bodyPr/>
          <a:lstStyle/>
          <a:p>
            <a:r>
              <a:rPr lang="fr-CH"/>
              <a:t>2024: TRANSITION IN CONTINUITY</a:t>
            </a:r>
            <a:endParaRPr lang="fr-FR" dirty="0"/>
          </a:p>
        </p:txBody>
      </p:sp>
      <p:sp>
        <p:nvSpPr>
          <p:cNvPr id="6" name="Espace réservé du pied de page 5">
            <a:extLst>
              <a:ext uri="{FF2B5EF4-FFF2-40B4-BE49-F238E27FC236}">
                <a16:creationId xmlns:a16="http://schemas.microsoft.com/office/drawing/2014/main" id="{B974D857-58B0-679C-BFE8-9F537D3C29D8}"/>
              </a:ext>
            </a:extLst>
          </p:cNvPr>
          <p:cNvSpPr>
            <a:spLocks noGrp="1"/>
          </p:cNvSpPr>
          <p:nvPr>
            <p:ph type="ftr" sz="quarter" idx="15"/>
          </p:nvPr>
        </p:nvSpPr>
        <p:spPr/>
        <p:txBody>
          <a:bodyPr/>
          <a:lstStyle/>
          <a:p>
            <a:r>
              <a:rPr lang="fr-FR"/>
              <a:t>Martin Vetterli - EPFL President</a:t>
            </a:r>
            <a:endParaRPr lang="fr-FR" dirty="0"/>
          </a:p>
        </p:txBody>
      </p:sp>
      <p:sp>
        <p:nvSpPr>
          <p:cNvPr id="7" name="Espace réservé du numéro de diapositive 6">
            <a:extLst>
              <a:ext uri="{FF2B5EF4-FFF2-40B4-BE49-F238E27FC236}">
                <a16:creationId xmlns:a16="http://schemas.microsoft.com/office/drawing/2014/main" id="{07B10969-F3D3-37AC-BFC4-F5952176CD4D}"/>
              </a:ext>
            </a:extLst>
          </p:cNvPr>
          <p:cNvSpPr>
            <a:spLocks noGrp="1"/>
          </p:cNvSpPr>
          <p:nvPr>
            <p:ph type="sldNum" sz="quarter" idx="16"/>
          </p:nvPr>
        </p:nvSpPr>
        <p:spPr/>
        <p:txBody>
          <a:bodyPr/>
          <a:lstStyle/>
          <a:p>
            <a:fld id="{E1E1CD7C-2161-7D43-862E-CE4C333CD873}" type="slidenum">
              <a:rPr lang="fr-FR" smtClean="0"/>
              <a:pPr/>
              <a:t>4</a:t>
            </a:fld>
            <a:endParaRPr lang="fr-FR" dirty="0"/>
          </a:p>
        </p:txBody>
      </p:sp>
      <p:pic>
        <p:nvPicPr>
          <p:cNvPr id="1026" name="Picture 2">
            <a:extLst>
              <a:ext uri="{FF2B5EF4-FFF2-40B4-BE49-F238E27FC236}">
                <a16:creationId xmlns:a16="http://schemas.microsoft.com/office/drawing/2014/main" id="{715F0B76-8410-42D4-1F81-7506F3E44B34}"/>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29957" r="2995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43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a:extLst>
              <a:ext uri="{FF2B5EF4-FFF2-40B4-BE49-F238E27FC236}">
                <a16:creationId xmlns:a16="http://schemas.microsoft.com/office/drawing/2014/main" id="{F841DF2A-EBA6-7032-F10C-380EFE5EA3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60" r="12700"/>
          <a:stretch/>
        </p:blipFill>
        <p:spPr bwMode="auto">
          <a:xfrm>
            <a:off x="4828719" y="3122529"/>
            <a:ext cx="3676624" cy="18257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I and deepfakes on show at Davos - EPFL">
            <a:extLst>
              <a:ext uri="{FF2B5EF4-FFF2-40B4-BE49-F238E27FC236}">
                <a16:creationId xmlns:a16="http://schemas.microsoft.com/office/drawing/2014/main" id="{25DD343F-C405-CD4A-B273-5EA264A544B3}"/>
              </a:ext>
            </a:extLst>
          </p:cNvPr>
          <p:cNvPicPr>
            <a:picLocks noGrp="1" noChangeAspect="1" noChangeArrowheads="1"/>
          </p:cNvPicPr>
          <p:nvPr>
            <p:ph type="pic" sz="quarter" idx="13"/>
          </p:nvPr>
        </p:nvPicPr>
        <p:blipFill rotWithShape="1">
          <a:blip r:embed="rId4">
            <a:extLst>
              <a:ext uri="{28A0092B-C50C-407E-A947-70E740481C1C}">
                <a14:useLocalDpi xmlns:a14="http://schemas.microsoft.com/office/drawing/2010/main" val="0"/>
              </a:ext>
            </a:extLst>
          </a:blip>
          <a:srcRect t="11398"/>
          <a:stretch/>
        </p:blipFill>
        <p:spPr bwMode="auto">
          <a:xfrm>
            <a:off x="1121460" y="3122013"/>
            <a:ext cx="3663373" cy="1826225"/>
          </a:xfrm>
          <a:prstGeom prst="rect">
            <a:avLst/>
          </a:prstGeom>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19422846-453B-153D-3EC9-546C146F2482}"/>
              </a:ext>
            </a:extLst>
          </p:cNvPr>
          <p:cNvSpPr/>
          <p:nvPr/>
        </p:nvSpPr>
        <p:spPr>
          <a:xfrm>
            <a:off x="1120428" y="4002548"/>
            <a:ext cx="3663373" cy="945690"/>
          </a:xfrm>
          <a:prstGeom prst="rect">
            <a:avLst/>
          </a:prstGeom>
          <a:gradFill flip="none" rotWithShape="1">
            <a:gsLst>
              <a:gs pos="0">
                <a:schemeClr val="tx1">
                  <a:lumMod val="50000"/>
                </a:schemeClr>
              </a:gs>
              <a:gs pos="63000">
                <a:schemeClr val="tx1">
                  <a:lumMod val="50000"/>
                  <a:alpha val="77000"/>
                </a:schemeClr>
              </a:gs>
              <a:gs pos="99000">
                <a:schemeClr val="tx1">
                  <a:lumMod val="50000"/>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3C2E33D5-FBA1-D625-3E2D-C7A8C4864D2F}"/>
              </a:ext>
            </a:extLst>
          </p:cNvPr>
          <p:cNvSpPr/>
          <p:nvPr/>
        </p:nvSpPr>
        <p:spPr>
          <a:xfrm>
            <a:off x="4841971" y="4002548"/>
            <a:ext cx="3663373" cy="945690"/>
          </a:xfrm>
          <a:prstGeom prst="rect">
            <a:avLst/>
          </a:prstGeom>
          <a:gradFill flip="none" rotWithShape="1">
            <a:gsLst>
              <a:gs pos="0">
                <a:schemeClr val="tx1">
                  <a:lumMod val="50000"/>
                </a:schemeClr>
              </a:gs>
              <a:gs pos="63000">
                <a:schemeClr val="tx1">
                  <a:lumMod val="50000"/>
                  <a:alpha val="77000"/>
                </a:schemeClr>
              </a:gs>
              <a:gs pos="99000">
                <a:schemeClr val="tx1">
                  <a:lumMod val="50000"/>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8" name="Picture 6" descr="AI and deepfakes on show at Davos - EPFL">
            <a:extLst>
              <a:ext uri="{FF2B5EF4-FFF2-40B4-BE49-F238E27FC236}">
                <a16:creationId xmlns:a16="http://schemas.microsoft.com/office/drawing/2014/main" id="{DDE7445A-25EE-15AE-CAA7-91D1774157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401"/>
          <a:stretch/>
        </p:blipFill>
        <p:spPr bwMode="auto">
          <a:xfrm>
            <a:off x="1121460" y="1244095"/>
            <a:ext cx="3663373" cy="1825708"/>
          </a:xfrm>
          <a:prstGeom prst="rect">
            <a:avLst/>
          </a:prstGeom>
          <a:noFill/>
          <a:extLst>
            <a:ext uri="{909E8E84-426E-40DD-AFC4-6F175D3DCCD1}">
              <a14:hiddenFill xmlns:a14="http://schemas.microsoft.com/office/drawing/2010/main">
                <a:solidFill>
                  <a:srgbClr val="FFFFFF"/>
                </a:solidFill>
              </a14:hiddenFill>
            </a:ext>
          </a:extLst>
        </p:spPr>
      </p:pic>
      <p:sp>
        <p:nvSpPr>
          <p:cNvPr id="4" name="Titre 3">
            <a:extLst>
              <a:ext uri="{FF2B5EF4-FFF2-40B4-BE49-F238E27FC236}">
                <a16:creationId xmlns:a16="http://schemas.microsoft.com/office/drawing/2014/main" id="{B1E50B8F-363F-B6EB-1C8E-CB1F9C41E992}"/>
              </a:ext>
            </a:extLst>
          </p:cNvPr>
          <p:cNvSpPr>
            <a:spLocks noGrp="1"/>
          </p:cNvSpPr>
          <p:nvPr>
            <p:ph type="title"/>
          </p:nvPr>
        </p:nvSpPr>
        <p:spPr>
          <a:xfrm>
            <a:off x="904875" y="177526"/>
            <a:ext cx="3143595" cy="1072753"/>
          </a:xfrm>
        </p:spPr>
        <p:txBody>
          <a:bodyPr/>
          <a:lstStyle/>
          <a:p>
            <a:r>
              <a:rPr lang="en-GB" dirty="0"/>
              <a:t>AI and deepfakes on show at Davos</a:t>
            </a:r>
          </a:p>
        </p:txBody>
      </p:sp>
      <p:sp>
        <p:nvSpPr>
          <p:cNvPr id="5" name="Espace réservé de la date 4">
            <a:extLst>
              <a:ext uri="{FF2B5EF4-FFF2-40B4-BE49-F238E27FC236}">
                <a16:creationId xmlns:a16="http://schemas.microsoft.com/office/drawing/2014/main" id="{0C84583B-8E77-8412-5DD0-9DB10D3796F0}"/>
              </a:ext>
            </a:extLst>
          </p:cNvPr>
          <p:cNvSpPr>
            <a:spLocks noGrp="1"/>
          </p:cNvSpPr>
          <p:nvPr>
            <p:ph type="dt" sz="half" idx="14"/>
          </p:nvPr>
        </p:nvSpPr>
        <p:spPr/>
        <p:txBody>
          <a:bodyPr/>
          <a:lstStyle/>
          <a:p>
            <a:r>
              <a:rPr lang="fr-CH"/>
              <a:t>2024: TRANSITION IN CONTINUITY</a:t>
            </a:r>
            <a:endParaRPr lang="fr-FR" dirty="0"/>
          </a:p>
        </p:txBody>
      </p:sp>
      <p:sp>
        <p:nvSpPr>
          <p:cNvPr id="6" name="Espace réservé du pied de page 5">
            <a:extLst>
              <a:ext uri="{FF2B5EF4-FFF2-40B4-BE49-F238E27FC236}">
                <a16:creationId xmlns:a16="http://schemas.microsoft.com/office/drawing/2014/main" id="{C900DDFF-6D1D-B7B9-3CA8-FD5219CC0367}"/>
              </a:ext>
            </a:extLst>
          </p:cNvPr>
          <p:cNvSpPr>
            <a:spLocks noGrp="1"/>
          </p:cNvSpPr>
          <p:nvPr>
            <p:ph type="ftr" sz="quarter" idx="15"/>
          </p:nvPr>
        </p:nvSpPr>
        <p:spPr/>
        <p:txBody>
          <a:bodyPr/>
          <a:lstStyle/>
          <a:p>
            <a:r>
              <a:rPr lang="fr-FR"/>
              <a:t>Martin Vetterli - EPFL President</a:t>
            </a:r>
            <a:endParaRPr lang="fr-FR" dirty="0"/>
          </a:p>
        </p:txBody>
      </p:sp>
      <p:sp>
        <p:nvSpPr>
          <p:cNvPr id="7" name="Espace réservé du numéro de diapositive 6">
            <a:extLst>
              <a:ext uri="{FF2B5EF4-FFF2-40B4-BE49-F238E27FC236}">
                <a16:creationId xmlns:a16="http://schemas.microsoft.com/office/drawing/2014/main" id="{6D580D47-1174-EAE1-F864-B2266DB27C15}"/>
              </a:ext>
            </a:extLst>
          </p:cNvPr>
          <p:cNvSpPr>
            <a:spLocks noGrp="1"/>
          </p:cNvSpPr>
          <p:nvPr>
            <p:ph type="sldNum" sz="quarter" idx="16"/>
          </p:nvPr>
        </p:nvSpPr>
        <p:spPr/>
        <p:txBody>
          <a:bodyPr/>
          <a:lstStyle/>
          <a:p>
            <a:fld id="{E1E1CD7C-2161-7D43-862E-CE4C333CD873}" type="slidenum">
              <a:rPr lang="fr-FR" smtClean="0"/>
              <a:pPr/>
              <a:t>5</a:t>
            </a:fld>
            <a:endParaRPr lang="fr-FR" dirty="0"/>
          </a:p>
        </p:txBody>
      </p:sp>
      <p:pic>
        <p:nvPicPr>
          <p:cNvPr id="15" name="!!!Image" descr="EPFL Computer and Communication Sciences (@ICepfl) / X">
            <a:extLst>
              <a:ext uri="{FF2B5EF4-FFF2-40B4-BE49-F238E27FC236}">
                <a16:creationId xmlns:a16="http://schemas.microsoft.com/office/drawing/2014/main" id="{A00FB9C4-607F-5522-B8EE-BA47469C9B3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276" b="7198"/>
          <a:stretch/>
        </p:blipFill>
        <p:spPr bwMode="auto">
          <a:xfrm>
            <a:off x="4828719" y="1243578"/>
            <a:ext cx="3676625" cy="182622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F7F1B9F8-EB8F-2B21-8838-4AA593CD239B}"/>
              </a:ext>
            </a:extLst>
          </p:cNvPr>
          <p:cNvSpPr/>
          <p:nvPr/>
        </p:nvSpPr>
        <p:spPr>
          <a:xfrm>
            <a:off x="1120428" y="2368067"/>
            <a:ext cx="3663373" cy="696804"/>
          </a:xfrm>
          <a:prstGeom prst="rect">
            <a:avLst/>
          </a:prstGeom>
          <a:gradFill flip="none" rotWithShape="1">
            <a:gsLst>
              <a:gs pos="0">
                <a:schemeClr val="tx1">
                  <a:lumMod val="50000"/>
                </a:schemeClr>
              </a:gs>
              <a:gs pos="63000">
                <a:schemeClr val="tx1">
                  <a:lumMod val="50000"/>
                  <a:alpha val="77000"/>
                </a:schemeClr>
              </a:gs>
              <a:gs pos="99000">
                <a:schemeClr val="tx1">
                  <a:lumMod val="50000"/>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83C01D6E-E387-2A4A-068F-8D55216AF452}"/>
              </a:ext>
            </a:extLst>
          </p:cNvPr>
          <p:cNvSpPr/>
          <p:nvPr/>
        </p:nvSpPr>
        <p:spPr>
          <a:xfrm>
            <a:off x="4828719" y="2368067"/>
            <a:ext cx="3676625" cy="696804"/>
          </a:xfrm>
          <a:prstGeom prst="rect">
            <a:avLst/>
          </a:prstGeom>
          <a:gradFill flip="none" rotWithShape="1">
            <a:gsLst>
              <a:gs pos="0">
                <a:schemeClr val="tx1">
                  <a:lumMod val="50000"/>
                </a:schemeClr>
              </a:gs>
              <a:gs pos="63000">
                <a:schemeClr val="tx1">
                  <a:lumMod val="50000"/>
                  <a:alpha val="77000"/>
                </a:schemeClr>
              </a:gs>
              <a:gs pos="99000">
                <a:schemeClr val="tx1">
                  <a:lumMod val="50000"/>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space réservé du contenu 1">
            <a:extLst>
              <a:ext uri="{FF2B5EF4-FFF2-40B4-BE49-F238E27FC236}">
                <a16:creationId xmlns:a16="http://schemas.microsoft.com/office/drawing/2014/main" id="{7C8A8461-131D-6AA4-8CA5-6A018A4B3B35}"/>
              </a:ext>
            </a:extLst>
          </p:cNvPr>
          <p:cNvSpPr>
            <a:spLocks noGrp="1"/>
          </p:cNvSpPr>
          <p:nvPr>
            <p:ph idx="1"/>
          </p:nvPr>
        </p:nvSpPr>
        <p:spPr>
          <a:xfrm>
            <a:off x="1119396" y="2693610"/>
            <a:ext cx="1779326" cy="286232"/>
          </a:xfrm>
          <a:noFill/>
          <a:ln>
            <a:noFill/>
          </a:ln>
        </p:spPr>
        <p:txBody>
          <a:bodyPr wrap="square" lIns="72000" rIns="72000">
            <a:spAutoFit/>
          </a:bodyPr>
          <a:lstStyle/>
          <a:p>
            <a:pPr marL="6350" indent="0">
              <a:buNone/>
            </a:pPr>
            <a:r>
              <a:rPr lang="en-GB" sz="1400" b="1" dirty="0">
                <a:solidFill>
                  <a:schemeClr val="bg1"/>
                </a:solidFill>
              </a:rPr>
              <a:t>Deepfakes at WSL</a:t>
            </a:r>
          </a:p>
        </p:txBody>
      </p:sp>
      <p:sp>
        <p:nvSpPr>
          <p:cNvPr id="27" name="Espace réservé du contenu 1">
            <a:extLst>
              <a:ext uri="{FF2B5EF4-FFF2-40B4-BE49-F238E27FC236}">
                <a16:creationId xmlns:a16="http://schemas.microsoft.com/office/drawing/2014/main" id="{D2A708D9-F1F5-5C36-9C06-3BDC2E6A4D2A}"/>
              </a:ext>
            </a:extLst>
          </p:cNvPr>
          <p:cNvSpPr txBox="1">
            <a:spLocks/>
          </p:cNvSpPr>
          <p:nvPr/>
        </p:nvSpPr>
        <p:spPr>
          <a:xfrm>
            <a:off x="1119396" y="4468107"/>
            <a:ext cx="2421773" cy="480131"/>
          </a:xfrm>
          <a:prstGeom prst="rect">
            <a:avLst/>
          </a:prstGeom>
          <a:noFill/>
          <a:ln>
            <a:noFill/>
          </a:ln>
        </p:spPr>
        <p:txBody>
          <a:bodyPr vert="horz" lIns="72000" tIns="45720" rIns="72000" bIns="45720" rtlCol="0">
            <a:spAutoFit/>
          </a:bodyPr>
          <a:lst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350" indent="0">
              <a:buFont typeface="Wingdings" pitchFamily="2" charset="2"/>
              <a:buNone/>
            </a:pPr>
            <a:r>
              <a:rPr lang="en-GB" sz="1400" b="1" dirty="0">
                <a:solidFill>
                  <a:schemeClr val="bg1"/>
                </a:solidFill>
              </a:rPr>
              <a:t>International Computation and AI Network</a:t>
            </a:r>
          </a:p>
        </p:txBody>
      </p:sp>
      <p:sp>
        <p:nvSpPr>
          <p:cNvPr id="28" name="Espace réservé du contenu 1">
            <a:extLst>
              <a:ext uri="{FF2B5EF4-FFF2-40B4-BE49-F238E27FC236}">
                <a16:creationId xmlns:a16="http://schemas.microsoft.com/office/drawing/2014/main" id="{80594429-0782-4BFA-1064-23BF0F114BFE}"/>
              </a:ext>
            </a:extLst>
          </p:cNvPr>
          <p:cNvSpPr txBox="1">
            <a:spLocks/>
          </p:cNvSpPr>
          <p:nvPr/>
        </p:nvSpPr>
        <p:spPr>
          <a:xfrm>
            <a:off x="6844749" y="2686600"/>
            <a:ext cx="1661627" cy="286232"/>
          </a:xfrm>
          <a:prstGeom prst="rect">
            <a:avLst/>
          </a:prstGeom>
          <a:noFill/>
          <a:ln>
            <a:noFill/>
          </a:ln>
        </p:spPr>
        <p:txBody>
          <a:bodyPr vert="horz" wrap="square" lIns="72000" tIns="45720" rIns="72000" bIns="45720" rtlCol="0">
            <a:spAutoFit/>
          </a:bodyPr>
          <a:lst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350" indent="0" algn="r">
              <a:buFont typeface="Wingdings" pitchFamily="2" charset="2"/>
              <a:buNone/>
            </a:pPr>
            <a:r>
              <a:rPr lang="en-GB" sz="1400" b="1" dirty="0">
                <a:solidFill>
                  <a:schemeClr val="bg1"/>
                </a:solidFill>
              </a:rPr>
              <a:t>Swiss AI Initiative</a:t>
            </a:r>
          </a:p>
        </p:txBody>
      </p:sp>
      <p:sp>
        <p:nvSpPr>
          <p:cNvPr id="29" name="Espace réservé du contenu 1">
            <a:extLst>
              <a:ext uri="{FF2B5EF4-FFF2-40B4-BE49-F238E27FC236}">
                <a16:creationId xmlns:a16="http://schemas.microsoft.com/office/drawing/2014/main" id="{A70FF722-5ECE-B2FD-8908-AF485FFEF803}"/>
              </a:ext>
            </a:extLst>
          </p:cNvPr>
          <p:cNvSpPr txBox="1">
            <a:spLocks/>
          </p:cNvSpPr>
          <p:nvPr/>
        </p:nvSpPr>
        <p:spPr>
          <a:xfrm>
            <a:off x="6279669" y="4468107"/>
            <a:ext cx="2211592" cy="480131"/>
          </a:xfrm>
          <a:prstGeom prst="rect">
            <a:avLst/>
          </a:prstGeom>
          <a:noFill/>
          <a:ln>
            <a:noFill/>
          </a:ln>
        </p:spPr>
        <p:txBody>
          <a:bodyPr vert="horz" wrap="square" lIns="72000" tIns="45720" rIns="72000" bIns="45720" rtlCol="0">
            <a:spAutoFit/>
          </a:bodyPr>
          <a:lst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350" indent="0" algn="r">
              <a:buFont typeface="Wingdings" pitchFamily="2" charset="2"/>
              <a:buNone/>
            </a:pPr>
            <a:r>
              <a:rPr lang="en-GB" sz="1400" b="1" dirty="0">
                <a:solidFill>
                  <a:schemeClr val="bg1"/>
                </a:solidFill>
              </a:rPr>
              <a:t>Launch of a Pilot Gen AI </a:t>
            </a:r>
            <a:r>
              <a:rPr lang="en-GB" sz="1400" b="1" dirty="0" err="1">
                <a:solidFill>
                  <a:schemeClr val="bg1"/>
                </a:solidFill>
              </a:rPr>
              <a:t>Redteaming</a:t>
            </a:r>
            <a:r>
              <a:rPr lang="en-GB" sz="1400" b="1" dirty="0">
                <a:solidFill>
                  <a:schemeClr val="bg1"/>
                </a:solidFill>
              </a:rPr>
              <a:t> network</a:t>
            </a:r>
          </a:p>
        </p:txBody>
      </p:sp>
    </p:spTree>
    <p:extLst>
      <p:ext uri="{BB962C8B-B14F-4D97-AF65-F5344CB8AC3E}">
        <p14:creationId xmlns:p14="http://schemas.microsoft.com/office/powerpoint/2010/main" val="334016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descr="«Swiss AI» est une initiative lancée conjointement par l’ETH Zurich et l’EPFL © EPFL / iStock">
            <a:extLst>
              <a:ext uri="{FF2B5EF4-FFF2-40B4-BE49-F238E27FC236}">
                <a16:creationId xmlns:a16="http://schemas.microsoft.com/office/drawing/2014/main" id="{84B0243E-1F82-15FB-1AAA-8CD20ABCDCC2}"/>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32807" r="27201"/>
          <a:stretch/>
        </p:blipFill>
        <p:spPr bwMode="auto">
          <a:xfrm>
            <a:off x="5486400" y="0"/>
            <a:ext cx="36576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contenu 1">
            <a:extLst>
              <a:ext uri="{FF2B5EF4-FFF2-40B4-BE49-F238E27FC236}">
                <a16:creationId xmlns:a16="http://schemas.microsoft.com/office/drawing/2014/main" id="{2C7C6E09-0463-CBE4-BF75-A56DCEDECA22}"/>
              </a:ext>
            </a:extLst>
          </p:cNvPr>
          <p:cNvSpPr>
            <a:spLocks noGrp="1"/>
          </p:cNvSpPr>
          <p:nvPr>
            <p:ph idx="1"/>
          </p:nvPr>
        </p:nvSpPr>
        <p:spPr/>
        <p:txBody>
          <a:bodyPr>
            <a:normAutofit/>
          </a:bodyPr>
          <a:lstStyle/>
          <a:p>
            <a:r>
              <a:rPr lang="en-GB" dirty="0"/>
              <a:t>The </a:t>
            </a:r>
            <a:r>
              <a:rPr lang="en-GB" dirty="0" err="1"/>
              <a:t>SwissAI</a:t>
            </a:r>
            <a:r>
              <a:rPr lang="en-GB" dirty="0"/>
              <a:t> initiative is </a:t>
            </a:r>
            <a:r>
              <a:rPr lang="en-GB" b="1" dirty="0"/>
              <a:t>absolutely critical</a:t>
            </a:r>
            <a:r>
              <a:rPr lang="en-GB" dirty="0"/>
              <a:t>, and while still in the birthing stage, the fact that the ETH domain has probably the largest academic cluster (10’000 GPUs) put us in a very powerful and attractive position.</a:t>
            </a:r>
          </a:p>
          <a:p>
            <a:r>
              <a:rPr lang="en-GB" dirty="0"/>
              <a:t>The </a:t>
            </a:r>
            <a:r>
              <a:rPr lang="en-GB" b="1" dirty="0"/>
              <a:t>SDSC</a:t>
            </a:r>
            <a:r>
              <a:rPr lang="en-GB" dirty="0"/>
              <a:t> and its placement within the ETH domain is moving forward rather smoothly.</a:t>
            </a:r>
          </a:p>
          <a:p>
            <a:endParaRPr lang="en-GB" dirty="0"/>
          </a:p>
          <a:p>
            <a:endParaRPr lang="en-GB" dirty="0"/>
          </a:p>
        </p:txBody>
      </p:sp>
      <p:sp>
        <p:nvSpPr>
          <p:cNvPr id="4" name="Titre 3">
            <a:extLst>
              <a:ext uri="{FF2B5EF4-FFF2-40B4-BE49-F238E27FC236}">
                <a16:creationId xmlns:a16="http://schemas.microsoft.com/office/drawing/2014/main" id="{98B516D9-7516-CCF1-C37C-8125149B4392}"/>
              </a:ext>
            </a:extLst>
          </p:cNvPr>
          <p:cNvSpPr>
            <a:spLocks noGrp="1"/>
          </p:cNvSpPr>
          <p:nvPr>
            <p:ph type="title"/>
          </p:nvPr>
        </p:nvSpPr>
        <p:spPr/>
        <p:txBody>
          <a:bodyPr/>
          <a:lstStyle/>
          <a:p>
            <a:r>
              <a:rPr lang="en-GB" dirty="0"/>
              <a:t>Swiss Ai </a:t>
            </a:r>
            <a:r>
              <a:rPr lang="en-GB" dirty="0" err="1"/>
              <a:t>Intiative</a:t>
            </a:r>
            <a:r>
              <a:rPr lang="en-GB" dirty="0"/>
              <a:t> </a:t>
            </a:r>
            <a:br>
              <a:rPr lang="en-GB" dirty="0"/>
            </a:br>
            <a:r>
              <a:rPr lang="en-GB" dirty="0"/>
              <a:t>and SDSC</a:t>
            </a:r>
          </a:p>
        </p:txBody>
      </p:sp>
      <p:sp>
        <p:nvSpPr>
          <p:cNvPr id="5" name="Espace réservé de la date 4">
            <a:extLst>
              <a:ext uri="{FF2B5EF4-FFF2-40B4-BE49-F238E27FC236}">
                <a16:creationId xmlns:a16="http://schemas.microsoft.com/office/drawing/2014/main" id="{299C0AB6-D893-2562-4FB0-2019D3728F66}"/>
              </a:ext>
            </a:extLst>
          </p:cNvPr>
          <p:cNvSpPr>
            <a:spLocks noGrp="1"/>
          </p:cNvSpPr>
          <p:nvPr>
            <p:ph type="dt" sz="half" idx="14"/>
          </p:nvPr>
        </p:nvSpPr>
        <p:spPr/>
        <p:txBody>
          <a:bodyPr/>
          <a:lstStyle/>
          <a:p>
            <a:r>
              <a:rPr lang="fr-CH"/>
              <a:t>2024: TRANSITION IN CONTINUITY</a:t>
            </a:r>
            <a:endParaRPr lang="fr-FR" dirty="0"/>
          </a:p>
        </p:txBody>
      </p:sp>
      <p:sp>
        <p:nvSpPr>
          <p:cNvPr id="6" name="Espace réservé du pied de page 5">
            <a:extLst>
              <a:ext uri="{FF2B5EF4-FFF2-40B4-BE49-F238E27FC236}">
                <a16:creationId xmlns:a16="http://schemas.microsoft.com/office/drawing/2014/main" id="{F2F30875-76E1-358C-1C9E-E5310A25A0B5}"/>
              </a:ext>
            </a:extLst>
          </p:cNvPr>
          <p:cNvSpPr>
            <a:spLocks noGrp="1"/>
          </p:cNvSpPr>
          <p:nvPr>
            <p:ph type="ftr" sz="quarter" idx="15"/>
          </p:nvPr>
        </p:nvSpPr>
        <p:spPr/>
        <p:txBody>
          <a:bodyPr/>
          <a:lstStyle/>
          <a:p>
            <a:r>
              <a:rPr lang="fr-FR">
                <a:solidFill>
                  <a:schemeClr val="bg1"/>
                </a:solidFill>
              </a:rPr>
              <a:t>Martin Vetterli - EPFL President</a:t>
            </a:r>
            <a:endParaRPr lang="fr-FR" dirty="0">
              <a:solidFill>
                <a:schemeClr val="bg1"/>
              </a:solidFill>
            </a:endParaRPr>
          </a:p>
        </p:txBody>
      </p:sp>
      <p:sp>
        <p:nvSpPr>
          <p:cNvPr id="7" name="Espace réservé du numéro de diapositive 6">
            <a:extLst>
              <a:ext uri="{FF2B5EF4-FFF2-40B4-BE49-F238E27FC236}">
                <a16:creationId xmlns:a16="http://schemas.microsoft.com/office/drawing/2014/main" id="{B5982977-89B0-97E1-0BA4-1EC8D740A800}"/>
              </a:ext>
            </a:extLst>
          </p:cNvPr>
          <p:cNvSpPr>
            <a:spLocks noGrp="1"/>
          </p:cNvSpPr>
          <p:nvPr>
            <p:ph type="sldNum" sz="quarter" idx="16"/>
          </p:nvPr>
        </p:nvSpPr>
        <p:spPr/>
        <p:txBody>
          <a:bodyPr/>
          <a:lstStyle/>
          <a:p>
            <a:fld id="{E1E1CD7C-2161-7D43-862E-CE4C333CD873}" type="slidenum">
              <a:rPr lang="fr-FR" smtClean="0">
                <a:solidFill>
                  <a:schemeClr val="bg1"/>
                </a:solidFill>
              </a:rPr>
              <a:pPr/>
              <a:t>6</a:t>
            </a:fld>
            <a:endParaRPr lang="fr-FR" dirty="0">
              <a:solidFill>
                <a:schemeClr val="bg1"/>
              </a:solidFill>
            </a:endParaRPr>
          </a:p>
        </p:txBody>
      </p:sp>
      <p:pic>
        <p:nvPicPr>
          <p:cNvPr id="9" name="Image 8">
            <a:extLst>
              <a:ext uri="{FF2B5EF4-FFF2-40B4-BE49-F238E27FC236}">
                <a16:creationId xmlns:a16="http://schemas.microsoft.com/office/drawing/2014/main" id="{369DF992-3EC5-CE1B-79D1-927AAB5B429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2543" y="474446"/>
            <a:ext cx="661180" cy="106833"/>
          </a:xfrm>
          <a:prstGeom prst="rect">
            <a:avLst/>
          </a:prstGeom>
        </p:spPr>
      </p:pic>
      <p:pic>
        <p:nvPicPr>
          <p:cNvPr id="12" name="Image 11">
            <a:extLst>
              <a:ext uri="{FF2B5EF4-FFF2-40B4-BE49-F238E27FC236}">
                <a16:creationId xmlns:a16="http://schemas.microsoft.com/office/drawing/2014/main" id="{AAE6609B-BE9E-A1CC-695E-00D57C491E07}"/>
              </a:ext>
            </a:extLst>
          </p:cNvPr>
          <p:cNvPicPr>
            <a:picLocks noChangeAspect="1"/>
          </p:cNvPicPr>
          <p:nvPr/>
        </p:nvPicPr>
        <p:blipFill>
          <a:blip r:embed="rId5"/>
          <a:stretch>
            <a:fillRect/>
          </a:stretch>
        </p:blipFill>
        <p:spPr>
          <a:xfrm>
            <a:off x="5812216" y="1380479"/>
            <a:ext cx="2766987" cy="2766987"/>
          </a:xfrm>
          <a:prstGeom prst="rect">
            <a:avLst/>
          </a:prstGeom>
        </p:spPr>
      </p:pic>
      <p:pic>
        <p:nvPicPr>
          <p:cNvPr id="13" name="Google Shape;268;p3">
            <a:extLst>
              <a:ext uri="{FF2B5EF4-FFF2-40B4-BE49-F238E27FC236}">
                <a16:creationId xmlns:a16="http://schemas.microsoft.com/office/drawing/2014/main" id="{E468C5C4-B301-32AC-13E9-CC6146E43022}"/>
              </a:ext>
            </a:extLst>
          </p:cNvPr>
          <p:cNvPicPr preferRelativeResize="0"/>
          <p:nvPr/>
        </p:nvPicPr>
        <p:blipFill rotWithShape="1">
          <a:blip r:embed="rId6">
            <a:alphaModFix/>
          </a:blip>
          <a:srcRect/>
          <a:stretch/>
        </p:blipFill>
        <p:spPr>
          <a:xfrm>
            <a:off x="5755139" y="4398184"/>
            <a:ext cx="1196589" cy="506556"/>
          </a:xfrm>
          <a:prstGeom prst="rect">
            <a:avLst/>
          </a:prstGeom>
          <a:noFill/>
          <a:ln>
            <a:noFill/>
          </a:ln>
        </p:spPr>
      </p:pic>
      <p:pic>
        <p:nvPicPr>
          <p:cNvPr id="14" name="Google Shape;269;p3">
            <a:extLst>
              <a:ext uri="{FF2B5EF4-FFF2-40B4-BE49-F238E27FC236}">
                <a16:creationId xmlns:a16="http://schemas.microsoft.com/office/drawing/2014/main" id="{95BE140D-A5D9-7443-7657-7A4AAC959530}"/>
              </a:ext>
            </a:extLst>
          </p:cNvPr>
          <p:cNvPicPr preferRelativeResize="0"/>
          <p:nvPr/>
        </p:nvPicPr>
        <p:blipFill rotWithShape="1">
          <a:blip r:embed="rId7">
            <a:alphaModFix/>
          </a:blip>
          <a:srcRect/>
          <a:stretch/>
        </p:blipFill>
        <p:spPr>
          <a:xfrm>
            <a:off x="7354099" y="4200271"/>
            <a:ext cx="1196589" cy="531286"/>
          </a:xfrm>
          <a:prstGeom prst="rect">
            <a:avLst/>
          </a:prstGeom>
          <a:noFill/>
          <a:ln>
            <a:noFill/>
          </a:ln>
        </p:spPr>
      </p:pic>
      <p:pic>
        <p:nvPicPr>
          <p:cNvPr id="15" name="Google Shape;270;p3">
            <a:extLst>
              <a:ext uri="{FF2B5EF4-FFF2-40B4-BE49-F238E27FC236}">
                <a16:creationId xmlns:a16="http://schemas.microsoft.com/office/drawing/2014/main" id="{0045A6C1-26F1-167D-ADA9-AB3ED78EA2AD}"/>
              </a:ext>
            </a:extLst>
          </p:cNvPr>
          <p:cNvPicPr preferRelativeResize="0"/>
          <p:nvPr/>
        </p:nvPicPr>
        <p:blipFill rotWithShape="1">
          <a:blip r:embed="rId8">
            <a:alphaModFix/>
          </a:blip>
          <a:srcRect/>
          <a:stretch/>
        </p:blipFill>
        <p:spPr>
          <a:xfrm>
            <a:off x="5641264" y="935555"/>
            <a:ext cx="1014889" cy="358855"/>
          </a:xfrm>
          <a:prstGeom prst="rect">
            <a:avLst/>
          </a:prstGeom>
          <a:noFill/>
          <a:ln>
            <a:noFill/>
          </a:ln>
        </p:spPr>
      </p:pic>
      <p:pic>
        <p:nvPicPr>
          <p:cNvPr id="16" name="Google Shape;271;p3">
            <a:extLst>
              <a:ext uri="{FF2B5EF4-FFF2-40B4-BE49-F238E27FC236}">
                <a16:creationId xmlns:a16="http://schemas.microsoft.com/office/drawing/2014/main" id="{85F24F4B-A1F8-256E-6B51-F40D33193200}"/>
              </a:ext>
            </a:extLst>
          </p:cNvPr>
          <p:cNvPicPr preferRelativeResize="0"/>
          <p:nvPr/>
        </p:nvPicPr>
        <p:blipFill rotWithShape="1">
          <a:blip r:embed="rId9">
            <a:alphaModFix/>
          </a:blip>
          <a:srcRect/>
          <a:stretch/>
        </p:blipFill>
        <p:spPr>
          <a:xfrm>
            <a:off x="7456584" y="961246"/>
            <a:ext cx="1094104" cy="300578"/>
          </a:xfrm>
          <a:prstGeom prst="rect">
            <a:avLst/>
          </a:prstGeom>
          <a:noFill/>
          <a:ln>
            <a:noFill/>
          </a:ln>
        </p:spPr>
      </p:pic>
    </p:spTree>
    <p:extLst>
      <p:ext uri="{BB962C8B-B14F-4D97-AF65-F5344CB8AC3E}">
        <p14:creationId xmlns:p14="http://schemas.microsoft.com/office/powerpoint/2010/main" val="2179359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AD9797-3599-B674-08FF-2364234A4EA6}"/>
              </a:ext>
            </a:extLst>
          </p:cNvPr>
          <p:cNvSpPr/>
          <p:nvPr/>
        </p:nvSpPr>
        <p:spPr>
          <a:xfrm>
            <a:off x="904874" y="0"/>
            <a:ext cx="8239125" cy="5143500"/>
          </a:xfrm>
          <a:prstGeom prst="rect">
            <a:avLst/>
          </a:prstGeom>
          <a:solidFill>
            <a:srgbClr val="BBE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Image 7">
            <a:extLst>
              <a:ext uri="{FF2B5EF4-FFF2-40B4-BE49-F238E27FC236}">
                <a16:creationId xmlns:a16="http://schemas.microsoft.com/office/drawing/2014/main" id="{59650D4C-1A7C-0703-DAA6-40B2911546EA}"/>
              </a:ext>
            </a:extLst>
          </p:cNvPr>
          <p:cNvPicPr>
            <a:picLocks noChangeAspect="1"/>
          </p:cNvPicPr>
          <p:nvPr/>
        </p:nvPicPr>
        <p:blipFill>
          <a:blip r:embed="rId3"/>
          <a:stretch>
            <a:fillRect/>
          </a:stretch>
        </p:blipFill>
        <p:spPr>
          <a:xfrm>
            <a:off x="2690012" y="177526"/>
            <a:ext cx="5941225" cy="3543260"/>
          </a:xfrm>
          <a:prstGeom prst="rect">
            <a:avLst/>
          </a:prstGeom>
        </p:spPr>
      </p:pic>
      <p:sp>
        <p:nvSpPr>
          <p:cNvPr id="2" name="Espace réservé du contenu 1">
            <a:extLst>
              <a:ext uri="{FF2B5EF4-FFF2-40B4-BE49-F238E27FC236}">
                <a16:creationId xmlns:a16="http://schemas.microsoft.com/office/drawing/2014/main" id="{503C1BB1-87D0-BE6B-0835-80CADA762659}"/>
              </a:ext>
            </a:extLst>
          </p:cNvPr>
          <p:cNvSpPr>
            <a:spLocks noGrp="1"/>
          </p:cNvSpPr>
          <p:nvPr>
            <p:ph idx="1"/>
          </p:nvPr>
        </p:nvSpPr>
        <p:spPr>
          <a:xfrm>
            <a:off x="904875" y="3644348"/>
            <a:ext cx="7726363" cy="1306112"/>
          </a:xfrm>
        </p:spPr>
        <p:txBody>
          <a:bodyPr/>
          <a:lstStyle/>
          <a:p>
            <a:r>
              <a:rPr lang="en-GB" dirty="0"/>
              <a:t>On solutions for sustainability (S4S), we are in a strong position, also for the national CGES initiative. </a:t>
            </a:r>
          </a:p>
          <a:p>
            <a:r>
              <a:rPr lang="en-GB" dirty="0"/>
              <a:t>Our internal organisation around both AI and S4S (cluster on climate, energy and and sustainability, CES) is adapting nicely. </a:t>
            </a:r>
          </a:p>
          <a:p>
            <a:endParaRPr lang="en-GB" dirty="0"/>
          </a:p>
          <a:p>
            <a:endParaRPr lang="en-GB" dirty="0"/>
          </a:p>
        </p:txBody>
      </p:sp>
      <p:sp>
        <p:nvSpPr>
          <p:cNvPr id="3" name="Titre 2">
            <a:extLst>
              <a:ext uri="{FF2B5EF4-FFF2-40B4-BE49-F238E27FC236}">
                <a16:creationId xmlns:a16="http://schemas.microsoft.com/office/drawing/2014/main" id="{B9C3F31C-6733-A310-2543-62A5C66CC8B8}"/>
              </a:ext>
            </a:extLst>
          </p:cNvPr>
          <p:cNvSpPr>
            <a:spLocks noGrp="1"/>
          </p:cNvSpPr>
          <p:nvPr>
            <p:ph type="title"/>
          </p:nvPr>
        </p:nvSpPr>
        <p:spPr/>
        <p:txBody>
          <a:bodyPr/>
          <a:lstStyle/>
          <a:p>
            <a:r>
              <a:rPr lang="en-GB" dirty="0"/>
              <a:t>Sustainability</a:t>
            </a:r>
          </a:p>
        </p:txBody>
      </p:sp>
      <p:sp>
        <p:nvSpPr>
          <p:cNvPr id="4" name="Espace réservé de la date 3">
            <a:extLst>
              <a:ext uri="{FF2B5EF4-FFF2-40B4-BE49-F238E27FC236}">
                <a16:creationId xmlns:a16="http://schemas.microsoft.com/office/drawing/2014/main" id="{828EB189-5A22-EEAD-75A9-34613B8C426F}"/>
              </a:ext>
            </a:extLst>
          </p:cNvPr>
          <p:cNvSpPr>
            <a:spLocks noGrp="1"/>
          </p:cNvSpPr>
          <p:nvPr>
            <p:ph type="dt" sz="half" idx="10"/>
          </p:nvPr>
        </p:nvSpPr>
        <p:spPr/>
        <p:txBody>
          <a:bodyPr/>
          <a:lstStyle/>
          <a:p>
            <a:r>
              <a:rPr lang="fr-CH"/>
              <a:t>2024: TRANSITION IN CONTINUITY</a:t>
            </a:r>
            <a:endParaRPr lang="fr-FR" dirty="0"/>
          </a:p>
        </p:txBody>
      </p:sp>
      <p:sp>
        <p:nvSpPr>
          <p:cNvPr id="5" name="Espace réservé du pied de page 4">
            <a:extLst>
              <a:ext uri="{FF2B5EF4-FFF2-40B4-BE49-F238E27FC236}">
                <a16:creationId xmlns:a16="http://schemas.microsoft.com/office/drawing/2014/main" id="{0893DACE-351C-E008-467A-7F15953693E4}"/>
              </a:ext>
            </a:extLst>
          </p:cNvPr>
          <p:cNvSpPr>
            <a:spLocks noGrp="1"/>
          </p:cNvSpPr>
          <p:nvPr>
            <p:ph type="ftr" sz="quarter" idx="11"/>
          </p:nvPr>
        </p:nvSpPr>
        <p:spPr/>
        <p:txBody>
          <a:bodyPr/>
          <a:lstStyle/>
          <a:p>
            <a:r>
              <a:rPr lang="fr-FR"/>
              <a:t>Martin Vetterli - EPFL President</a:t>
            </a:r>
            <a:endParaRPr lang="fr-FR" dirty="0"/>
          </a:p>
        </p:txBody>
      </p:sp>
      <p:sp>
        <p:nvSpPr>
          <p:cNvPr id="6" name="Espace réservé du numéro de diapositive 5">
            <a:extLst>
              <a:ext uri="{FF2B5EF4-FFF2-40B4-BE49-F238E27FC236}">
                <a16:creationId xmlns:a16="http://schemas.microsoft.com/office/drawing/2014/main" id="{E2E481C9-251B-A643-7FEE-41B8E41CADCC}"/>
              </a:ext>
            </a:extLst>
          </p:cNvPr>
          <p:cNvSpPr>
            <a:spLocks noGrp="1"/>
          </p:cNvSpPr>
          <p:nvPr>
            <p:ph type="sldNum" sz="quarter" idx="12"/>
          </p:nvPr>
        </p:nvSpPr>
        <p:spPr/>
        <p:txBody>
          <a:bodyPr/>
          <a:lstStyle/>
          <a:p>
            <a:fld id="{E1E1CD7C-2161-7D43-862E-CE4C333CD873}" type="slidenum">
              <a:rPr lang="fr-FR" smtClean="0"/>
              <a:pPr/>
              <a:t>7</a:t>
            </a:fld>
            <a:endParaRPr lang="fr-FR" dirty="0"/>
          </a:p>
        </p:txBody>
      </p:sp>
    </p:spTree>
    <p:extLst>
      <p:ext uri="{BB962C8B-B14F-4D97-AF65-F5344CB8AC3E}">
        <p14:creationId xmlns:p14="http://schemas.microsoft.com/office/powerpoint/2010/main" val="16713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a:extLst>
              <a:ext uri="{FF2B5EF4-FFF2-40B4-BE49-F238E27FC236}">
                <a16:creationId xmlns:a16="http://schemas.microsoft.com/office/drawing/2014/main" id="{FFFC2D10-0661-9D8F-2337-DD68FC575811}"/>
              </a:ext>
            </a:extLst>
          </p:cNvPr>
          <p:cNvSpPr>
            <a:spLocks noGrp="1"/>
          </p:cNvSpPr>
          <p:nvPr>
            <p:ph idx="1"/>
          </p:nvPr>
        </p:nvSpPr>
        <p:spPr>
          <a:xfrm>
            <a:off x="904876" y="1563687"/>
            <a:ext cx="4038185" cy="3502893"/>
          </a:xfrm>
        </p:spPr>
        <p:txBody>
          <a:bodyPr>
            <a:normAutofit fontScale="85000" lnSpcReduction="10000"/>
          </a:bodyPr>
          <a:lstStyle/>
          <a:p>
            <a:r>
              <a:rPr lang="en-GB" b="1" dirty="0"/>
              <a:t>A building to explore new frontiers</a:t>
            </a:r>
          </a:p>
          <a:p>
            <a:pPr marL="355600" lvl="1" indent="-173038"/>
            <a:r>
              <a:rPr lang="en-GB" dirty="0"/>
              <a:t>Only one possible location (EMI, vibrations)</a:t>
            </a:r>
          </a:p>
          <a:p>
            <a:pPr marL="355600" lvl="1" indent="-173038"/>
            <a:r>
              <a:rPr lang="en-GB" dirty="0"/>
              <a:t>Very low perturbation environments</a:t>
            </a:r>
          </a:p>
          <a:p>
            <a:pPr marL="355600" lvl="1" indent="-173038"/>
            <a:r>
              <a:rPr lang="en-GB" dirty="0"/>
              <a:t>Research platforms, labs, working spaces</a:t>
            </a:r>
          </a:p>
          <a:p>
            <a:pPr marL="355600" lvl="1" indent="-173038"/>
            <a:r>
              <a:rPr lang="en-GB" dirty="0"/>
              <a:t>500+ users</a:t>
            </a:r>
          </a:p>
          <a:p>
            <a:r>
              <a:rPr lang="en-GB" b="1" dirty="0"/>
              <a:t>Process</a:t>
            </a:r>
          </a:p>
          <a:p>
            <a:pPr marL="355600" lvl="1" indent="-173038"/>
            <a:r>
              <a:rPr lang="en-GB" dirty="0"/>
              <a:t>EPFL Scientific Committees</a:t>
            </a:r>
          </a:p>
          <a:p>
            <a:pPr marL="355600" lvl="1" indent="-173038"/>
            <a:r>
              <a:rPr lang="en-GB" dirty="0"/>
              <a:t>13 candidates, 2 finalists</a:t>
            </a:r>
          </a:p>
          <a:p>
            <a:pPr marL="355600" lvl="1" indent="-173038"/>
            <a:r>
              <a:rPr lang="en-GB" dirty="0"/>
              <a:t>A jury of 50 experts, specialists (int. &amp; ext.)</a:t>
            </a:r>
          </a:p>
          <a:p>
            <a:pPr marL="355600" lvl="1" indent="-173038"/>
            <a:r>
              <a:rPr lang="en-GB" dirty="0"/>
              <a:t>Laureate : Group led by </a:t>
            </a:r>
            <a:r>
              <a:rPr lang="en-GB" dirty="0" err="1"/>
              <a:t>Kaan</a:t>
            </a:r>
            <a:r>
              <a:rPr lang="en-GB" dirty="0"/>
              <a:t> + </a:t>
            </a:r>
            <a:r>
              <a:rPr lang="en-GB" dirty="0" err="1"/>
              <a:t>Celnikier</a:t>
            </a:r>
            <a:r>
              <a:rPr lang="en-GB" dirty="0"/>
              <a:t> &amp; </a:t>
            </a:r>
            <a:r>
              <a:rPr lang="en-GB" dirty="0" err="1"/>
              <a:t>Grabli</a:t>
            </a:r>
            <a:r>
              <a:rPr lang="en-GB" dirty="0"/>
              <a:t> Arch.</a:t>
            </a:r>
          </a:p>
          <a:p>
            <a:r>
              <a:rPr lang="en-GB" b="1" dirty="0"/>
              <a:t>Next steps</a:t>
            </a:r>
          </a:p>
          <a:p>
            <a:pPr marL="355600" lvl="1" indent="-173038"/>
            <a:r>
              <a:rPr lang="en-GB" dirty="0"/>
              <a:t>A contract in preparation</a:t>
            </a:r>
          </a:p>
          <a:p>
            <a:pPr marL="355600" lvl="1" indent="-173038"/>
            <a:r>
              <a:rPr lang="en-GB" dirty="0"/>
              <a:t>Review by Parliament (Fall 2025, for 2026)</a:t>
            </a:r>
          </a:p>
          <a:p>
            <a:pPr marL="355600" lvl="1" indent="-173038"/>
            <a:r>
              <a:rPr lang="en-GB" dirty="0"/>
              <a:t>Construction expected : 2026-2029</a:t>
            </a:r>
          </a:p>
        </p:txBody>
      </p:sp>
      <p:sp>
        <p:nvSpPr>
          <p:cNvPr id="6" name="Titre 5">
            <a:extLst>
              <a:ext uri="{FF2B5EF4-FFF2-40B4-BE49-F238E27FC236}">
                <a16:creationId xmlns:a16="http://schemas.microsoft.com/office/drawing/2014/main" id="{F98E189F-9BF4-FB54-6C4D-CAE121423DF7}"/>
              </a:ext>
            </a:extLst>
          </p:cNvPr>
          <p:cNvSpPr>
            <a:spLocks noGrp="1"/>
          </p:cNvSpPr>
          <p:nvPr>
            <p:ph type="title"/>
          </p:nvPr>
        </p:nvSpPr>
        <p:spPr/>
        <p:txBody>
          <a:bodyPr>
            <a:normAutofit/>
          </a:bodyPr>
          <a:lstStyle/>
          <a:p>
            <a:r>
              <a:rPr lang="en-GB" dirty="0"/>
              <a:t>Advanced Science Building</a:t>
            </a:r>
          </a:p>
        </p:txBody>
      </p:sp>
      <p:sp>
        <p:nvSpPr>
          <p:cNvPr id="3" name="Espace réservé de la date 2">
            <a:extLst>
              <a:ext uri="{FF2B5EF4-FFF2-40B4-BE49-F238E27FC236}">
                <a16:creationId xmlns:a16="http://schemas.microsoft.com/office/drawing/2014/main" id="{18A71019-E237-287B-6921-66B2B5236FB1}"/>
              </a:ext>
            </a:extLst>
          </p:cNvPr>
          <p:cNvSpPr>
            <a:spLocks noGrp="1"/>
          </p:cNvSpPr>
          <p:nvPr>
            <p:ph type="dt" sz="half" idx="14"/>
          </p:nvPr>
        </p:nvSpPr>
        <p:spPr/>
        <p:txBody>
          <a:bodyPr/>
          <a:lstStyle/>
          <a:p>
            <a:r>
              <a:rPr lang="fr-CH"/>
              <a:t>2024: TRANSITION IN CONTINUITY</a:t>
            </a:r>
            <a:endParaRPr lang="fr-FR" dirty="0"/>
          </a:p>
        </p:txBody>
      </p:sp>
      <p:sp>
        <p:nvSpPr>
          <p:cNvPr id="4" name="Espace réservé du pied de page 3">
            <a:extLst>
              <a:ext uri="{FF2B5EF4-FFF2-40B4-BE49-F238E27FC236}">
                <a16:creationId xmlns:a16="http://schemas.microsoft.com/office/drawing/2014/main" id="{E35FD0E8-8201-AAF9-AE1D-150112C1576A}"/>
              </a:ext>
            </a:extLst>
          </p:cNvPr>
          <p:cNvSpPr>
            <a:spLocks noGrp="1"/>
          </p:cNvSpPr>
          <p:nvPr>
            <p:ph type="ftr" sz="quarter" idx="15"/>
          </p:nvPr>
        </p:nvSpPr>
        <p:spPr/>
        <p:txBody>
          <a:bodyPr/>
          <a:lstStyle/>
          <a:p>
            <a:r>
              <a:rPr lang="fr-FR"/>
              <a:t>Martin Vetterli - EPFL President</a:t>
            </a:r>
            <a:endParaRPr lang="fr-FR" dirty="0"/>
          </a:p>
        </p:txBody>
      </p:sp>
      <p:sp>
        <p:nvSpPr>
          <p:cNvPr id="5" name="Espace réservé du numéro de diapositive 4">
            <a:extLst>
              <a:ext uri="{FF2B5EF4-FFF2-40B4-BE49-F238E27FC236}">
                <a16:creationId xmlns:a16="http://schemas.microsoft.com/office/drawing/2014/main" id="{5EFF624D-8E7E-8412-428D-F824B9155D8E}"/>
              </a:ext>
            </a:extLst>
          </p:cNvPr>
          <p:cNvSpPr>
            <a:spLocks noGrp="1"/>
          </p:cNvSpPr>
          <p:nvPr>
            <p:ph type="sldNum" sz="quarter" idx="16"/>
          </p:nvPr>
        </p:nvSpPr>
        <p:spPr/>
        <p:txBody>
          <a:bodyPr/>
          <a:lstStyle/>
          <a:p>
            <a:fld id="{E1E1CD7C-2161-7D43-862E-CE4C333CD873}" type="slidenum">
              <a:rPr lang="fr-FR" smtClean="0"/>
              <a:pPr/>
              <a:t>8</a:t>
            </a:fld>
            <a:endParaRPr lang="fr-FR" dirty="0"/>
          </a:p>
        </p:txBody>
      </p:sp>
      <p:pic>
        <p:nvPicPr>
          <p:cNvPr id="12" name="Espace réservé pour une image  11">
            <a:extLst>
              <a:ext uri="{FF2B5EF4-FFF2-40B4-BE49-F238E27FC236}">
                <a16:creationId xmlns:a16="http://schemas.microsoft.com/office/drawing/2014/main" id="{7911BEB0-F586-8424-9034-F0F5F6D301CA}"/>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l="28766" r="23096"/>
          <a:stretch/>
        </p:blipFill>
        <p:spPr>
          <a:xfrm>
            <a:off x="4943061" y="0"/>
            <a:ext cx="4210463" cy="5143500"/>
          </a:xfrm>
          <a:prstGeom prst="rect">
            <a:avLst/>
          </a:prstGeom>
        </p:spPr>
      </p:pic>
    </p:spTree>
    <p:extLst>
      <p:ext uri="{BB962C8B-B14F-4D97-AF65-F5344CB8AC3E}">
        <p14:creationId xmlns:p14="http://schemas.microsoft.com/office/powerpoint/2010/main" val="339333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FF4A3-0AD4-93DD-8412-3D8D60FE810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166F5AD-86A4-56E7-08E8-2533D1891EF6}"/>
              </a:ext>
            </a:extLst>
          </p:cNvPr>
          <p:cNvSpPr>
            <a:spLocks noGrp="1"/>
          </p:cNvSpPr>
          <p:nvPr>
            <p:ph type="title"/>
          </p:nvPr>
        </p:nvSpPr>
        <p:spPr>
          <a:xfrm>
            <a:off x="4572000" y="1563688"/>
            <a:ext cx="4058920" cy="3384550"/>
          </a:xfrm>
        </p:spPr>
        <p:txBody>
          <a:bodyPr>
            <a:noAutofit/>
          </a:bodyPr>
          <a:lstStyle/>
          <a:p>
            <a:r>
              <a:rPr lang="en-GB" sz="2400" dirty="0">
                <a:solidFill>
                  <a:schemeClr val="bg1">
                    <a:alpha val="50000"/>
                  </a:schemeClr>
                </a:solidFill>
              </a:rPr>
              <a:t>Education</a:t>
            </a:r>
            <a:br>
              <a:rPr lang="en-GB" sz="2400" dirty="0">
                <a:solidFill>
                  <a:schemeClr val="bg1">
                    <a:alpha val="50000"/>
                  </a:schemeClr>
                </a:solidFill>
              </a:rPr>
            </a:br>
            <a:br>
              <a:rPr lang="en-GB" dirty="0"/>
            </a:br>
            <a:r>
              <a:rPr lang="en-GB" sz="2400" dirty="0">
                <a:solidFill>
                  <a:schemeClr val="bg1">
                    <a:alpha val="50000"/>
                  </a:schemeClr>
                </a:solidFill>
              </a:rPr>
              <a:t>Research</a:t>
            </a:r>
            <a:br>
              <a:rPr lang="en-GB" dirty="0"/>
            </a:br>
            <a:br>
              <a:rPr lang="en-GB" dirty="0"/>
            </a:br>
            <a:r>
              <a:rPr lang="en-GB" dirty="0"/>
              <a:t>Innovation</a:t>
            </a:r>
            <a:br>
              <a:rPr lang="en-GB" dirty="0"/>
            </a:br>
            <a:br>
              <a:rPr lang="en-GB" dirty="0"/>
            </a:br>
            <a:r>
              <a:rPr lang="en-GB" sz="2400" dirty="0">
                <a:solidFill>
                  <a:schemeClr val="bg1">
                    <a:alpha val="50000"/>
                  </a:schemeClr>
                </a:solidFill>
              </a:rPr>
              <a:t>Culture</a:t>
            </a:r>
            <a:br>
              <a:rPr lang="en-GB" dirty="0"/>
            </a:br>
            <a:br>
              <a:rPr lang="en-GB" dirty="0"/>
            </a:br>
            <a:r>
              <a:rPr lang="en-GB" sz="2400" dirty="0">
                <a:solidFill>
                  <a:schemeClr val="bg1">
                    <a:alpha val="50000"/>
                  </a:schemeClr>
                </a:solidFill>
              </a:rPr>
              <a:t>Budget</a:t>
            </a:r>
          </a:p>
        </p:txBody>
      </p:sp>
      <p:sp>
        <p:nvSpPr>
          <p:cNvPr id="3" name="Espace réservé du texte 2">
            <a:extLst>
              <a:ext uri="{FF2B5EF4-FFF2-40B4-BE49-F238E27FC236}">
                <a16:creationId xmlns:a16="http://schemas.microsoft.com/office/drawing/2014/main" id="{1C36C688-D645-F258-EEAB-2DA3C2920CBD}"/>
              </a:ext>
            </a:extLst>
          </p:cNvPr>
          <p:cNvSpPr>
            <a:spLocks noGrp="1"/>
          </p:cNvSpPr>
          <p:nvPr>
            <p:ph type="body" idx="1"/>
          </p:nvPr>
        </p:nvSpPr>
        <p:spPr>
          <a:xfrm>
            <a:off x="4572000" y="764421"/>
            <a:ext cx="4058920" cy="542925"/>
          </a:xfrm>
        </p:spPr>
        <p:txBody>
          <a:bodyPr>
            <a:normAutofit/>
          </a:bodyPr>
          <a:lstStyle/>
          <a:p>
            <a:r>
              <a:rPr lang="en-GB" sz="1050" spc="600" dirty="0"/>
              <a:t>OUTLINE</a:t>
            </a:r>
          </a:p>
        </p:txBody>
      </p:sp>
      <p:sp>
        <p:nvSpPr>
          <p:cNvPr id="5" name="Espace réservé de la date 4">
            <a:extLst>
              <a:ext uri="{FF2B5EF4-FFF2-40B4-BE49-F238E27FC236}">
                <a16:creationId xmlns:a16="http://schemas.microsoft.com/office/drawing/2014/main" id="{4156DCCE-61AE-B3FA-26D4-5E810565720D}"/>
              </a:ext>
            </a:extLst>
          </p:cNvPr>
          <p:cNvSpPr>
            <a:spLocks noGrp="1"/>
          </p:cNvSpPr>
          <p:nvPr>
            <p:ph type="dt" sz="half" idx="14"/>
          </p:nvPr>
        </p:nvSpPr>
        <p:spPr/>
        <p:txBody>
          <a:bodyPr/>
          <a:lstStyle/>
          <a:p>
            <a:r>
              <a:rPr lang="fr-CH"/>
              <a:t>2024: TRANSITION IN CONTINUITY</a:t>
            </a:r>
            <a:endParaRPr lang="fr-FR" dirty="0"/>
          </a:p>
        </p:txBody>
      </p:sp>
      <p:sp>
        <p:nvSpPr>
          <p:cNvPr id="6" name="Espace réservé du pied de page 5">
            <a:extLst>
              <a:ext uri="{FF2B5EF4-FFF2-40B4-BE49-F238E27FC236}">
                <a16:creationId xmlns:a16="http://schemas.microsoft.com/office/drawing/2014/main" id="{BA7913FE-4982-BB9D-1C41-9C01263F6BA9}"/>
              </a:ext>
            </a:extLst>
          </p:cNvPr>
          <p:cNvSpPr>
            <a:spLocks noGrp="1"/>
          </p:cNvSpPr>
          <p:nvPr>
            <p:ph type="ftr" sz="quarter" idx="15"/>
          </p:nvPr>
        </p:nvSpPr>
        <p:spPr/>
        <p:txBody>
          <a:bodyPr/>
          <a:lstStyle/>
          <a:p>
            <a:r>
              <a:rPr lang="fr-FR"/>
              <a:t>Martin Vetterli - EPFL President</a:t>
            </a:r>
            <a:endParaRPr lang="fr-FR" dirty="0"/>
          </a:p>
        </p:txBody>
      </p:sp>
      <p:sp>
        <p:nvSpPr>
          <p:cNvPr id="7" name="Espace réservé du numéro de diapositive 6">
            <a:extLst>
              <a:ext uri="{FF2B5EF4-FFF2-40B4-BE49-F238E27FC236}">
                <a16:creationId xmlns:a16="http://schemas.microsoft.com/office/drawing/2014/main" id="{5D68C96E-3F47-B452-094A-63ABB8672737}"/>
              </a:ext>
            </a:extLst>
          </p:cNvPr>
          <p:cNvSpPr>
            <a:spLocks noGrp="1"/>
          </p:cNvSpPr>
          <p:nvPr>
            <p:ph type="sldNum" sz="quarter" idx="16"/>
          </p:nvPr>
        </p:nvSpPr>
        <p:spPr/>
        <p:txBody>
          <a:bodyPr/>
          <a:lstStyle/>
          <a:p>
            <a:fld id="{E1E1CD7C-2161-7D43-862E-CE4C333CD873}" type="slidenum">
              <a:rPr lang="fr-FR" smtClean="0"/>
              <a:pPr/>
              <a:t>9</a:t>
            </a:fld>
            <a:endParaRPr lang="fr-FR" dirty="0"/>
          </a:p>
        </p:txBody>
      </p:sp>
      <p:pic>
        <p:nvPicPr>
          <p:cNvPr id="8" name="Espace réservé pour une image  12" descr="Une image contenant habits, plante, plein air, personne&#10;&#10;Description générée automatiquement">
            <a:extLst>
              <a:ext uri="{FF2B5EF4-FFF2-40B4-BE49-F238E27FC236}">
                <a16:creationId xmlns:a16="http://schemas.microsoft.com/office/drawing/2014/main" id="{45501CA0-5CDE-ECF0-EBC5-573C54F6DC9E}"/>
              </a:ext>
            </a:extLst>
          </p:cNvPr>
          <p:cNvPicPr>
            <a:picLocks noGrp="1" noChangeAspect="1"/>
          </p:cNvPicPr>
          <p:nvPr>
            <p:ph type="pic" sz="quarter" idx="13"/>
          </p:nvPr>
        </p:nvPicPr>
        <p:blipFill>
          <a:blip r:embed="rId3"/>
          <a:srcRect l="26267" r="26267"/>
          <a:stretch>
            <a:fillRect/>
          </a:stretch>
        </p:blipFill>
        <p:spPr/>
      </p:pic>
    </p:spTree>
    <p:extLst>
      <p:ext uri="{BB962C8B-B14F-4D97-AF65-F5344CB8AC3E}">
        <p14:creationId xmlns:p14="http://schemas.microsoft.com/office/powerpoint/2010/main" val="380492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5BC292F7-4B02-4D43-A0BB-BE2625981E9E}" vid="{96C7C49B-BFB2-E946-B85D-B207A9E17A7B}"/>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Thème Office</Template>
  <TotalTime>760</TotalTime>
  <Words>1599</Words>
  <Application>Microsoft Office PowerPoint</Application>
  <PresentationFormat>Affichage à l'écran (16:9)</PresentationFormat>
  <Paragraphs>226</Paragraphs>
  <Slides>17</Slides>
  <Notes>17</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17</vt:i4>
      </vt:variant>
    </vt:vector>
  </HeadingPairs>
  <TitlesOfParts>
    <vt:vector size="23" baseType="lpstr">
      <vt:lpstr>Arial</vt:lpstr>
      <vt:lpstr>Calibri</vt:lpstr>
      <vt:lpstr>Franklin Gothic Demi Cond</vt:lpstr>
      <vt:lpstr>Police système Courant</vt:lpstr>
      <vt:lpstr>Wingdings</vt:lpstr>
      <vt:lpstr>Thème Office</vt:lpstr>
      <vt:lpstr>EPFL ASSEMBLY   2024: Transition in Continuity</vt:lpstr>
      <vt:lpstr>Education  Research  Innovation  Culture  Budget</vt:lpstr>
      <vt:lpstr>Education</vt:lpstr>
      <vt:lpstr>Education  Research  Innovation  Culture  Budget</vt:lpstr>
      <vt:lpstr>AI and deepfakes on show at Davos</vt:lpstr>
      <vt:lpstr>Swiss Ai Intiative  and SDSC</vt:lpstr>
      <vt:lpstr>Sustainability</vt:lpstr>
      <vt:lpstr>Advanced Science Building</vt:lpstr>
      <vt:lpstr>Education  Research  Innovation  Culture  Budget</vt:lpstr>
      <vt:lpstr>Startups at EPFL in 2023 </vt:lpstr>
      <vt:lpstr>Education  Research  Innovation  Culture  Budget</vt:lpstr>
      <vt:lpstr>Culture</vt:lpstr>
      <vt:lpstr>Education  Research  Innovation  Culture  Budget</vt:lpstr>
      <vt:lpstr>Measures decided</vt:lpstr>
      <vt:lpstr>Press release from Federal Council 24.01.2024</vt:lpstr>
      <vt:lpstr>Political aspect</vt:lpstr>
      <vt:lpstr>EPFL ASSEMBLY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Name of pres</dc:title>
  <dc:creator>Ivan Savicev</dc:creator>
  <cp:lastModifiedBy>Sabrina Wuilleret</cp:lastModifiedBy>
  <cp:revision>42</cp:revision>
  <cp:lastPrinted>2024-01-30T12:22:25Z</cp:lastPrinted>
  <dcterms:created xsi:type="dcterms:W3CDTF">2024-01-29T07:58:19Z</dcterms:created>
  <dcterms:modified xsi:type="dcterms:W3CDTF">2024-02-01T13:26:26Z</dcterms:modified>
</cp:coreProperties>
</file>