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366178578" r:id="rId2"/>
    <p:sldMasterId id="2366178597" r:id="rId3"/>
  </p:sldMasterIdLst>
  <p:notesMasterIdLst>
    <p:notesMasterId r:id="rId30"/>
  </p:notesMasterIdLst>
  <p:sldIdLst>
    <p:sldId id="321" r:id="rId4"/>
    <p:sldId id="3913" r:id="rId5"/>
    <p:sldId id="3915" r:id="rId6"/>
    <p:sldId id="3918" r:id="rId7"/>
    <p:sldId id="3919" r:id="rId8"/>
    <p:sldId id="265" r:id="rId9"/>
    <p:sldId id="270" r:id="rId10"/>
    <p:sldId id="3920" r:id="rId11"/>
    <p:sldId id="3921" r:id="rId12"/>
    <p:sldId id="3922" r:id="rId13"/>
    <p:sldId id="3923" r:id="rId14"/>
    <p:sldId id="3925" r:id="rId15"/>
    <p:sldId id="3924" r:id="rId16"/>
    <p:sldId id="283" r:id="rId17"/>
    <p:sldId id="3926" r:id="rId18"/>
    <p:sldId id="3927" r:id="rId19"/>
    <p:sldId id="295" r:id="rId20"/>
    <p:sldId id="285" r:id="rId21"/>
    <p:sldId id="287" r:id="rId22"/>
    <p:sldId id="289" r:id="rId23"/>
    <p:sldId id="297" r:id="rId24"/>
    <p:sldId id="3928" r:id="rId25"/>
    <p:sldId id="3914" r:id="rId26"/>
    <p:sldId id="3929" r:id="rId27"/>
    <p:sldId id="3930" r:id="rId28"/>
    <p:sldId id="323"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3"/>
    <p:restoredTop sz="94694"/>
  </p:normalViewPr>
  <p:slideViewPr>
    <p:cSldViewPr>
      <p:cViewPr varScale="1">
        <p:scale>
          <a:sx n="106" d="100"/>
          <a:sy n="106" d="100"/>
        </p:scale>
        <p:origin x="2232"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FAEB6-FE58-4AC1-89D8-30AE3BC80411}" type="datetimeFigureOut">
              <a:rPr lang="fr-CH" smtClean="0"/>
              <a:t>19.04.23</a:t>
            </a:fld>
            <a:endParaRPr lang="fr-CH"/>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AAD7E-B025-43E8-9C1C-583D592E86EF}" type="slidenum">
              <a:rPr lang="fr-CH" smtClean="0"/>
              <a:t>‹#›</a:t>
            </a:fld>
            <a:endParaRPr lang="fr-CH"/>
          </a:p>
        </p:txBody>
      </p:sp>
    </p:spTree>
    <p:extLst>
      <p:ext uri="{BB962C8B-B14F-4D97-AF65-F5344CB8AC3E}">
        <p14:creationId xmlns:p14="http://schemas.microsoft.com/office/powerpoint/2010/main" val="347958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14413" y="619125"/>
            <a:ext cx="4829175" cy="36210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Espace réservé de la date 4">
            <a:extLst>
              <a:ext uri="{FF2B5EF4-FFF2-40B4-BE49-F238E27FC236}">
                <a16:creationId xmlns:a16="http://schemas.microsoft.com/office/drawing/2014/main" id="{BB08DC05-305F-594F-9F18-9CF1E4DB5A23}"/>
              </a:ext>
            </a:extLst>
          </p:cNvPr>
          <p:cNvSpPr>
            <a:spLocks noGrp="1"/>
          </p:cNvSpPr>
          <p:nvPr>
            <p:ph type="dt" idx="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06C1B67-7373-4317-9775-321CDF62622B}" type="datetime1">
              <a:rPr kumimoji="0" lang="fr-CH"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19.04.23</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Espace réservé du pied de page 5">
            <a:extLst>
              <a:ext uri="{FF2B5EF4-FFF2-40B4-BE49-F238E27FC236}">
                <a16:creationId xmlns:a16="http://schemas.microsoft.com/office/drawing/2014/main" id="{8F2F41A5-B12E-1843-83F7-B86B38C0CE97}"/>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Espace réservé de l'en-tête 6">
            <a:extLst>
              <a:ext uri="{FF2B5EF4-FFF2-40B4-BE49-F238E27FC236}">
                <a16:creationId xmlns:a16="http://schemas.microsoft.com/office/drawing/2014/main" id="{4D206A73-DDB0-2740-9475-00E48E475A11}"/>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EVENT / NAME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621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2084917"/>
            <a:ext cx="3144838" cy="4773083"/>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FR"/>
              <a:t>Climate and Sustainability Strategy- AE</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Gisou van der Goot</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547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2084917"/>
            <a:ext cx="3671466"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2084917"/>
            <a:ext cx="3671466"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FR"/>
              <a:t>Climate and Sustainability Strategy- AE</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Gisou van der Goot</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1649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FR"/>
              <a:t>Climate and Sustainability Strategy- AE</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Gisou van der Goot</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32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0"/>
            <a:ext cx="8239125" cy="6858000"/>
          </a:xfrm>
        </p:spPr>
        <p:txBody>
          <a:bodyPr/>
          <a:lstStyle/>
          <a:p>
            <a:r>
              <a:rPr lang="fr-FR"/>
              <a:t>Cliquez sur l'icône pour ajouter une image</a:t>
            </a:r>
          </a:p>
        </p:txBody>
      </p:sp>
      <p:sp>
        <p:nvSpPr>
          <p:cNvPr id="2" name="Title 1"/>
          <p:cNvSpPr>
            <a:spLocks noGrp="1"/>
          </p:cNvSpPr>
          <p:nvPr>
            <p:ph type="title"/>
          </p:nvPr>
        </p:nvSpPr>
        <p:spPr>
          <a:xfrm>
            <a:off x="6405564" y="3429001"/>
            <a:ext cx="2738437"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110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0"/>
            <a:ext cx="7726363"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FR"/>
              <a:t>Climate and Sustainability Strategy- AE</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Gisou van der Goot</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165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4152899"/>
            <a:ext cx="8239125"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2084918"/>
            <a:ext cx="7646988"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FR"/>
              <a:t>Climate and Sustainability Strategy- AE</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Gisou van der Goot</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4229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FR"/>
              <a:t>Climate and Sustainability Strategy- AE</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Gisou van der Goot</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8472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_EPFL">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4" y="0"/>
            <a:ext cx="7812087" cy="6597651"/>
          </a:xfrm>
        </p:spPr>
        <p:txBody>
          <a:bodyPr/>
          <a:lstStyle/>
          <a:p>
            <a:r>
              <a:rPr lang="fr-FR"/>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48" y="107045"/>
            <a:ext cx="1175301"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pic>
        <p:nvPicPr>
          <p:cNvPr id="8" name="Image 7">
            <a:extLst>
              <a:ext uri="{FF2B5EF4-FFF2-40B4-BE49-F238E27FC236}">
                <a16:creationId xmlns:a16="http://schemas.microsoft.com/office/drawing/2014/main" id="{05041849-939B-E04F-AABC-A900B2B4E3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026" y="6105691"/>
            <a:ext cx="561543" cy="489843"/>
          </a:xfrm>
          <a:prstGeom prst="rect">
            <a:avLst/>
          </a:prstGeom>
        </p:spPr>
      </p:pic>
      <p:sp>
        <p:nvSpPr>
          <p:cNvPr id="10" name="Rectangle 9">
            <a:extLst>
              <a:ext uri="{FF2B5EF4-FFF2-40B4-BE49-F238E27FC236}">
                <a16:creationId xmlns:a16="http://schemas.microsoft.com/office/drawing/2014/main" id="{82865CD0-FD83-AF44-9C32-763AAD652C05}"/>
              </a:ext>
            </a:extLst>
          </p:cNvPr>
          <p:cNvSpPr/>
          <p:nvPr userDrawn="1"/>
        </p:nvSpPr>
        <p:spPr>
          <a:xfrm rot="16200000">
            <a:off x="82060" y="6131866"/>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spTree>
    <p:extLst>
      <p:ext uri="{BB962C8B-B14F-4D97-AF65-F5344CB8AC3E}">
        <p14:creationId xmlns:p14="http://schemas.microsoft.com/office/powerpoint/2010/main" val="407462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4FAB-3C66-FB2B-E243-87573F5CFA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DEE8B22-D53B-540A-D76A-E4FD6549C7D8}"/>
              </a:ext>
            </a:extLst>
          </p:cNvPr>
          <p:cNvSpPr>
            <a:spLocks noGrp="1"/>
          </p:cNvSpPr>
          <p:nvPr>
            <p:ph type="dt" sz="half" idx="10"/>
          </p:nvPr>
        </p:nvSpPr>
        <p:spPr/>
        <p:txBody>
          <a:bodyPr/>
          <a:lstStyle/>
          <a:p>
            <a:r>
              <a:rPr lang="fr-FR"/>
              <a:t>Climate and Sustainability Strategy- AE</a:t>
            </a:r>
            <a:endParaRPr lang="en-US"/>
          </a:p>
        </p:txBody>
      </p:sp>
      <p:sp>
        <p:nvSpPr>
          <p:cNvPr id="4" name="Footer Placeholder 3">
            <a:extLst>
              <a:ext uri="{FF2B5EF4-FFF2-40B4-BE49-F238E27FC236}">
                <a16:creationId xmlns:a16="http://schemas.microsoft.com/office/drawing/2014/main" id="{3D6F2698-1BBA-08DB-5775-6A22B1EFDA7B}"/>
              </a:ext>
            </a:extLst>
          </p:cNvPr>
          <p:cNvSpPr>
            <a:spLocks noGrp="1"/>
          </p:cNvSpPr>
          <p:nvPr>
            <p:ph type="ftr" sz="quarter" idx="11"/>
          </p:nvPr>
        </p:nvSpPr>
        <p:spPr/>
        <p:txBody>
          <a:bodyPr/>
          <a:lstStyle/>
          <a:p>
            <a:r>
              <a:rPr lang="en-US"/>
              <a:t>Gisou van der Goot</a:t>
            </a:r>
          </a:p>
        </p:txBody>
      </p:sp>
      <p:sp>
        <p:nvSpPr>
          <p:cNvPr id="5" name="Slide Number Placeholder 4">
            <a:extLst>
              <a:ext uri="{FF2B5EF4-FFF2-40B4-BE49-F238E27FC236}">
                <a16:creationId xmlns:a16="http://schemas.microsoft.com/office/drawing/2014/main" id="{10DDA355-BFCB-BCB0-8D03-07D236EDDA4C}"/>
              </a:ext>
            </a:extLst>
          </p:cNvPr>
          <p:cNvSpPr>
            <a:spLocks noGrp="1"/>
          </p:cNvSpPr>
          <p:nvPr>
            <p:ph type="sldNum" sz="quarter" idx="12"/>
          </p:nvPr>
        </p:nvSpPr>
        <p:spPr/>
        <p:txBody>
          <a:bodyPr/>
          <a:lstStyle/>
          <a:p>
            <a:fld id="{59D87F67-5476-C54D-932E-D6A8FB549A65}" type="slidenum">
              <a:rPr lang="en-US" smtClean="0"/>
              <a:t>‹#›</a:t>
            </a:fld>
            <a:endParaRPr lang="en-US"/>
          </a:p>
        </p:txBody>
      </p:sp>
    </p:spTree>
    <p:extLst>
      <p:ext uri="{BB962C8B-B14F-4D97-AF65-F5344CB8AC3E}">
        <p14:creationId xmlns:p14="http://schemas.microsoft.com/office/powerpoint/2010/main" val="122448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4" y="0"/>
            <a:ext cx="7812087" cy="6597651"/>
          </a:xfrm>
        </p:spPr>
        <p:txBody>
          <a:bodyPr/>
          <a:lstStyle/>
          <a:p>
            <a:r>
              <a:rPr lang="fr-FR"/>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8" y="107045"/>
            <a:ext cx="1175301"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Cliquez pour modifier les styles du texte du masque</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5920353"/>
            <a:ext cx="698500" cy="677300"/>
          </a:xfrm>
        </p:spPr>
        <p:txBody>
          <a:bodyPr lIns="0" tIns="0" rIns="0" bIns="0" anchor="b" anchorCtr="0">
            <a:noAutofit/>
          </a:bodyPr>
          <a:lstStyle>
            <a:lvl1pPr marL="114300" indent="-107950">
              <a:buFontTx/>
              <a:buBlip>
                <a:blip r:embed="rId3"/>
              </a:buBlip>
              <a:tabLst/>
              <a:defRPr sz="700">
                <a:solidFill>
                  <a:schemeClr val="tx1"/>
                </a:solidFill>
              </a:defRPr>
            </a:lvl1pPr>
          </a:lstStyle>
          <a:p>
            <a:pPr lvl="0"/>
            <a:r>
              <a:rPr lang="fr-FR"/>
              <a:t>Cliquez pour modifier les styles du texte du masque</a:t>
            </a:r>
          </a:p>
        </p:txBody>
      </p:sp>
    </p:spTree>
    <p:extLst>
      <p:ext uri="{BB962C8B-B14F-4D97-AF65-F5344CB8AC3E}">
        <p14:creationId xmlns:p14="http://schemas.microsoft.com/office/powerpoint/2010/main" val="3581282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4" y="0"/>
            <a:ext cx="7812087" cy="6597651"/>
          </a:xfrm>
        </p:spPr>
        <p:txBody>
          <a:bodyPr/>
          <a:lstStyle/>
          <a:p>
            <a:r>
              <a:rPr lang="fr-FR"/>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48" y="107045"/>
            <a:ext cx="1175301"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5920353"/>
            <a:ext cx="698500" cy="677300"/>
          </a:xfrm>
        </p:spPr>
        <p:txBody>
          <a:bodyPr lIns="0" tIns="0" rIns="0" bIns="0" anchor="b" anchorCtr="0">
            <a:noAutofit/>
          </a:bodyPr>
          <a:lstStyle>
            <a:lvl1pPr marL="114300" indent="-107950">
              <a:buFontTx/>
              <a:buBlip>
                <a:blip r:embed="rId3"/>
              </a:buBlip>
              <a:tabLst/>
              <a:defRPr sz="700">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140470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FR"/>
              <a:t>Climate and Sustainability Strategy- AE</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Gisou van der Goot</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04164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FR"/>
              <a:t>Climate and Sustainability Strategy- AE</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Gisou van der Goot</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77717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FR"/>
              <a:t>Climate and Sustainability Strategy- AE</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Gisou van der Goot</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99857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Cliquez pour modifier les styles du texte du masque</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FR"/>
              <a:t>Climate and Sustainability Strategy- AE</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Gisou van der Goot</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951979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6" y="2084917"/>
            <a:ext cx="4581525" cy="4515696"/>
          </a:xfrm>
        </p:spPr>
        <p:txBody>
          <a:bodyPr/>
          <a:lstStyle/>
          <a:p>
            <a:pPr lvl="0"/>
            <a:r>
              <a:rPr lang="fr-FR"/>
              <a:t>Cliquez pour modifier les styles du texte du masque</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FR"/>
              <a:t>Climate and Sustainability Strategy- AE</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Gisou van der Goot</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438388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Cliquez pour modifier les styles du texte du masque</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FR"/>
              <a:t>Climate and Sustainability Strategy- AE</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Gisou van der Goot</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74710"/>
            <a:ext cx="3144520" cy="1430337"/>
          </a:xfrm>
        </p:spPr>
        <p:txBody>
          <a:bodyPr/>
          <a:lstStyle/>
          <a:p>
            <a:r>
              <a:rPr lang="fr-FR"/>
              <a:t>Modifiez le style du titre</a:t>
            </a:r>
            <a:endParaRPr lang="fr-FR" dirty="0"/>
          </a:p>
        </p:txBody>
      </p:sp>
    </p:spTree>
    <p:extLst>
      <p:ext uri="{BB962C8B-B14F-4D97-AF65-F5344CB8AC3E}">
        <p14:creationId xmlns:p14="http://schemas.microsoft.com/office/powerpoint/2010/main" val="2118408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Cliquez pour modifier les styles du texte du masque</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FR"/>
              <a:t>Climate and Sustainability Strategy- AE</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Gisou van der Goot</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4049395" y="174710"/>
            <a:ext cx="3144520" cy="1430337"/>
          </a:xfrm>
        </p:spPr>
        <p:txBody>
          <a:bodyPr/>
          <a:lstStyle/>
          <a:p>
            <a:r>
              <a:rPr lang="fr-FR"/>
              <a:t>Modifiez le style du titre</a:t>
            </a:r>
            <a:endParaRPr lang="fr-FR" dirty="0"/>
          </a:p>
        </p:txBody>
      </p:sp>
    </p:spTree>
    <p:extLst>
      <p:ext uri="{BB962C8B-B14F-4D97-AF65-F5344CB8AC3E}">
        <p14:creationId xmlns:p14="http://schemas.microsoft.com/office/powerpoint/2010/main" val="352549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2084917"/>
            <a:ext cx="3144838" cy="4773083"/>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Cliquez pour modifier les styles du texte du masque</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FR"/>
              <a:t>Climate and Sustainability Strategy- AE</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Gisou van der Goot</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681816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2084917"/>
            <a:ext cx="3671466" cy="4351339"/>
          </a:xfrm>
        </p:spPr>
        <p:txBody>
          <a:bodyPr/>
          <a:lstStyle/>
          <a:p>
            <a:pPr lvl="0"/>
            <a:r>
              <a:rPr lang="fr-FR"/>
              <a:t>Cliquez pour modifier les styles du texte du masque</a:t>
            </a:r>
          </a:p>
        </p:txBody>
      </p:sp>
      <p:sp>
        <p:nvSpPr>
          <p:cNvPr id="4" name="Content Placeholder 3"/>
          <p:cNvSpPr>
            <a:spLocks noGrp="1"/>
          </p:cNvSpPr>
          <p:nvPr>
            <p:ph sz="half" idx="2"/>
          </p:nvPr>
        </p:nvSpPr>
        <p:spPr>
          <a:xfrm>
            <a:off x="4959772" y="2084917"/>
            <a:ext cx="3671466" cy="4351339"/>
          </a:xfrm>
        </p:spPr>
        <p:txBody>
          <a:bodyPr/>
          <a:lstStyle/>
          <a:p>
            <a:pPr lvl="0"/>
            <a:r>
              <a:rPr lang="fr-FR"/>
              <a:t>Cliquez pour modifier les styles du texte du masque</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FR"/>
              <a:t>Climate and Sustainability Strategy- AE</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Gisou van der Goot</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81139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FR"/>
              <a:t>Climate and Sustainability Strategy- AE</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Gisou van der Goot</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98754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FR"/>
              <a:t>Climate and Sustainability Strategy- AE</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Gisou van der Goot</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74466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0"/>
            <a:ext cx="8239125" cy="6858000"/>
          </a:xfrm>
        </p:spPr>
        <p:txBody>
          <a:bodyPr/>
          <a:lstStyle/>
          <a:p>
            <a:r>
              <a:rPr lang="fr-FR"/>
              <a:t>Cliquez sur l'icône pour ajouter une image</a:t>
            </a:r>
          </a:p>
        </p:txBody>
      </p:sp>
      <p:sp>
        <p:nvSpPr>
          <p:cNvPr id="2" name="Title 1"/>
          <p:cNvSpPr>
            <a:spLocks noGrp="1"/>
          </p:cNvSpPr>
          <p:nvPr>
            <p:ph type="title"/>
          </p:nvPr>
        </p:nvSpPr>
        <p:spPr>
          <a:xfrm>
            <a:off x="6405564" y="3429001"/>
            <a:ext cx="2738437"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21243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0"/>
            <a:ext cx="7726363"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FR"/>
              <a:t>Climate and Sustainability Strategy- AE</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Gisou van der Goot</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591975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4152899"/>
            <a:ext cx="8239125"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2084918"/>
            <a:ext cx="7646988"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Cliquez pour modifier les styles du texte du masque</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FR"/>
              <a:t>Climate and Sustainability Strategy- AE</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Gisou van der Goot</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061988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FR"/>
              <a:t>Climate and Sustainability Strategy- AE</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Gisou van der Goot</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62955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_EPFL">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4" y="0"/>
            <a:ext cx="7812087" cy="6597651"/>
          </a:xfrm>
        </p:spPr>
        <p:txBody>
          <a:bodyPr/>
          <a:lstStyle/>
          <a:p>
            <a:r>
              <a:rPr lang="fr-FR"/>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8" y="107045"/>
            <a:ext cx="1175301"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Cliquez pour modifier les styles du texte du masque</a:t>
            </a:r>
          </a:p>
        </p:txBody>
      </p:sp>
      <p:pic>
        <p:nvPicPr>
          <p:cNvPr id="8" name="Image 7">
            <a:extLst>
              <a:ext uri="{FF2B5EF4-FFF2-40B4-BE49-F238E27FC236}">
                <a16:creationId xmlns:a16="http://schemas.microsoft.com/office/drawing/2014/main" id="{05041849-939B-E04F-AABC-A900B2B4E3DF}"/>
              </a:ext>
            </a:extLst>
          </p:cNvPr>
          <p:cNvPicPr>
            <a:picLocks noChangeAspect="1"/>
          </p:cNvPicPr>
          <p:nvPr userDrawn="1"/>
        </p:nvPicPr>
        <p:blipFill>
          <a:blip r:embed="rId3"/>
          <a:stretch>
            <a:fillRect/>
          </a:stretch>
        </p:blipFill>
        <p:spPr>
          <a:xfrm>
            <a:off x="200026" y="6105691"/>
            <a:ext cx="561543" cy="489843"/>
          </a:xfrm>
          <a:prstGeom prst="rect">
            <a:avLst/>
          </a:prstGeom>
        </p:spPr>
      </p:pic>
      <p:sp>
        <p:nvSpPr>
          <p:cNvPr id="10" name="Rectangle 9">
            <a:extLst>
              <a:ext uri="{FF2B5EF4-FFF2-40B4-BE49-F238E27FC236}">
                <a16:creationId xmlns:a16="http://schemas.microsoft.com/office/drawing/2014/main" id="{82865CD0-FD83-AF44-9C32-763AAD652C05}"/>
              </a:ext>
            </a:extLst>
          </p:cNvPr>
          <p:cNvSpPr/>
          <p:nvPr userDrawn="1"/>
        </p:nvSpPr>
        <p:spPr>
          <a:xfrm rot="16200000">
            <a:off x="82060" y="6131866"/>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spTree>
    <p:extLst>
      <p:ext uri="{BB962C8B-B14F-4D97-AF65-F5344CB8AC3E}">
        <p14:creationId xmlns:p14="http://schemas.microsoft.com/office/powerpoint/2010/main" val="39995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userDrawn="1">
  <p:cSld name="4_Titre seul">
    <p:spTree>
      <p:nvGrpSpPr>
        <p:cNvPr id="1" name=""/>
        <p:cNvGrpSpPr/>
        <p:nvPr/>
      </p:nvGrpSpPr>
      <p:grpSpPr bwMode="auto">
        <a:xfrm>
          <a:off x="0" y="0"/>
          <a:ext cx="0" cy="0"/>
          <a:chOff x="0" y="0"/>
          <a:chExt cx="0" cy="0"/>
        </a:xfrm>
      </p:grpSpPr>
      <p:sp>
        <p:nvSpPr>
          <p:cNvPr id="7" name="Espace réservé pour une image  6"/>
          <p:cNvSpPr>
            <a:spLocks noGrp="1"/>
          </p:cNvSpPr>
          <p:nvPr>
            <p:ph type="pic" sz="quarter" idx="13"/>
          </p:nvPr>
        </p:nvSpPr>
        <p:spPr bwMode="auto">
          <a:xfrm>
            <a:off x="904876" y="0"/>
            <a:ext cx="7726363" cy="6858000"/>
          </a:xfrm>
        </p:spPr>
        <p:txBody>
          <a:bodyPr/>
          <a:lstStyle/>
          <a:p>
            <a:pPr>
              <a:defRPr/>
            </a:pPr>
            <a:r>
              <a:rPr lang="fr-FR"/>
              <a:t>Cliquez sur l'icône pour ajouter une image</a:t>
            </a:r>
            <a:endParaRPr/>
          </a:p>
        </p:txBody>
      </p:sp>
      <p:sp>
        <p:nvSpPr>
          <p:cNvPr id="5" name="Espace réservé de la date 4"/>
          <p:cNvSpPr>
            <a:spLocks noGrp="1"/>
          </p:cNvSpPr>
          <p:nvPr>
            <p:ph type="dt" sz="half" idx="14"/>
          </p:nvPr>
        </p:nvSpPr>
        <p:spPr bwMode="auto"/>
        <p:txBody>
          <a:bodyPr/>
          <a:lstStyle/>
          <a:p>
            <a:pPr>
              <a:defRPr/>
            </a:pPr>
            <a:r>
              <a:rPr lang="fr-FR"/>
              <a:t>Climate and Sustainability Strategy- AE</a:t>
            </a:r>
          </a:p>
        </p:txBody>
      </p:sp>
      <p:sp>
        <p:nvSpPr>
          <p:cNvPr id="6" name="Espace réservé du pied de page 5"/>
          <p:cNvSpPr>
            <a:spLocks noGrp="1"/>
          </p:cNvSpPr>
          <p:nvPr>
            <p:ph type="ftr" sz="quarter" idx="15"/>
          </p:nvPr>
        </p:nvSpPr>
        <p:spPr bwMode="auto"/>
        <p:txBody>
          <a:bodyPr/>
          <a:lstStyle/>
          <a:p>
            <a:pPr>
              <a:defRPr/>
            </a:pPr>
            <a:r>
              <a:rPr lang="fr-FR"/>
              <a:t>Gisou van der Goot</a:t>
            </a:r>
          </a:p>
        </p:txBody>
      </p:sp>
      <p:sp>
        <p:nvSpPr>
          <p:cNvPr id="8" name="Espace réservé du numéro de diapositive 7"/>
          <p:cNvSpPr>
            <a:spLocks noGrp="1"/>
          </p:cNvSpPr>
          <p:nvPr>
            <p:ph type="sldNum" sz="quarter" idx="16"/>
          </p:nvPr>
        </p:nvSpPr>
        <p:spPr bwMode="auto"/>
        <p:txBody>
          <a:bodyPr/>
          <a:lstStyle/>
          <a:p>
            <a:pPr>
              <a:defRPr/>
            </a:pPr>
            <a:fld id="{E1E1CD7C-2161-7D43-862E-CE4C333CD873}" type="slidenum">
              <a:rPr lang="fr-FR"/>
              <a:t>‹#›</a:t>
            </a:fld>
            <a:endParaRPr lang="fr-FR"/>
          </a:p>
        </p:txBody>
      </p:sp>
      <p:sp>
        <p:nvSpPr>
          <p:cNvPr id="2" name="Titre 1"/>
          <p:cNvSpPr>
            <a:spLocks noGrp="1"/>
          </p:cNvSpPr>
          <p:nvPr>
            <p:ph type="title"/>
          </p:nvPr>
        </p:nvSpPr>
        <p:spPr bwMode="auto"/>
        <p:txBody>
          <a:bodyPr/>
          <a:lstStyle/>
          <a:p>
            <a:pPr>
              <a:defRPr/>
            </a:pPr>
            <a:r>
              <a:rPr lang="fr-FR"/>
              <a:t>Modifiez le style du titre</a:t>
            </a:r>
            <a:endParaRPr/>
          </a:p>
        </p:txBody>
      </p:sp>
    </p:spTree>
    <p:extLst>
      <p:ext uri="{BB962C8B-B14F-4D97-AF65-F5344CB8AC3E}">
        <p14:creationId xmlns:p14="http://schemas.microsoft.com/office/powerpoint/2010/main" val="3785705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4FAB-3C66-FB2B-E243-87573F5CFA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DEE8B22-D53B-540A-D76A-E4FD6549C7D8}"/>
              </a:ext>
            </a:extLst>
          </p:cNvPr>
          <p:cNvSpPr>
            <a:spLocks noGrp="1"/>
          </p:cNvSpPr>
          <p:nvPr>
            <p:ph type="dt" sz="half" idx="10"/>
          </p:nvPr>
        </p:nvSpPr>
        <p:spPr/>
        <p:txBody>
          <a:bodyPr/>
          <a:lstStyle/>
          <a:p>
            <a:r>
              <a:rPr lang="fr-FR"/>
              <a:t>Climate and Sustainability Strategy- AE</a:t>
            </a:r>
            <a:endParaRPr lang="en-US"/>
          </a:p>
        </p:txBody>
      </p:sp>
      <p:sp>
        <p:nvSpPr>
          <p:cNvPr id="4" name="Footer Placeholder 3">
            <a:extLst>
              <a:ext uri="{FF2B5EF4-FFF2-40B4-BE49-F238E27FC236}">
                <a16:creationId xmlns:a16="http://schemas.microsoft.com/office/drawing/2014/main" id="{3D6F2698-1BBA-08DB-5775-6A22B1EFDA7B}"/>
              </a:ext>
            </a:extLst>
          </p:cNvPr>
          <p:cNvSpPr>
            <a:spLocks noGrp="1"/>
          </p:cNvSpPr>
          <p:nvPr>
            <p:ph type="ftr" sz="quarter" idx="11"/>
          </p:nvPr>
        </p:nvSpPr>
        <p:spPr/>
        <p:txBody>
          <a:bodyPr/>
          <a:lstStyle/>
          <a:p>
            <a:r>
              <a:rPr lang="en-US"/>
              <a:t>Gisou van der Goot</a:t>
            </a:r>
          </a:p>
        </p:txBody>
      </p:sp>
      <p:sp>
        <p:nvSpPr>
          <p:cNvPr id="5" name="Slide Number Placeholder 4">
            <a:extLst>
              <a:ext uri="{FF2B5EF4-FFF2-40B4-BE49-F238E27FC236}">
                <a16:creationId xmlns:a16="http://schemas.microsoft.com/office/drawing/2014/main" id="{10DDA355-BFCB-BCB0-8D03-07D236EDDA4C}"/>
              </a:ext>
            </a:extLst>
          </p:cNvPr>
          <p:cNvSpPr>
            <a:spLocks noGrp="1"/>
          </p:cNvSpPr>
          <p:nvPr>
            <p:ph type="sldNum" sz="quarter" idx="12"/>
          </p:nvPr>
        </p:nvSpPr>
        <p:spPr/>
        <p:txBody>
          <a:bodyPr/>
          <a:lstStyle/>
          <a:p>
            <a:fld id="{59D87F67-5476-C54D-932E-D6A8FB549A65}" type="slidenum">
              <a:rPr lang="en-US" smtClean="0"/>
              <a:t>‹#›</a:t>
            </a:fld>
            <a:endParaRPr lang="en-US"/>
          </a:p>
        </p:txBody>
      </p:sp>
    </p:spTree>
    <p:extLst>
      <p:ext uri="{BB962C8B-B14F-4D97-AF65-F5344CB8AC3E}">
        <p14:creationId xmlns:p14="http://schemas.microsoft.com/office/powerpoint/2010/main" val="3115169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FR"/>
              <a:t>Climate and Sustainability Strategy- AE</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Gisou van der Goot</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7418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FR"/>
              <a:t>Climate and Sustainability Strategy- AE</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Gisou van der Goot</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686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FR"/>
              <a:t>Climate and Sustainability Strategy- AE</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Gisou van der Goot</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5453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6" y="2084917"/>
            <a:ext cx="4581525"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FR"/>
              <a:t>Climate and Sustainability Strategy- AE</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Gisou van der Goot</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01820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FR"/>
              <a:t>Climate and Sustainability Strategy- AE</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Gisou van der Goot</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74710"/>
            <a:ext cx="3144520" cy="1430337"/>
          </a:xfrm>
        </p:spPr>
        <p:txBody>
          <a:bodyPr/>
          <a:lstStyle/>
          <a:p>
            <a:r>
              <a:rPr lang="fr-FR" dirty="0"/>
              <a:t>Modifiez le style du titre</a:t>
            </a:r>
          </a:p>
        </p:txBody>
      </p:sp>
    </p:spTree>
    <p:extLst>
      <p:ext uri="{BB962C8B-B14F-4D97-AF65-F5344CB8AC3E}">
        <p14:creationId xmlns:p14="http://schemas.microsoft.com/office/powerpoint/2010/main" val="131903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FR"/>
              <a:t>Climate and Sustainability Strategy- AE</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Gisou van der Goot</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4049395" y="174710"/>
            <a:ext cx="3144520" cy="1430337"/>
          </a:xfrm>
        </p:spPr>
        <p:txBody>
          <a:bodyPr/>
          <a:lstStyle/>
          <a:p>
            <a:r>
              <a:rPr lang="fr-FR" dirty="0"/>
              <a:t>Modifiez le style du titre</a:t>
            </a:r>
          </a:p>
        </p:txBody>
      </p:sp>
    </p:spTree>
    <p:extLst>
      <p:ext uri="{BB962C8B-B14F-4D97-AF65-F5344CB8AC3E}">
        <p14:creationId xmlns:p14="http://schemas.microsoft.com/office/powerpoint/2010/main" val="387484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366178561" r:id="rId1"/>
  </p:sldLayoutIdLst>
  <p:hf hdr="0"/>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6" y="174710"/>
            <a:ext cx="3667125"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6" y="2084917"/>
            <a:ext cx="7726363"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778255" y="3856523"/>
            <a:ext cx="4454736"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FR"/>
              <a:t>Climate and Sustainability Strategy- AE</a:t>
            </a:r>
            <a:endParaRPr lang="fr-FR" dirty="0"/>
          </a:p>
        </p:txBody>
      </p:sp>
      <p:sp>
        <p:nvSpPr>
          <p:cNvPr id="5" name="Footer Placeholder 4"/>
          <p:cNvSpPr>
            <a:spLocks noGrp="1"/>
          </p:cNvSpPr>
          <p:nvPr>
            <p:ph type="ftr" sz="quarter" idx="3"/>
          </p:nvPr>
        </p:nvSpPr>
        <p:spPr>
          <a:xfrm rot="16200000">
            <a:off x="6525446" y="2584212"/>
            <a:ext cx="4724347"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a:t>Gisou van der Goot</a:t>
            </a:r>
            <a:endParaRPr lang="fr-FR" dirty="0"/>
          </a:p>
        </p:txBody>
      </p:sp>
      <p:sp>
        <p:nvSpPr>
          <p:cNvPr id="6" name="Slide Number Placeholder 5"/>
          <p:cNvSpPr>
            <a:spLocks noGrp="1"/>
          </p:cNvSpPr>
          <p:nvPr>
            <p:ph type="sldNum" sz="quarter" idx="4"/>
          </p:nvPr>
        </p:nvSpPr>
        <p:spPr>
          <a:xfrm>
            <a:off x="8631238" y="260351"/>
            <a:ext cx="512762" cy="218069"/>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30273" y="176445"/>
            <a:ext cx="653952"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22384" y="6540242"/>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spTree>
    <p:extLst>
      <p:ext uri="{BB962C8B-B14F-4D97-AF65-F5344CB8AC3E}">
        <p14:creationId xmlns:p14="http://schemas.microsoft.com/office/powerpoint/2010/main" val="1597144239"/>
      </p:ext>
    </p:extLst>
  </p:cSld>
  <p:clrMap bg1="lt1" tx1="dk1" bg2="lt2" tx2="dk2" accent1="accent1" accent2="accent2" accent3="accent3" accent4="accent4" accent5="accent5" accent6="accent6" hlink="hlink" folHlink="folHlink"/>
  <p:sldLayoutIdLst>
    <p:sldLayoutId id="2366178579" r:id="rId1"/>
    <p:sldLayoutId id="2366178580" r:id="rId2"/>
    <p:sldLayoutId id="2366178581" r:id="rId3"/>
    <p:sldLayoutId id="2366178582" r:id="rId4"/>
    <p:sldLayoutId id="2366178583" r:id="rId5"/>
    <p:sldLayoutId id="2366178584" r:id="rId6"/>
    <p:sldLayoutId id="2366178585" r:id="rId7"/>
    <p:sldLayoutId id="2366178586" r:id="rId8"/>
    <p:sldLayoutId id="2366178587" r:id="rId9"/>
    <p:sldLayoutId id="2366178588" r:id="rId10"/>
    <p:sldLayoutId id="2366178589" r:id="rId11"/>
    <p:sldLayoutId id="2366178590" r:id="rId12"/>
    <p:sldLayoutId id="2366178591" r:id="rId13"/>
    <p:sldLayoutId id="2366178592" r:id="rId14"/>
    <p:sldLayoutId id="2366178593" r:id="rId15"/>
    <p:sldLayoutId id="2366178594" r:id="rId16"/>
    <p:sldLayoutId id="236617859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6" y="174710"/>
            <a:ext cx="3667125"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6" y="2084917"/>
            <a:ext cx="7726363"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778255" y="3856523"/>
            <a:ext cx="4454736"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FR"/>
              <a:t>Climate and Sustainability Strategy- AE</a:t>
            </a:r>
            <a:endParaRPr lang="fr-FR" dirty="0"/>
          </a:p>
        </p:txBody>
      </p:sp>
      <p:sp>
        <p:nvSpPr>
          <p:cNvPr id="5" name="Footer Placeholder 4"/>
          <p:cNvSpPr>
            <a:spLocks noGrp="1"/>
          </p:cNvSpPr>
          <p:nvPr>
            <p:ph type="ftr" sz="quarter" idx="3"/>
          </p:nvPr>
        </p:nvSpPr>
        <p:spPr>
          <a:xfrm rot="16200000">
            <a:off x="6525446" y="2584212"/>
            <a:ext cx="4724347"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a:t>Gisou van der Goot</a:t>
            </a:r>
            <a:endParaRPr lang="fr-FR" dirty="0"/>
          </a:p>
        </p:txBody>
      </p:sp>
      <p:sp>
        <p:nvSpPr>
          <p:cNvPr id="6" name="Slide Number Placeholder 5"/>
          <p:cNvSpPr>
            <a:spLocks noGrp="1"/>
          </p:cNvSpPr>
          <p:nvPr>
            <p:ph type="sldNum" sz="quarter" idx="4"/>
          </p:nvPr>
        </p:nvSpPr>
        <p:spPr>
          <a:xfrm>
            <a:off x="8631238" y="260351"/>
            <a:ext cx="512762" cy="218069"/>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20"/>
          <a:stretch>
            <a:fillRect/>
          </a:stretch>
        </p:blipFill>
        <p:spPr>
          <a:xfrm>
            <a:off x="130273" y="176445"/>
            <a:ext cx="653952"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22384" y="6540242"/>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spTree>
    <p:extLst>
      <p:ext uri="{BB962C8B-B14F-4D97-AF65-F5344CB8AC3E}">
        <p14:creationId xmlns:p14="http://schemas.microsoft.com/office/powerpoint/2010/main" val="3410287136"/>
      </p:ext>
    </p:extLst>
  </p:cSld>
  <p:clrMap bg1="lt1" tx1="dk1" bg2="lt2" tx2="dk2" accent1="accent1" accent2="accent2" accent3="accent3" accent4="accent4" accent5="accent5" accent6="accent6" hlink="hlink" folHlink="folHlink"/>
  <p:sldLayoutIdLst>
    <p:sldLayoutId id="2366178598" r:id="rId1"/>
    <p:sldLayoutId id="2366178599" r:id="rId2"/>
    <p:sldLayoutId id="2366178600" r:id="rId3"/>
    <p:sldLayoutId id="2366178601" r:id="rId4"/>
    <p:sldLayoutId id="2366178602" r:id="rId5"/>
    <p:sldLayoutId id="2366178603" r:id="rId6"/>
    <p:sldLayoutId id="2366178604" r:id="rId7"/>
    <p:sldLayoutId id="2366178605" r:id="rId8"/>
    <p:sldLayoutId id="2366178606" r:id="rId9"/>
    <p:sldLayoutId id="2366178607" r:id="rId10"/>
    <p:sldLayoutId id="2366178608" r:id="rId11"/>
    <p:sldLayoutId id="2366178609" r:id="rId12"/>
    <p:sldLayoutId id="2366178610" r:id="rId13"/>
    <p:sldLayoutId id="2366178611" r:id="rId14"/>
    <p:sldLayoutId id="2366178612" r:id="rId15"/>
    <p:sldLayoutId id="2366178613" r:id="rId16"/>
    <p:sldLayoutId id="2366178614" r:id="rId17"/>
    <p:sldLayoutId id="2366178615" r:id="rId18"/>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mpus © Jamani Caillet">
            <a:extLst>
              <a:ext uri="{FF2B5EF4-FFF2-40B4-BE49-F238E27FC236}">
                <a16:creationId xmlns:a16="http://schemas.microsoft.com/office/drawing/2014/main" id="{FCA06E3B-6D9A-7479-DD00-BE5613DBF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884" y="1396"/>
            <a:ext cx="7922116" cy="527866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8">
            <a:extLst>
              <a:ext uri="{FF2B5EF4-FFF2-40B4-BE49-F238E27FC236}">
                <a16:creationId xmlns:a16="http://schemas.microsoft.com/office/drawing/2014/main" id="{971254E0-281E-4C07-9B36-046B53C234DB}"/>
              </a:ext>
            </a:extLst>
          </p:cNvPr>
          <p:cNvSpPr txBox="1">
            <a:spLocks/>
          </p:cNvSpPr>
          <p:nvPr/>
        </p:nvSpPr>
        <p:spPr>
          <a:xfrm>
            <a:off x="6633916" y="3140968"/>
            <a:ext cx="2519610" cy="2151528"/>
          </a:xfrm>
          <a:prstGeom prst="rect">
            <a:avLst/>
          </a:prstGeom>
          <a:solidFill>
            <a:schemeClr val="accent1"/>
          </a:solidFill>
        </p:spPr>
        <p:txBody>
          <a:bodyPr vert="horz" lIns="216000" tIns="0" rIns="72000" bIns="46800" rtlCol="0" anchor="ctr" anchorCtr="0">
            <a:normAutofit/>
          </a:bodyPr>
          <a:lstStyle>
            <a:lvl1pPr algn="l" defTabSz="685800" rtl="0" eaLnBrk="1" latinLnBrk="0" hangingPunct="1">
              <a:lnSpc>
                <a:spcPct val="90000"/>
              </a:lnSpc>
              <a:spcBef>
                <a:spcPct val="0"/>
              </a:spcBef>
              <a:buNone/>
              <a:defRPr sz="3600" b="1" i="0" kern="1000" spc="-70" baseline="0">
                <a:solidFill>
                  <a:schemeClr val="bg1"/>
                </a:solidFill>
                <a:latin typeface="Franklin Gothic Demi Cond" panose="020B0706030402020204" pitchFamily="34" charset="0"/>
                <a:ea typeface="Roboto Black" panose="02000000000000000000" pitchFamily="2" charset="0"/>
                <a:cs typeface="Arial" panose="020B0604020202020204" pitchFamily="34" charset="0"/>
              </a:defRPr>
            </a:lvl1pPr>
          </a:lstStyle>
          <a:p>
            <a:pPr algn="ctr">
              <a:lnSpc>
                <a:spcPct val="115000"/>
              </a:lnSpc>
              <a:spcAft>
                <a:spcPts val="800"/>
              </a:spcAft>
            </a:pPr>
            <a:r>
              <a:rPr lang="en-GB" sz="2000" dirty="0">
                <a:solidFill>
                  <a:srgbClr val="FFFFFF"/>
                </a:solidFill>
                <a:latin typeface="Arial"/>
                <a:cs typeface="Times New Roman" panose="02020603050405020304" pitchFamily="18" charset="0"/>
              </a:rPr>
              <a:t>The Climate and Sustainability Strategy</a:t>
            </a:r>
          </a:p>
          <a:p>
            <a:pPr algn="ctr">
              <a:lnSpc>
                <a:spcPct val="115000"/>
              </a:lnSpc>
              <a:spcAft>
                <a:spcPts val="800"/>
              </a:spcAft>
            </a:pPr>
            <a:r>
              <a:rPr lang="en-GB" sz="2000" dirty="0">
                <a:solidFill>
                  <a:srgbClr val="FFFFFF"/>
                </a:solidFill>
                <a:latin typeface="Arial"/>
                <a:cs typeface="Times New Roman" panose="02020603050405020304" pitchFamily="18" charset="0"/>
              </a:rPr>
              <a:t>EPFL - 2030</a:t>
            </a:r>
          </a:p>
        </p:txBody>
      </p:sp>
      <p:sp>
        <p:nvSpPr>
          <p:cNvPr id="8" name="Sous-titre 9">
            <a:extLst>
              <a:ext uri="{FF2B5EF4-FFF2-40B4-BE49-F238E27FC236}">
                <a16:creationId xmlns:a16="http://schemas.microsoft.com/office/drawing/2014/main" id="{B2BF73A0-8F97-4BAE-8E69-EF5E8EBDEA06}"/>
              </a:ext>
            </a:extLst>
          </p:cNvPr>
          <p:cNvSpPr txBox="1">
            <a:spLocks/>
          </p:cNvSpPr>
          <p:nvPr/>
        </p:nvSpPr>
        <p:spPr>
          <a:xfrm>
            <a:off x="4805116" y="5280056"/>
            <a:ext cx="1828800" cy="1568450"/>
          </a:xfrm>
          <a:prstGeom prst="rect">
            <a:avLst/>
          </a:prstGeom>
          <a:solidFill>
            <a:schemeClr val="tx1"/>
          </a:solidFill>
        </p:spPr>
        <p:txBody>
          <a:bodyPr vert="horz" lIns="90000" tIns="45720" rIns="91440" bIns="45720" rtlCol="0" anchor="ctr" anchorCtr="0">
            <a:normAutofit/>
          </a:bodyPr>
          <a:lstStyle>
            <a:lvl1pPr marL="0" indent="0" algn="ctr" defTabSz="685800" rtl="0" eaLnBrk="1" latinLnBrk="0" hangingPunct="1">
              <a:lnSpc>
                <a:spcPct val="90000"/>
              </a:lnSpc>
              <a:spcBef>
                <a:spcPts val="750"/>
              </a:spcBef>
              <a:buClr>
                <a:schemeClr val="accent1"/>
              </a:buClr>
              <a:buSzPct val="90000"/>
              <a:buFont typeface="Wingdings" pitchFamily="2" charset="2"/>
              <a:buNone/>
              <a:defRPr sz="1200" b="0" i="0" kern="1200">
                <a:solidFill>
                  <a:schemeClr val="bg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Clr>
                <a:schemeClr val="accent1"/>
              </a:buClr>
              <a:buSzPct val="100000"/>
              <a:buFont typeface="Arial" panose="020B0604020202020204" pitchFamily="34" charset="0"/>
              <a:buNone/>
              <a:defRPr sz="1500" b="0" i="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SzPct val="90000"/>
              <a:buFont typeface="Wingdings" pitchFamily="2" charset="2"/>
              <a:buNone/>
              <a:defRPr sz="1350" b="0" i="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buClr>
                <a:srgbClr val="E30613"/>
              </a:buClr>
            </a:pPr>
            <a:r>
              <a:rPr lang="fr-FR" sz="1400" b="1" dirty="0">
                <a:solidFill>
                  <a:srgbClr val="FFFFFF"/>
                </a:solidFill>
              </a:rPr>
              <a:t>Gisou van der Goot</a:t>
            </a:r>
          </a:p>
          <a:p>
            <a:pPr>
              <a:buClr>
                <a:srgbClr val="E30613"/>
              </a:buClr>
            </a:pPr>
            <a:r>
              <a:rPr lang="fr-FR" sz="1400" b="1" dirty="0">
                <a:solidFill>
                  <a:srgbClr val="FFFFFF"/>
                </a:solidFill>
              </a:rPr>
              <a:t>VPT</a:t>
            </a:r>
          </a:p>
        </p:txBody>
      </p:sp>
      <p:sp>
        <p:nvSpPr>
          <p:cNvPr id="5" name="Espace réservé du texte 4">
            <a:extLst>
              <a:ext uri="{FF2B5EF4-FFF2-40B4-BE49-F238E27FC236}">
                <a16:creationId xmlns:a16="http://schemas.microsoft.com/office/drawing/2014/main" id="{54CB23CC-3C2C-BAD1-80B9-7F60F8217CEE}"/>
              </a:ext>
            </a:extLst>
          </p:cNvPr>
          <p:cNvSpPr>
            <a:spLocks noGrp="1"/>
          </p:cNvSpPr>
          <p:nvPr>
            <p:ph type="body" sz="quarter" idx="11"/>
          </p:nvPr>
        </p:nvSpPr>
        <p:spPr>
          <a:xfrm>
            <a:off x="6633916" y="6237312"/>
            <a:ext cx="1828800" cy="613833"/>
          </a:xfrm>
        </p:spPr>
        <p:txBody>
          <a:bodyPr/>
          <a:lstStyle/>
          <a:p>
            <a:r>
              <a:rPr lang="fr-CH" dirty="0"/>
              <a:t>20.04.2023</a:t>
            </a:r>
          </a:p>
        </p:txBody>
      </p:sp>
    </p:spTree>
    <p:extLst>
      <p:ext uri="{BB962C8B-B14F-4D97-AF65-F5344CB8AC3E}">
        <p14:creationId xmlns:p14="http://schemas.microsoft.com/office/powerpoint/2010/main" val="14982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
            <a:extLst>
              <a:ext uri="{FF2B5EF4-FFF2-40B4-BE49-F238E27FC236}">
                <a16:creationId xmlns:a16="http://schemas.microsoft.com/office/drawing/2014/main" id="{04563DDD-27E8-D1CF-724E-9BC9666DED16}"/>
              </a:ext>
            </a:extLst>
          </p:cNvPr>
          <p:cNvPicPr>
            <a:picLocks noChangeAspect="1"/>
          </p:cNvPicPr>
          <p:nvPr/>
        </p:nvPicPr>
        <p:blipFill>
          <a:blip r:embed="rId2"/>
          <a:stretch>
            <a:fillRect/>
          </a:stretch>
        </p:blipFill>
        <p:spPr>
          <a:xfrm>
            <a:off x="874713" y="643795"/>
            <a:ext cx="8178800" cy="5806948"/>
          </a:xfrm>
          <a:prstGeom prst="rect">
            <a:avLst/>
          </a:prstGeom>
          <a:noFill/>
        </p:spPr>
      </p:pic>
      <p:sp>
        <p:nvSpPr>
          <p:cNvPr id="3" name="Espace réservé de la date 2" hidden="1">
            <a:extLst>
              <a:ext uri="{FF2B5EF4-FFF2-40B4-BE49-F238E27FC236}">
                <a16:creationId xmlns:a16="http://schemas.microsoft.com/office/drawing/2014/main" id="{3CB806FC-8ED1-B92A-267B-7363A60B608E}"/>
              </a:ext>
            </a:extLst>
          </p:cNvPr>
          <p:cNvSpPr>
            <a:spLocks noGrp="1"/>
          </p:cNvSpPr>
          <p:nvPr>
            <p:ph type="dt" sz="half" idx="10"/>
          </p:nvPr>
        </p:nvSpPr>
        <p:spPr>
          <a:xfrm rot="16200000">
            <a:off x="-1778255" y="3856523"/>
            <a:ext cx="4454736" cy="911524"/>
          </a:xfrm>
        </p:spPr>
        <p:txBody>
          <a:bodyPr anchor="ctr">
            <a:normAutofit/>
          </a:bodyPr>
          <a:lstStyle/>
          <a:p>
            <a:pPr>
              <a:spcAft>
                <a:spcPts val="600"/>
              </a:spcAft>
            </a:pPr>
            <a:r>
              <a:rPr lang="fr-FR"/>
              <a:t>Climate and Sustainability Strategy- AE</a:t>
            </a:r>
          </a:p>
        </p:txBody>
      </p:sp>
      <p:sp>
        <p:nvSpPr>
          <p:cNvPr id="4" name="Espace réservé du pied de page 3">
            <a:extLst>
              <a:ext uri="{FF2B5EF4-FFF2-40B4-BE49-F238E27FC236}">
                <a16:creationId xmlns:a16="http://schemas.microsoft.com/office/drawing/2014/main" id="{2B79F98B-C838-D415-E587-CB2C22A392BD}"/>
              </a:ext>
            </a:extLst>
          </p:cNvPr>
          <p:cNvSpPr>
            <a:spLocks noGrp="1"/>
          </p:cNvSpPr>
          <p:nvPr>
            <p:ph type="ftr" sz="quarter" idx="11"/>
          </p:nvPr>
        </p:nvSpPr>
        <p:spPr>
          <a:xfrm rot="16200000">
            <a:off x="6525446" y="2584212"/>
            <a:ext cx="4724347" cy="512762"/>
          </a:xfrm>
        </p:spPr>
        <p:txBody>
          <a:bodyPr anchor="ctr">
            <a:normAutofit/>
          </a:bodyPr>
          <a:lstStyle/>
          <a:p>
            <a:pPr>
              <a:spcAft>
                <a:spcPts val="600"/>
              </a:spcAft>
            </a:pPr>
            <a:r>
              <a:rPr lang="fr-FR"/>
              <a:t>Gisou van der Goot</a:t>
            </a:r>
          </a:p>
        </p:txBody>
      </p:sp>
      <p:sp>
        <p:nvSpPr>
          <p:cNvPr id="5" name="Espace réservé du numéro de diapositive 4" hidden="1">
            <a:extLst>
              <a:ext uri="{FF2B5EF4-FFF2-40B4-BE49-F238E27FC236}">
                <a16:creationId xmlns:a16="http://schemas.microsoft.com/office/drawing/2014/main" id="{B66D1055-6338-2C6C-0638-8753C96C78A1}"/>
              </a:ext>
            </a:extLst>
          </p:cNvPr>
          <p:cNvSpPr>
            <a:spLocks noGrp="1"/>
          </p:cNvSpPr>
          <p:nvPr>
            <p:ph type="sldNum" sz="quarter" idx="12"/>
          </p:nvPr>
        </p:nvSpPr>
        <p:spPr>
          <a:xfrm>
            <a:off x="8631238" y="260351"/>
            <a:ext cx="512762" cy="218069"/>
          </a:xfrm>
        </p:spPr>
        <p:txBody>
          <a:bodyPr anchor="t">
            <a:normAutofit/>
          </a:bodyPr>
          <a:lstStyle/>
          <a:p>
            <a:pPr>
              <a:spcAft>
                <a:spcPts val="600"/>
              </a:spcAft>
            </a:pPr>
            <a:fld id="{E1E1CD7C-2161-7D43-862E-CE4C333CD873}" type="slidenum">
              <a:rPr lang="fr-FR" smtClean="0"/>
              <a:pPr>
                <a:spcAft>
                  <a:spcPts val="600"/>
                </a:spcAft>
              </a:pPr>
              <a:t>10</a:t>
            </a:fld>
            <a:endParaRPr lang="fr-FR"/>
          </a:p>
        </p:txBody>
      </p:sp>
    </p:spTree>
    <p:extLst>
      <p:ext uri="{BB962C8B-B14F-4D97-AF65-F5344CB8AC3E}">
        <p14:creationId xmlns:p14="http://schemas.microsoft.com/office/powerpoint/2010/main" val="6793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A997D5-2DEE-C83B-637B-D3A05194E00C}"/>
              </a:ext>
            </a:extLst>
          </p:cNvPr>
          <p:cNvSpPr>
            <a:spLocks noGrp="1"/>
          </p:cNvSpPr>
          <p:nvPr>
            <p:ph type="title"/>
          </p:nvPr>
        </p:nvSpPr>
        <p:spPr/>
        <p:txBody>
          <a:bodyPr/>
          <a:lstStyle/>
          <a:p>
            <a:r>
              <a:rPr lang="en-US" sz="3200" kern="0" dirty="0">
                <a:solidFill>
                  <a:sysClr val="windowText" lastClr="000000"/>
                </a:solidFill>
              </a:rPr>
              <a:t>EPFL’S CARBON FOOTPRINT</a:t>
            </a:r>
            <a:br>
              <a:rPr lang="en-US" sz="3200" kern="0" dirty="0">
                <a:solidFill>
                  <a:sysClr val="windowText" lastClr="000000"/>
                </a:solidFill>
              </a:rPr>
            </a:br>
            <a:endParaRPr lang="fr-CH" dirty="0"/>
          </a:p>
        </p:txBody>
      </p:sp>
      <p:sp>
        <p:nvSpPr>
          <p:cNvPr id="3" name="Espace réservé de la date 2">
            <a:extLst>
              <a:ext uri="{FF2B5EF4-FFF2-40B4-BE49-F238E27FC236}">
                <a16:creationId xmlns:a16="http://schemas.microsoft.com/office/drawing/2014/main" id="{67138F32-0092-228F-9A4C-30AD7A4DB31F}"/>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CB913947-6286-3C14-2589-27BF67E8720A}"/>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680D8276-DC79-FC3E-DD14-1DDF630BBD98}"/>
              </a:ext>
            </a:extLst>
          </p:cNvPr>
          <p:cNvSpPr>
            <a:spLocks noGrp="1"/>
          </p:cNvSpPr>
          <p:nvPr>
            <p:ph type="sldNum" sz="quarter" idx="12"/>
          </p:nvPr>
        </p:nvSpPr>
        <p:spPr/>
        <p:txBody>
          <a:bodyPr/>
          <a:lstStyle/>
          <a:p>
            <a:fld id="{E1E1CD7C-2161-7D43-862E-CE4C333CD873}" type="slidenum">
              <a:rPr lang="fr-FR" smtClean="0"/>
              <a:pPr/>
              <a:t>11</a:t>
            </a:fld>
            <a:endParaRPr lang="fr-FR" dirty="0"/>
          </a:p>
        </p:txBody>
      </p:sp>
      <p:pic>
        <p:nvPicPr>
          <p:cNvPr id="6" name="Image 5">
            <a:extLst>
              <a:ext uri="{FF2B5EF4-FFF2-40B4-BE49-F238E27FC236}">
                <a16:creationId xmlns:a16="http://schemas.microsoft.com/office/drawing/2014/main" id="{B74B98A7-DAA8-5F15-FEA9-80A66BC7E3BC}"/>
              </a:ext>
            </a:extLst>
          </p:cNvPr>
          <p:cNvPicPr>
            <a:picLocks noChangeAspect="1"/>
          </p:cNvPicPr>
          <p:nvPr/>
        </p:nvPicPr>
        <p:blipFill>
          <a:blip r:embed="rId2"/>
          <a:srcRect/>
          <a:stretch/>
        </p:blipFill>
        <p:spPr>
          <a:xfrm>
            <a:off x="754883" y="1812433"/>
            <a:ext cx="8137597" cy="4856927"/>
          </a:xfrm>
          <a:prstGeom prst="rect">
            <a:avLst/>
          </a:prstGeom>
        </p:spPr>
      </p:pic>
      <p:sp>
        <p:nvSpPr>
          <p:cNvPr id="7" name="object 2">
            <a:extLst>
              <a:ext uri="{FF2B5EF4-FFF2-40B4-BE49-F238E27FC236}">
                <a16:creationId xmlns:a16="http://schemas.microsoft.com/office/drawing/2014/main" id="{AF47DB6C-2ADB-F5CF-8C7C-1F19CCB588EC}"/>
              </a:ext>
            </a:extLst>
          </p:cNvPr>
          <p:cNvSpPr/>
          <p:nvPr/>
        </p:nvSpPr>
        <p:spPr>
          <a:xfrm>
            <a:off x="1989675" y="2152890"/>
            <a:ext cx="157003" cy="3918815"/>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chemeClr val="bg1">
              <a:lumMod val="85000"/>
            </a:schemeClr>
          </a:solidFill>
        </p:spPr>
        <p:txBody>
          <a:bodyPr wrap="square" lIns="0" tIns="0" rIns="0" bIns="0" rtlCol="0"/>
          <a:lstStyle/>
          <a:p>
            <a:endParaRPr/>
          </a:p>
        </p:txBody>
      </p:sp>
      <p:grpSp>
        <p:nvGrpSpPr>
          <p:cNvPr id="8" name="object 41">
            <a:extLst>
              <a:ext uri="{FF2B5EF4-FFF2-40B4-BE49-F238E27FC236}">
                <a16:creationId xmlns:a16="http://schemas.microsoft.com/office/drawing/2014/main" id="{F4F236DD-2E75-A910-3FCB-FC6E968260E3}"/>
              </a:ext>
            </a:extLst>
          </p:cNvPr>
          <p:cNvGrpSpPr/>
          <p:nvPr/>
        </p:nvGrpSpPr>
        <p:grpSpPr>
          <a:xfrm>
            <a:off x="2029191" y="2309079"/>
            <a:ext cx="65500" cy="224807"/>
            <a:chOff x="76238" y="301336"/>
            <a:chExt cx="126364" cy="433705"/>
          </a:xfrm>
        </p:grpSpPr>
        <p:pic>
          <p:nvPicPr>
            <p:cNvPr id="9" name="object 42">
              <a:extLst>
                <a:ext uri="{FF2B5EF4-FFF2-40B4-BE49-F238E27FC236}">
                  <a16:creationId xmlns:a16="http://schemas.microsoft.com/office/drawing/2014/main" id="{D9AD6450-53B0-FCD5-4D88-58AE43958D9F}"/>
                </a:ext>
              </a:extLst>
            </p:cNvPr>
            <p:cNvPicPr/>
            <p:nvPr/>
          </p:nvPicPr>
          <p:blipFill>
            <a:blip r:embed="rId3" cstate="print"/>
            <a:stretch>
              <a:fillRect/>
            </a:stretch>
          </p:blipFill>
          <p:spPr>
            <a:xfrm>
              <a:off x="76414" y="643489"/>
              <a:ext cx="126085" cy="91211"/>
            </a:xfrm>
            <a:prstGeom prst="rect">
              <a:avLst/>
            </a:prstGeom>
          </p:spPr>
        </p:pic>
        <p:sp>
          <p:nvSpPr>
            <p:cNvPr id="10" name="object 43">
              <a:extLst>
                <a:ext uri="{FF2B5EF4-FFF2-40B4-BE49-F238E27FC236}">
                  <a16:creationId xmlns:a16="http://schemas.microsoft.com/office/drawing/2014/main" id="{1E5DA330-8EB5-A488-2A8E-3E05B9B80C29}"/>
                </a:ext>
              </a:extLst>
            </p:cNvPr>
            <p:cNvSpPr/>
            <p:nvPr/>
          </p:nvSpPr>
          <p:spPr>
            <a:xfrm>
              <a:off x="76238" y="301345"/>
              <a:ext cx="126364" cy="319405"/>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grpSp>
      <p:sp>
        <p:nvSpPr>
          <p:cNvPr id="11" name="object 85">
            <a:extLst>
              <a:ext uri="{FF2B5EF4-FFF2-40B4-BE49-F238E27FC236}">
                <a16:creationId xmlns:a16="http://schemas.microsoft.com/office/drawing/2014/main" id="{BA1A431C-E44A-1FED-2D56-5625B46C4C3D}"/>
              </a:ext>
            </a:extLst>
          </p:cNvPr>
          <p:cNvSpPr txBox="1"/>
          <p:nvPr/>
        </p:nvSpPr>
        <p:spPr>
          <a:xfrm>
            <a:off x="2022689" y="3549554"/>
            <a:ext cx="76944" cy="1144112"/>
          </a:xfrm>
          <a:prstGeom prst="rect">
            <a:avLst/>
          </a:prstGeom>
        </p:spPr>
        <p:txBody>
          <a:bodyPr vert="vert270" wrap="square" lIns="0" tIns="12700" rIns="0" bIns="0" rtlCol="0">
            <a:spAutoFit/>
          </a:bodyPr>
          <a:lstStyle/>
          <a:p>
            <a:pPr marL="12700">
              <a:spcBef>
                <a:spcPts val="100"/>
              </a:spcBef>
            </a:pPr>
            <a:r>
              <a:rPr sz="500" kern="0" dirty="0">
                <a:solidFill>
                  <a:sysClr val="windowText" lastClr="000000"/>
                </a:solidFill>
                <a:cs typeface="Arial"/>
              </a:rPr>
              <a:t>2030 Climate &amp; Sustainability Strategy</a:t>
            </a:r>
          </a:p>
        </p:txBody>
      </p:sp>
      <p:pic>
        <p:nvPicPr>
          <p:cNvPr id="12" name="!!!IMAGE">
            <a:extLst>
              <a:ext uri="{FF2B5EF4-FFF2-40B4-BE49-F238E27FC236}">
                <a16:creationId xmlns:a16="http://schemas.microsoft.com/office/drawing/2014/main" id="{5C884627-E05A-DC66-3817-7F8357549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5252" y="2636912"/>
            <a:ext cx="5357782" cy="3082043"/>
          </a:xfrm>
          <a:prstGeom prst="rect">
            <a:avLst/>
          </a:prstGeom>
        </p:spPr>
      </p:pic>
      <p:sp>
        <p:nvSpPr>
          <p:cNvPr id="13" name="TextBox 12">
            <a:extLst>
              <a:ext uri="{FF2B5EF4-FFF2-40B4-BE49-F238E27FC236}">
                <a16:creationId xmlns:a16="http://schemas.microsoft.com/office/drawing/2014/main" id="{C56A0999-0EFD-851F-6138-75F7538707B1}"/>
              </a:ext>
            </a:extLst>
          </p:cNvPr>
          <p:cNvSpPr txBox="1"/>
          <p:nvPr/>
        </p:nvSpPr>
        <p:spPr>
          <a:xfrm>
            <a:off x="5580112" y="548680"/>
            <a:ext cx="2358179" cy="830997"/>
          </a:xfrm>
          <a:prstGeom prst="rect">
            <a:avLst/>
          </a:prstGeom>
          <a:noFill/>
          <a:ln>
            <a:solidFill>
              <a:sysClr val="windowText" lastClr="000000"/>
            </a:solidFill>
          </a:ln>
        </p:spPr>
        <p:txBody>
          <a:bodyPr wrap="square">
            <a:spAutoFit/>
          </a:bodyPr>
          <a:lstStyle/>
          <a:p>
            <a:pPr>
              <a:defRPr/>
            </a:pPr>
            <a:r>
              <a:rPr lang="en-GB" sz="1600" i="1" kern="0" dirty="0">
                <a:solidFill>
                  <a:sysClr val="windowText" lastClr="000000"/>
                </a:solidFill>
                <a:latin typeface="Helvetica" pitchFamily="2" charset="0"/>
              </a:rPr>
              <a:t>Cutting our carbon emissions</a:t>
            </a:r>
            <a:endParaRPr lang="en-GB" sz="1600" kern="0" dirty="0">
              <a:solidFill>
                <a:sysClr val="windowText" lastClr="000000"/>
              </a:solidFill>
              <a:latin typeface="Helvetica" pitchFamily="2" charset="0"/>
            </a:endParaRPr>
          </a:p>
          <a:p>
            <a:pPr>
              <a:defRPr/>
            </a:pPr>
            <a:r>
              <a:rPr lang="en-GB" sz="1600" i="1" kern="0" dirty="0">
                <a:solidFill>
                  <a:sysClr val="windowText" lastClr="000000"/>
                </a:solidFill>
                <a:latin typeface="Helvetica" pitchFamily="2" charset="0"/>
              </a:rPr>
              <a:t>is our top priority</a:t>
            </a:r>
            <a:endParaRPr lang="en-GB" sz="1600" kern="0" dirty="0">
              <a:solidFill>
                <a:sysClr val="windowText" lastClr="000000"/>
              </a:solidFill>
              <a:latin typeface="Helvetica" pitchFamily="2" charset="0"/>
            </a:endParaRPr>
          </a:p>
        </p:txBody>
      </p:sp>
      <p:sp>
        <p:nvSpPr>
          <p:cNvPr id="15" name="Espace réservé du numéro de diapositive 3">
            <a:extLst>
              <a:ext uri="{FF2B5EF4-FFF2-40B4-BE49-F238E27FC236}">
                <a16:creationId xmlns:a16="http://schemas.microsoft.com/office/drawing/2014/main" id="{D8E05E29-C5F3-DE7B-CE6D-37FD12EFD1D7}"/>
              </a:ext>
            </a:extLst>
          </p:cNvPr>
          <p:cNvSpPr txBox="1">
            <a:spLocks/>
          </p:cNvSpPr>
          <p:nvPr/>
        </p:nvSpPr>
        <p:spPr>
          <a:xfrm>
            <a:off x="-178568" y="811896"/>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11</a:t>
            </a:fld>
            <a:endParaRPr lang="fr-FR" dirty="0"/>
          </a:p>
        </p:txBody>
      </p:sp>
    </p:spTree>
    <p:extLst>
      <p:ext uri="{BB962C8B-B14F-4D97-AF65-F5344CB8AC3E}">
        <p14:creationId xmlns:p14="http://schemas.microsoft.com/office/powerpoint/2010/main" val="160458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A63A0-8135-ED37-A1A7-D6BECC3A4D5F}"/>
              </a:ext>
            </a:extLst>
          </p:cNvPr>
          <p:cNvSpPr>
            <a:spLocks noGrp="1"/>
          </p:cNvSpPr>
          <p:nvPr>
            <p:ph type="title"/>
          </p:nvPr>
        </p:nvSpPr>
        <p:spPr>
          <a:xfrm>
            <a:off x="904876" y="174710"/>
            <a:ext cx="5683348" cy="1430337"/>
          </a:xfrm>
        </p:spPr>
        <p:txBody>
          <a:bodyPr/>
          <a:lstStyle/>
          <a:p>
            <a:r>
              <a:rPr lang="fr-CH" dirty="0"/>
              <a:t>CO2 </a:t>
            </a:r>
            <a:r>
              <a:rPr lang="fr-CH" dirty="0" err="1"/>
              <a:t>emissions</a:t>
            </a:r>
            <a:r>
              <a:rPr lang="fr-CH" dirty="0"/>
              <a:t>: objectives of </a:t>
            </a:r>
            <a:r>
              <a:rPr lang="fr-CH" dirty="0" err="1"/>
              <a:t>reduction</a:t>
            </a:r>
            <a:endParaRPr lang="fr-CH" dirty="0"/>
          </a:p>
        </p:txBody>
      </p:sp>
      <p:sp>
        <p:nvSpPr>
          <p:cNvPr id="3" name="Espace réservé de la date 2">
            <a:extLst>
              <a:ext uri="{FF2B5EF4-FFF2-40B4-BE49-F238E27FC236}">
                <a16:creationId xmlns:a16="http://schemas.microsoft.com/office/drawing/2014/main" id="{E692002E-8029-AEC5-0179-BDB0DD3A4C5A}"/>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DDE45090-2B2D-F810-43FE-BEEBBA6E0B6E}"/>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1C02416D-C1B2-2BCC-AD29-276E98A4E41F}"/>
              </a:ext>
            </a:extLst>
          </p:cNvPr>
          <p:cNvSpPr>
            <a:spLocks noGrp="1"/>
          </p:cNvSpPr>
          <p:nvPr>
            <p:ph type="sldNum" sz="quarter" idx="12"/>
          </p:nvPr>
        </p:nvSpPr>
        <p:spPr/>
        <p:txBody>
          <a:bodyPr/>
          <a:lstStyle/>
          <a:p>
            <a:fld id="{E1E1CD7C-2161-7D43-862E-CE4C333CD873}" type="slidenum">
              <a:rPr lang="fr-FR" smtClean="0"/>
              <a:pPr/>
              <a:t>12</a:t>
            </a:fld>
            <a:endParaRPr lang="fr-FR" dirty="0"/>
          </a:p>
        </p:txBody>
      </p:sp>
      <p:pic>
        <p:nvPicPr>
          <p:cNvPr id="12" name="Picture 2">
            <a:extLst>
              <a:ext uri="{FF2B5EF4-FFF2-40B4-BE49-F238E27FC236}">
                <a16:creationId xmlns:a16="http://schemas.microsoft.com/office/drawing/2014/main" id="{65E510C4-7AF2-7125-D4CE-1ABBDF20A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75" b="2300"/>
          <a:stretch/>
        </p:blipFill>
        <p:spPr>
          <a:xfrm>
            <a:off x="1961226" y="1941978"/>
            <a:ext cx="3612369" cy="4223325"/>
          </a:xfrm>
          <a:prstGeom prst="rect">
            <a:avLst/>
          </a:prstGeom>
        </p:spPr>
      </p:pic>
      <p:sp>
        <p:nvSpPr>
          <p:cNvPr id="13" name="TextBox 10">
            <a:extLst>
              <a:ext uri="{FF2B5EF4-FFF2-40B4-BE49-F238E27FC236}">
                <a16:creationId xmlns:a16="http://schemas.microsoft.com/office/drawing/2014/main" id="{8B2F28C3-9C63-64CA-D020-2B0A88F00411}"/>
              </a:ext>
            </a:extLst>
          </p:cNvPr>
          <p:cNvSpPr txBox="1"/>
          <p:nvPr/>
        </p:nvSpPr>
        <p:spPr>
          <a:xfrm>
            <a:off x="6402014" y="3619787"/>
            <a:ext cx="2229224" cy="1384995"/>
          </a:xfrm>
          <a:prstGeom prst="rect">
            <a:avLst/>
          </a:prstGeom>
          <a:noFill/>
        </p:spPr>
        <p:txBody>
          <a:bodyPr wrap="square">
            <a:spAutoFit/>
          </a:bodyPr>
          <a:lstStyle/>
          <a:p>
            <a:r>
              <a:rPr lang="en-GB" sz="1200" b="1" dirty="0">
                <a:latin typeface="Helvetica" pitchFamily="2" charset="0"/>
              </a:rPr>
              <a:t>CO</a:t>
            </a:r>
            <a:r>
              <a:rPr lang="en-GB" sz="1200" b="1" baseline="-25000" dirty="0">
                <a:latin typeface="Helvetica" pitchFamily="2" charset="0"/>
              </a:rPr>
              <a:t>2</a:t>
            </a:r>
            <a:r>
              <a:rPr lang="en-GB" sz="1200" b="1" dirty="0">
                <a:latin typeface="Helvetica" pitchFamily="2" charset="0"/>
              </a:rPr>
              <a:t> is not the only problem</a:t>
            </a:r>
          </a:p>
          <a:p>
            <a:endParaRPr lang="en-GB" sz="1200" b="1" dirty="0">
              <a:latin typeface="Helvetica" pitchFamily="2" charset="0"/>
            </a:endParaRPr>
          </a:p>
          <a:p>
            <a:pPr marL="285750" indent="-285750">
              <a:buFont typeface="Arial" panose="020B0604020202020204" pitchFamily="34" charset="0"/>
              <a:buChar char="•"/>
            </a:pPr>
            <a:r>
              <a:rPr lang="en-GB" sz="1200" i="1" dirty="0">
                <a:latin typeface="Helvetica" pitchFamily="2" charset="0"/>
              </a:rPr>
              <a:t>Depletion of natural</a:t>
            </a:r>
            <a:r>
              <a:rPr lang="en-GB" sz="1200" dirty="0">
                <a:latin typeface="Helvetica" pitchFamily="2" charset="0"/>
              </a:rPr>
              <a:t> </a:t>
            </a:r>
            <a:r>
              <a:rPr lang="en-GB" sz="1200" i="1" dirty="0">
                <a:latin typeface="Helvetica" pitchFamily="2" charset="0"/>
              </a:rPr>
              <a:t>resources (energy, water and abiotic</a:t>
            </a:r>
            <a:r>
              <a:rPr lang="en-GB" sz="1200" dirty="0">
                <a:latin typeface="Helvetica" pitchFamily="2" charset="0"/>
              </a:rPr>
              <a:t> </a:t>
            </a:r>
            <a:r>
              <a:rPr lang="en-GB" sz="1200" i="1" dirty="0">
                <a:latin typeface="Helvetica" pitchFamily="2" charset="0"/>
              </a:rPr>
              <a:t>resources,…) </a:t>
            </a:r>
          </a:p>
          <a:p>
            <a:pPr marL="285750" indent="-285750">
              <a:buFont typeface="Arial" panose="020B0604020202020204" pitchFamily="34" charset="0"/>
              <a:buChar char="•"/>
            </a:pPr>
            <a:r>
              <a:rPr lang="en-GB" sz="1200" i="1" dirty="0">
                <a:latin typeface="Helvetica" pitchFamily="2" charset="0"/>
              </a:rPr>
              <a:t>Social sustainability</a:t>
            </a:r>
            <a:endParaRPr lang="en-GB" sz="1200" dirty="0">
              <a:latin typeface="Helvetica" pitchFamily="2" charset="0"/>
            </a:endParaRPr>
          </a:p>
          <a:p>
            <a:pPr marL="285750" indent="-285750">
              <a:buFont typeface="Arial" panose="020B0604020202020204" pitchFamily="34" charset="0"/>
              <a:buChar char="•"/>
            </a:pPr>
            <a:r>
              <a:rPr lang="en-GB" sz="1200" i="1" dirty="0">
                <a:latin typeface="Helvetica" pitchFamily="2" charset="0"/>
              </a:rPr>
              <a:t>Loss of biodiversity</a:t>
            </a:r>
          </a:p>
        </p:txBody>
      </p:sp>
      <p:sp>
        <p:nvSpPr>
          <p:cNvPr id="14" name="Title 62">
            <a:extLst>
              <a:ext uri="{FF2B5EF4-FFF2-40B4-BE49-F238E27FC236}">
                <a16:creationId xmlns:a16="http://schemas.microsoft.com/office/drawing/2014/main" id="{91C87D45-CC3B-8E82-BD16-03336C75A28A}"/>
              </a:ext>
            </a:extLst>
          </p:cNvPr>
          <p:cNvSpPr txBox="1">
            <a:spLocks/>
          </p:cNvSpPr>
          <p:nvPr/>
        </p:nvSpPr>
        <p:spPr>
          <a:xfrm>
            <a:off x="2015875" y="1558068"/>
            <a:ext cx="3391028" cy="215444"/>
          </a:xfrm>
          <a:prstGeom prst="rect">
            <a:avLst/>
          </a:prstGeom>
        </p:spPr>
        <p:txBody>
          <a:bodyPr wrap="square" lIns="0" tIns="0" rIns="0" bIns="0">
            <a:spAutoFit/>
          </a:bodyPr>
          <a:lstStyle>
            <a:lvl1pPr>
              <a:defRPr sz="1800" b="0" i="0">
                <a:solidFill>
                  <a:schemeClr val="tx1"/>
                </a:solidFill>
                <a:latin typeface="Arial"/>
                <a:ea typeface="+mj-ea"/>
                <a:cs typeface="Arial"/>
              </a:defRPr>
            </a:lvl1pPr>
          </a:lstStyle>
          <a:p>
            <a:pPr>
              <a:defRPr/>
            </a:pPr>
            <a:r>
              <a:rPr lang="en-US" sz="1400" kern="0" dirty="0">
                <a:solidFill>
                  <a:sysClr val="windowText" lastClr="000000"/>
                </a:solidFill>
              </a:rPr>
              <a:t>CO</a:t>
            </a:r>
            <a:r>
              <a:rPr lang="en-US" sz="1400" kern="0" baseline="-25000" dirty="0">
                <a:solidFill>
                  <a:sysClr val="windowText" lastClr="000000"/>
                </a:solidFill>
              </a:rPr>
              <a:t>2</a:t>
            </a:r>
            <a:r>
              <a:rPr lang="en-US" sz="1400" kern="0" dirty="0">
                <a:solidFill>
                  <a:sysClr val="windowText" lastClr="000000"/>
                </a:solidFill>
              </a:rPr>
              <a:t> emissions reduction targets by 2030</a:t>
            </a:r>
          </a:p>
        </p:txBody>
      </p:sp>
      <p:sp>
        <p:nvSpPr>
          <p:cNvPr id="15" name="Espace réservé du numéro de diapositive 3">
            <a:extLst>
              <a:ext uri="{FF2B5EF4-FFF2-40B4-BE49-F238E27FC236}">
                <a16:creationId xmlns:a16="http://schemas.microsoft.com/office/drawing/2014/main" id="{17D1B87D-425D-D6CB-316B-96E6A931DEDD}"/>
              </a:ext>
            </a:extLst>
          </p:cNvPr>
          <p:cNvSpPr txBox="1">
            <a:spLocks/>
          </p:cNvSpPr>
          <p:nvPr/>
        </p:nvSpPr>
        <p:spPr>
          <a:xfrm>
            <a:off x="152400" y="152400"/>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12</a:t>
            </a:fld>
            <a:endParaRPr lang="fr-FR" dirty="0"/>
          </a:p>
        </p:txBody>
      </p:sp>
      <p:sp>
        <p:nvSpPr>
          <p:cNvPr id="19" name="ZoneTexte 18">
            <a:extLst>
              <a:ext uri="{FF2B5EF4-FFF2-40B4-BE49-F238E27FC236}">
                <a16:creationId xmlns:a16="http://schemas.microsoft.com/office/drawing/2014/main" id="{95839000-714A-98F8-EEC9-DBA309776532}"/>
              </a:ext>
            </a:extLst>
          </p:cNvPr>
          <p:cNvSpPr txBox="1"/>
          <p:nvPr/>
        </p:nvSpPr>
        <p:spPr>
          <a:xfrm>
            <a:off x="6498642" y="1551686"/>
            <a:ext cx="1872208" cy="1200329"/>
          </a:xfrm>
          <a:prstGeom prst="rect">
            <a:avLst/>
          </a:prstGeom>
          <a:noFill/>
        </p:spPr>
        <p:txBody>
          <a:bodyPr wrap="square" rtlCol="0">
            <a:spAutoFit/>
          </a:bodyPr>
          <a:lstStyle/>
          <a:p>
            <a:r>
              <a:rPr lang="fr-CH" dirty="0"/>
              <a:t>To </a:t>
            </a:r>
            <a:r>
              <a:rPr lang="fr-CH" dirty="0" err="1"/>
              <a:t>decrease</a:t>
            </a:r>
            <a:r>
              <a:rPr lang="fr-CH" dirty="0"/>
              <a:t> </a:t>
            </a:r>
            <a:r>
              <a:rPr lang="fr-CH" dirty="0" err="1"/>
              <a:t>our</a:t>
            </a:r>
            <a:r>
              <a:rPr lang="fr-CH" dirty="0"/>
              <a:t> </a:t>
            </a:r>
            <a:r>
              <a:rPr lang="fr-CH" dirty="0" err="1"/>
              <a:t>carbon</a:t>
            </a:r>
            <a:r>
              <a:rPr lang="fr-CH" dirty="0"/>
              <a:t> </a:t>
            </a:r>
            <a:r>
              <a:rPr lang="fr-CH" dirty="0" err="1"/>
              <a:t>footprint</a:t>
            </a:r>
            <a:r>
              <a:rPr lang="fr-CH" dirty="0"/>
              <a:t>, </a:t>
            </a:r>
            <a:r>
              <a:rPr lang="fr-CH" dirty="0" err="1"/>
              <a:t>we</a:t>
            </a:r>
            <a:r>
              <a:rPr lang="fr-CH" dirty="0"/>
              <a:t> </a:t>
            </a:r>
            <a:r>
              <a:rPr lang="fr-CH" dirty="0" err="1"/>
              <a:t>need</a:t>
            </a:r>
            <a:r>
              <a:rPr lang="fr-CH" dirty="0"/>
              <a:t> more </a:t>
            </a:r>
            <a:r>
              <a:rPr lang="fr-CH" dirty="0" err="1"/>
              <a:t>suffiency</a:t>
            </a:r>
            <a:r>
              <a:rPr lang="fr-CH" dirty="0"/>
              <a:t>!</a:t>
            </a:r>
          </a:p>
        </p:txBody>
      </p:sp>
    </p:spTree>
    <p:extLst>
      <p:ext uri="{BB962C8B-B14F-4D97-AF65-F5344CB8AC3E}">
        <p14:creationId xmlns:p14="http://schemas.microsoft.com/office/powerpoint/2010/main" val="25141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9694A7-C750-6C02-E4E0-8D0B7DCA4DA9}"/>
              </a:ext>
            </a:extLst>
          </p:cNvPr>
          <p:cNvSpPr>
            <a:spLocks noGrp="1"/>
          </p:cNvSpPr>
          <p:nvPr>
            <p:ph type="title"/>
          </p:nvPr>
        </p:nvSpPr>
        <p:spPr/>
        <p:txBody>
          <a:bodyPr/>
          <a:lstStyle/>
          <a:p>
            <a:r>
              <a:rPr lang="en-US" sz="3200" kern="0" dirty="0">
                <a:solidFill>
                  <a:sysClr val="windowText" lastClr="000000"/>
                </a:solidFill>
              </a:rPr>
              <a:t>EPFL-</a:t>
            </a:r>
            <a:r>
              <a:rPr lang="en-US" sz="3200" kern="0" dirty="0" err="1">
                <a:solidFill>
                  <a:sysClr val="windowText" lastClr="000000"/>
                </a:solidFill>
              </a:rPr>
              <a:t>Ecublens</a:t>
            </a:r>
            <a:r>
              <a:rPr lang="en-US" sz="3200" kern="0" dirty="0">
                <a:solidFill>
                  <a:sysClr val="windowText" lastClr="000000"/>
                </a:solidFill>
              </a:rPr>
              <a:t> is an oil-free campus</a:t>
            </a:r>
            <a:br>
              <a:rPr lang="en-US" sz="3200" kern="0" dirty="0">
                <a:solidFill>
                  <a:sysClr val="windowText" lastClr="000000"/>
                </a:solidFill>
              </a:rPr>
            </a:br>
            <a:endParaRPr lang="fr-CH" dirty="0"/>
          </a:p>
        </p:txBody>
      </p:sp>
      <p:sp>
        <p:nvSpPr>
          <p:cNvPr id="3" name="Espace réservé de la date 2">
            <a:extLst>
              <a:ext uri="{FF2B5EF4-FFF2-40B4-BE49-F238E27FC236}">
                <a16:creationId xmlns:a16="http://schemas.microsoft.com/office/drawing/2014/main" id="{21547F44-5EBD-48A9-E91A-2A7F015CAF78}"/>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1F5ED920-2C0E-D473-01B3-7953835E1937}"/>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CF7B1A77-D113-0D94-572F-4D11357A3564}"/>
              </a:ext>
            </a:extLst>
          </p:cNvPr>
          <p:cNvSpPr>
            <a:spLocks noGrp="1"/>
          </p:cNvSpPr>
          <p:nvPr>
            <p:ph type="sldNum" sz="quarter" idx="12"/>
          </p:nvPr>
        </p:nvSpPr>
        <p:spPr/>
        <p:txBody>
          <a:bodyPr/>
          <a:lstStyle/>
          <a:p>
            <a:fld id="{E1E1CD7C-2161-7D43-862E-CE4C333CD873}" type="slidenum">
              <a:rPr lang="fr-FR" smtClean="0"/>
              <a:pPr/>
              <a:t>13</a:t>
            </a:fld>
            <a:endParaRPr lang="fr-FR" dirty="0"/>
          </a:p>
        </p:txBody>
      </p:sp>
      <p:pic>
        <p:nvPicPr>
          <p:cNvPr id="6" name="Image 5">
            <a:extLst>
              <a:ext uri="{FF2B5EF4-FFF2-40B4-BE49-F238E27FC236}">
                <a16:creationId xmlns:a16="http://schemas.microsoft.com/office/drawing/2014/main" id="{D5E403D1-BAC0-3B94-99ED-195BB55CF8BE}"/>
              </a:ext>
            </a:extLst>
          </p:cNvPr>
          <p:cNvPicPr>
            <a:picLocks noChangeAspect="1"/>
          </p:cNvPicPr>
          <p:nvPr/>
        </p:nvPicPr>
        <p:blipFill>
          <a:blip r:embed="rId2"/>
          <a:srcRect/>
          <a:stretch/>
        </p:blipFill>
        <p:spPr>
          <a:xfrm>
            <a:off x="682875" y="1380385"/>
            <a:ext cx="8137597" cy="4856927"/>
          </a:xfrm>
          <a:prstGeom prst="rect">
            <a:avLst/>
          </a:prstGeom>
        </p:spPr>
      </p:pic>
      <p:sp>
        <p:nvSpPr>
          <p:cNvPr id="7" name="object 2">
            <a:extLst>
              <a:ext uri="{FF2B5EF4-FFF2-40B4-BE49-F238E27FC236}">
                <a16:creationId xmlns:a16="http://schemas.microsoft.com/office/drawing/2014/main" id="{7BEA554D-0969-8A85-2260-D48F98E598EC}"/>
              </a:ext>
            </a:extLst>
          </p:cNvPr>
          <p:cNvSpPr/>
          <p:nvPr/>
        </p:nvSpPr>
        <p:spPr>
          <a:xfrm>
            <a:off x="1946242" y="1720842"/>
            <a:ext cx="157003" cy="3918815"/>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rgbClr val="D0A8CF"/>
          </a:solidFill>
        </p:spPr>
        <p:txBody>
          <a:bodyPr wrap="square" lIns="0" tIns="0" rIns="0" bIns="0" rtlCol="0"/>
          <a:lstStyle/>
          <a:p>
            <a:endParaRPr/>
          </a:p>
        </p:txBody>
      </p:sp>
      <p:grpSp>
        <p:nvGrpSpPr>
          <p:cNvPr id="8" name="object 41">
            <a:extLst>
              <a:ext uri="{FF2B5EF4-FFF2-40B4-BE49-F238E27FC236}">
                <a16:creationId xmlns:a16="http://schemas.microsoft.com/office/drawing/2014/main" id="{1A7C4411-0330-F532-02B5-94926B9BB742}"/>
              </a:ext>
            </a:extLst>
          </p:cNvPr>
          <p:cNvGrpSpPr/>
          <p:nvPr/>
        </p:nvGrpSpPr>
        <p:grpSpPr>
          <a:xfrm>
            <a:off x="1985758" y="1877031"/>
            <a:ext cx="65500" cy="224807"/>
            <a:chOff x="76238" y="301336"/>
            <a:chExt cx="126364" cy="433705"/>
          </a:xfrm>
        </p:grpSpPr>
        <p:pic>
          <p:nvPicPr>
            <p:cNvPr id="9" name="object 42">
              <a:extLst>
                <a:ext uri="{FF2B5EF4-FFF2-40B4-BE49-F238E27FC236}">
                  <a16:creationId xmlns:a16="http://schemas.microsoft.com/office/drawing/2014/main" id="{7655BA8D-DAD1-F2F7-D24A-D7B70D7F8720}"/>
                </a:ext>
              </a:extLst>
            </p:cNvPr>
            <p:cNvPicPr/>
            <p:nvPr/>
          </p:nvPicPr>
          <p:blipFill>
            <a:blip r:embed="rId3" cstate="print"/>
            <a:stretch>
              <a:fillRect/>
            </a:stretch>
          </p:blipFill>
          <p:spPr>
            <a:xfrm>
              <a:off x="76414" y="643489"/>
              <a:ext cx="126085" cy="91211"/>
            </a:xfrm>
            <a:prstGeom prst="rect">
              <a:avLst/>
            </a:prstGeom>
          </p:spPr>
        </p:pic>
        <p:sp>
          <p:nvSpPr>
            <p:cNvPr id="10" name="object 43">
              <a:extLst>
                <a:ext uri="{FF2B5EF4-FFF2-40B4-BE49-F238E27FC236}">
                  <a16:creationId xmlns:a16="http://schemas.microsoft.com/office/drawing/2014/main" id="{F6F4C309-C99B-8463-031F-732C78649929}"/>
                </a:ext>
              </a:extLst>
            </p:cNvPr>
            <p:cNvSpPr/>
            <p:nvPr/>
          </p:nvSpPr>
          <p:spPr>
            <a:xfrm>
              <a:off x="76238" y="301345"/>
              <a:ext cx="126364" cy="319405"/>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grpSp>
      <p:sp>
        <p:nvSpPr>
          <p:cNvPr id="11" name="object 85">
            <a:extLst>
              <a:ext uri="{FF2B5EF4-FFF2-40B4-BE49-F238E27FC236}">
                <a16:creationId xmlns:a16="http://schemas.microsoft.com/office/drawing/2014/main" id="{CEE1CEBB-C9C3-B287-8E0D-24F578EB071C}"/>
              </a:ext>
            </a:extLst>
          </p:cNvPr>
          <p:cNvSpPr txBox="1"/>
          <p:nvPr/>
        </p:nvSpPr>
        <p:spPr>
          <a:xfrm>
            <a:off x="1979256" y="3117506"/>
            <a:ext cx="76944" cy="1144112"/>
          </a:xfrm>
          <a:prstGeom prst="rect">
            <a:avLst/>
          </a:prstGeom>
        </p:spPr>
        <p:txBody>
          <a:bodyPr vert="vert270" wrap="square" lIns="0" tIns="12700" rIns="0" bIns="0" rtlCol="0">
            <a:spAutoFit/>
          </a:bodyPr>
          <a:lstStyle/>
          <a:p>
            <a:pPr marL="12700">
              <a:spcBef>
                <a:spcPts val="100"/>
              </a:spcBef>
            </a:pPr>
            <a:r>
              <a:rPr sz="500" kern="0" dirty="0">
                <a:solidFill>
                  <a:sysClr val="windowText" lastClr="000000"/>
                </a:solidFill>
                <a:cs typeface="Arial"/>
              </a:rPr>
              <a:t>2030 Climate &amp; Sustainability Strategy</a:t>
            </a:r>
          </a:p>
        </p:txBody>
      </p:sp>
      <p:sp>
        <p:nvSpPr>
          <p:cNvPr id="12" name="Title 62">
            <a:extLst>
              <a:ext uri="{FF2B5EF4-FFF2-40B4-BE49-F238E27FC236}">
                <a16:creationId xmlns:a16="http://schemas.microsoft.com/office/drawing/2014/main" id="{29974301-89F2-BDCA-9638-AEAEED0DE469}"/>
              </a:ext>
            </a:extLst>
          </p:cNvPr>
          <p:cNvSpPr txBox="1">
            <a:spLocks/>
          </p:cNvSpPr>
          <p:nvPr/>
        </p:nvSpPr>
        <p:spPr>
          <a:xfrm>
            <a:off x="2261842" y="1878975"/>
            <a:ext cx="3391028" cy="215444"/>
          </a:xfrm>
          <a:prstGeom prst="rect">
            <a:avLst/>
          </a:prstGeom>
        </p:spPr>
        <p:txBody>
          <a:bodyPr wrap="square" lIns="0" tIns="0" rIns="0" bIns="0">
            <a:spAutoFit/>
          </a:bodyPr>
          <a:lstStyle>
            <a:lvl1pPr>
              <a:defRPr sz="1800" b="0" i="0">
                <a:solidFill>
                  <a:schemeClr val="tx1"/>
                </a:solidFill>
                <a:latin typeface="Arial"/>
                <a:ea typeface="+mj-ea"/>
                <a:cs typeface="Arial"/>
              </a:defRPr>
            </a:lvl1pPr>
          </a:lstStyle>
          <a:p>
            <a:pPr>
              <a:defRPr/>
            </a:pPr>
            <a:r>
              <a:rPr lang="en-US" sz="1400" kern="0" dirty="0">
                <a:solidFill>
                  <a:sysClr val="windowText" lastClr="000000"/>
                </a:solidFill>
              </a:rPr>
              <a:t>ENERGY AND BUILDING</a:t>
            </a:r>
          </a:p>
        </p:txBody>
      </p:sp>
      <p:pic>
        <p:nvPicPr>
          <p:cNvPr id="13" name="Picture 26">
            <a:extLst>
              <a:ext uri="{FF2B5EF4-FFF2-40B4-BE49-F238E27FC236}">
                <a16:creationId xmlns:a16="http://schemas.microsoft.com/office/drawing/2014/main" id="{DF01736A-4417-C2C3-B0A6-4E1618D7D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2576" y="2777376"/>
            <a:ext cx="3823496" cy="2862281"/>
          </a:xfrm>
          <a:prstGeom prst="rect">
            <a:avLst/>
          </a:prstGeom>
        </p:spPr>
      </p:pic>
      <p:pic>
        <p:nvPicPr>
          <p:cNvPr id="14" name="Picture 4" descr="Centrale de chauffe">
            <a:extLst>
              <a:ext uri="{FF2B5EF4-FFF2-40B4-BE49-F238E27FC236}">
                <a16:creationId xmlns:a16="http://schemas.microsoft.com/office/drawing/2014/main" id="{E21A1413-AAB0-E1C2-9C88-A85BA301B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20" r="42691"/>
          <a:stretch/>
        </p:blipFill>
        <p:spPr bwMode="auto">
          <a:xfrm>
            <a:off x="2103244" y="2806213"/>
            <a:ext cx="1596604" cy="284045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a:extLst>
              <a:ext uri="{FF2B5EF4-FFF2-40B4-BE49-F238E27FC236}">
                <a16:creationId xmlns:a16="http://schemas.microsoft.com/office/drawing/2014/main" id="{23D39457-CC3C-5FEE-6463-88C6ABB3C9F5}"/>
              </a:ext>
            </a:extLst>
          </p:cNvPr>
          <p:cNvPicPr>
            <a:picLocks noChangeAspect="1"/>
          </p:cNvPicPr>
          <p:nvPr/>
        </p:nvPicPr>
        <p:blipFill>
          <a:blip r:embed="rId6"/>
          <a:stretch>
            <a:fillRect/>
          </a:stretch>
        </p:blipFill>
        <p:spPr>
          <a:xfrm>
            <a:off x="5652870" y="1796436"/>
            <a:ext cx="1714808" cy="985808"/>
          </a:xfrm>
          <a:prstGeom prst="rect">
            <a:avLst/>
          </a:prstGeom>
        </p:spPr>
      </p:pic>
      <p:sp>
        <p:nvSpPr>
          <p:cNvPr id="17" name="Espace réservé du numéro de diapositive 3">
            <a:extLst>
              <a:ext uri="{FF2B5EF4-FFF2-40B4-BE49-F238E27FC236}">
                <a16:creationId xmlns:a16="http://schemas.microsoft.com/office/drawing/2014/main" id="{1321AE06-07C0-760A-9EE8-C51616E4128F}"/>
              </a:ext>
            </a:extLst>
          </p:cNvPr>
          <p:cNvSpPr txBox="1">
            <a:spLocks/>
          </p:cNvSpPr>
          <p:nvPr/>
        </p:nvSpPr>
        <p:spPr>
          <a:xfrm>
            <a:off x="-222001" y="379848"/>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13</a:t>
            </a:fld>
            <a:endParaRPr lang="fr-FR" dirty="0"/>
          </a:p>
        </p:txBody>
      </p:sp>
    </p:spTree>
    <p:extLst>
      <p:ext uri="{BB962C8B-B14F-4D97-AF65-F5344CB8AC3E}">
        <p14:creationId xmlns:p14="http://schemas.microsoft.com/office/powerpoint/2010/main" val="24831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pic>
        <p:nvPicPr>
          <p:cNvPr id="4" name="Picture 3">
            <a:extLst>
              <a:ext uri="{FF2B5EF4-FFF2-40B4-BE49-F238E27FC236}">
                <a16:creationId xmlns:a16="http://schemas.microsoft.com/office/drawing/2014/main" id="{EA7A4E5A-CA18-AAA4-1E5F-890FA126D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052736"/>
            <a:ext cx="3110846" cy="5628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E31BE-C66E-2EB2-37B1-531A8B071004}"/>
              </a:ext>
            </a:extLst>
          </p:cNvPr>
          <p:cNvSpPr>
            <a:spLocks noGrp="1"/>
          </p:cNvSpPr>
          <p:nvPr>
            <p:ph type="title"/>
          </p:nvPr>
        </p:nvSpPr>
        <p:spPr/>
        <p:txBody>
          <a:bodyPr/>
          <a:lstStyle/>
          <a:p>
            <a:r>
              <a:rPr lang="fr-CH" dirty="0"/>
              <a:t>Objectif: - 30%</a:t>
            </a:r>
          </a:p>
        </p:txBody>
      </p:sp>
      <p:sp>
        <p:nvSpPr>
          <p:cNvPr id="3" name="Espace réservé de la date 2">
            <a:extLst>
              <a:ext uri="{FF2B5EF4-FFF2-40B4-BE49-F238E27FC236}">
                <a16:creationId xmlns:a16="http://schemas.microsoft.com/office/drawing/2014/main" id="{0DAE6D1B-9810-05EA-C927-67E38D8CD725}"/>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D4216B8F-1960-B5B5-0BF7-EE7B6906DF88}"/>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4FD52D60-95BF-75A0-1538-6AC21F375B54}"/>
              </a:ext>
            </a:extLst>
          </p:cNvPr>
          <p:cNvSpPr>
            <a:spLocks noGrp="1"/>
          </p:cNvSpPr>
          <p:nvPr>
            <p:ph type="sldNum" sz="quarter" idx="12"/>
          </p:nvPr>
        </p:nvSpPr>
        <p:spPr/>
        <p:txBody>
          <a:bodyPr/>
          <a:lstStyle/>
          <a:p>
            <a:fld id="{E1E1CD7C-2161-7D43-862E-CE4C333CD873}" type="slidenum">
              <a:rPr lang="fr-FR" smtClean="0"/>
              <a:pPr/>
              <a:t>15</a:t>
            </a:fld>
            <a:endParaRPr lang="fr-FR" dirty="0"/>
          </a:p>
        </p:txBody>
      </p:sp>
      <p:pic>
        <p:nvPicPr>
          <p:cNvPr id="6" name="Image 5">
            <a:extLst>
              <a:ext uri="{FF2B5EF4-FFF2-40B4-BE49-F238E27FC236}">
                <a16:creationId xmlns:a16="http://schemas.microsoft.com/office/drawing/2014/main" id="{64580C5C-6A8E-2A58-80BE-5B8B51907445}"/>
              </a:ext>
            </a:extLst>
          </p:cNvPr>
          <p:cNvPicPr>
            <a:picLocks noChangeAspect="1"/>
          </p:cNvPicPr>
          <p:nvPr/>
        </p:nvPicPr>
        <p:blipFill>
          <a:blip r:embed="rId2"/>
          <a:srcRect/>
          <a:stretch/>
        </p:blipFill>
        <p:spPr>
          <a:xfrm>
            <a:off x="752923" y="1668417"/>
            <a:ext cx="8137597" cy="4856927"/>
          </a:xfrm>
          <a:prstGeom prst="rect">
            <a:avLst/>
          </a:prstGeom>
        </p:spPr>
      </p:pic>
      <p:sp>
        <p:nvSpPr>
          <p:cNvPr id="7" name="object 2">
            <a:extLst>
              <a:ext uri="{FF2B5EF4-FFF2-40B4-BE49-F238E27FC236}">
                <a16:creationId xmlns:a16="http://schemas.microsoft.com/office/drawing/2014/main" id="{E8479A30-18E7-D752-99C9-7AFE8789D1F5}"/>
              </a:ext>
            </a:extLst>
          </p:cNvPr>
          <p:cNvSpPr/>
          <p:nvPr/>
        </p:nvSpPr>
        <p:spPr>
          <a:xfrm>
            <a:off x="1987715" y="2008874"/>
            <a:ext cx="157003" cy="3918815"/>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rgbClr val="A3CCED"/>
          </a:solidFill>
        </p:spPr>
        <p:txBody>
          <a:bodyPr wrap="square" lIns="0" tIns="0" rIns="0" bIns="0" rtlCol="0"/>
          <a:lstStyle/>
          <a:p>
            <a:endParaRPr/>
          </a:p>
        </p:txBody>
      </p:sp>
      <p:grpSp>
        <p:nvGrpSpPr>
          <p:cNvPr id="8" name="object 41">
            <a:extLst>
              <a:ext uri="{FF2B5EF4-FFF2-40B4-BE49-F238E27FC236}">
                <a16:creationId xmlns:a16="http://schemas.microsoft.com/office/drawing/2014/main" id="{9CEB6C30-EB75-A2C0-3704-0B20A13949F4}"/>
              </a:ext>
            </a:extLst>
          </p:cNvPr>
          <p:cNvGrpSpPr/>
          <p:nvPr/>
        </p:nvGrpSpPr>
        <p:grpSpPr>
          <a:xfrm>
            <a:off x="2027231" y="2165063"/>
            <a:ext cx="65500" cy="224807"/>
            <a:chOff x="76238" y="301336"/>
            <a:chExt cx="126364" cy="433705"/>
          </a:xfrm>
        </p:grpSpPr>
        <p:pic>
          <p:nvPicPr>
            <p:cNvPr id="9" name="object 42">
              <a:extLst>
                <a:ext uri="{FF2B5EF4-FFF2-40B4-BE49-F238E27FC236}">
                  <a16:creationId xmlns:a16="http://schemas.microsoft.com/office/drawing/2014/main" id="{D168A7A5-6B72-13A6-F829-57B311D3FCDE}"/>
                </a:ext>
              </a:extLst>
            </p:cNvPr>
            <p:cNvPicPr/>
            <p:nvPr/>
          </p:nvPicPr>
          <p:blipFill>
            <a:blip r:embed="rId3" cstate="print"/>
            <a:stretch>
              <a:fillRect/>
            </a:stretch>
          </p:blipFill>
          <p:spPr>
            <a:xfrm>
              <a:off x="76414" y="643489"/>
              <a:ext cx="126085" cy="91211"/>
            </a:xfrm>
            <a:prstGeom prst="rect">
              <a:avLst/>
            </a:prstGeom>
          </p:spPr>
        </p:pic>
        <p:sp>
          <p:nvSpPr>
            <p:cNvPr id="10" name="object 43">
              <a:extLst>
                <a:ext uri="{FF2B5EF4-FFF2-40B4-BE49-F238E27FC236}">
                  <a16:creationId xmlns:a16="http://schemas.microsoft.com/office/drawing/2014/main" id="{F7182E54-39E0-E854-85D5-93A3CF79BD25}"/>
                </a:ext>
              </a:extLst>
            </p:cNvPr>
            <p:cNvSpPr/>
            <p:nvPr/>
          </p:nvSpPr>
          <p:spPr>
            <a:xfrm>
              <a:off x="76238" y="301345"/>
              <a:ext cx="126364" cy="319405"/>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grpSp>
      <p:sp>
        <p:nvSpPr>
          <p:cNvPr id="11" name="object 85">
            <a:extLst>
              <a:ext uri="{FF2B5EF4-FFF2-40B4-BE49-F238E27FC236}">
                <a16:creationId xmlns:a16="http://schemas.microsoft.com/office/drawing/2014/main" id="{83DB72E4-B133-94E1-C0C8-E10833B8F8C7}"/>
              </a:ext>
            </a:extLst>
          </p:cNvPr>
          <p:cNvSpPr txBox="1"/>
          <p:nvPr/>
        </p:nvSpPr>
        <p:spPr>
          <a:xfrm>
            <a:off x="2020729" y="3405538"/>
            <a:ext cx="76944" cy="1144112"/>
          </a:xfrm>
          <a:prstGeom prst="rect">
            <a:avLst/>
          </a:prstGeom>
        </p:spPr>
        <p:txBody>
          <a:bodyPr vert="vert270" wrap="square" lIns="0" tIns="12700" rIns="0" bIns="0" rtlCol="0">
            <a:spAutoFit/>
          </a:bodyPr>
          <a:lstStyle/>
          <a:p>
            <a:pPr marL="12700">
              <a:spcBef>
                <a:spcPts val="100"/>
              </a:spcBef>
            </a:pPr>
            <a:r>
              <a:rPr sz="500" kern="0" dirty="0">
                <a:solidFill>
                  <a:sysClr val="windowText" lastClr="000000"/>
                </a:solidFill>
                <a:cs typeface="Arial"/>
              </a:rPr>
              <a:t>2030 Climate &amp; Sustainability Strategy</a:t>
            </a:r>
          </a:p>
        </p:txBody>
      </p:sp>
      <p:sp>
        <p:nvSpPr>
          <p:cNvPr id="12" name="Title 62">
            <a:extLst>
              <a:ext uri="{FF2B5EF4-FFF2-40B4-BE49-F238E27FC236}">
                <a16:creationId xmlns:a16="http://schemas.microsoft.com/office/drawing/2014/main" id="{BCB2745E-4DC1-AA53-2155-006244BF0E3C}"/>
              </a:ext>
            </a:extLst>
          </p:cNvPr>
          <p:cNvSpPr txBox="1">
            <a:spLocks/>
          </p:cNvSpPr>
          <p:nvPr/>
        </p:nvSpPr>
        <p:spPr>
          <a:xfrm>
            <a:off x="2303315" y="2167007"/>
            <a:ext cx="3391028" cy="215444"/>
          </a:xfrm>
          <a:prstGeom prst="rect">
            <a:avLst/>
          </a:prstGeom>
        </p:spPr>
        <p:txBody>
          <a:bodyPr wrap="square" lIns="0" tIns="0" rIns="0" bIns="0">
            <a:spAutoFit/>
          </a:bodyPr>
          <a:lstStyle>
            <a:lvl1pPr>
              <a:defRPr sz="1800" b="0" i="0">
                <a:solidFill>
                  <a:schemeClr val="tx1"/>
                </a:solidFill>
                <a:latin typeface="Arial"/>
                <a:ea typeface="+mj-ea"/>
                <a:cs typeface="Arial"/>
              </a:defRPr>
            </a:lvl1pPr>
          </a:lstStyle>
          <a:p>
            <a:pPr>
              <a:defRPr/>
            </a:pPr>
            <a:r>
              <a:rPr lang="en-US" sz="1400" kern="0" dirty="0">
                <a:solidFill>
                  <a:sysClr val="windowText" lastClr="000000"/>
                </a:solidFill>
              </a:rPr>
              <a:t>TRAVEL</a:t>
            </a:r>
          </a:p>
        </p:txBody>
      </p:sp>
      <p:pic>
        <p:nvPicPr>
          <p:cNvPr id="13" name="Picture 22">
            <a:extLst>
              <a:ext uri="{FF2B5EF4-FFF2-40B4-BE49-F238E27FC236}">
                <a16:creationId xmlns:a16="http://schemas.microsoft.com/office/drawing/2014/main" id="{86AB7E2F-0A75-35B4-5DB5-672F57771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954" y="3262097"/>
            <a:ext cx="1799138" cy="2586547"/>
          </a:xfrm>
          <a:prstGeom prst="rect">
            <a:avLst/>
          </a:prstGeom>
        </p:spPr>
      </p:pic>
      <p:pic>
        <p:nvPicPr>
          <p:cNvPr id="14" name="Picture 1">
            <a:extLst>
              <a:ext uri="{FF2B5EF4-FFF2-40B4-BE49-F238E27FC236}">
                <a16:creationId xmlns:a16="http://schemas.microsoft.com/office/drawing/2014/main" id="{AD499F04-BEAF-205E-C0F6-D0EBE39DB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772" y="3005587"/>
            <a:ext cx="2316565" cy="2843057"/>
          </a:xfrm>
          <a:prstGeom prst="rect">
            <a:avLst/>
          </a:prstGeom>
        </p:spPr>
      </p:pic>
      <p:pic>
        <p:nvPicPr>
          <p:cNvPr id="15" name="Image 14">
            <a:extLst>
              <a:ext uri="{FF2B5EF4-FFF2-40B4-BE49-F238E27FC236}">
                <a16:creationId xmlns:a16="http://schemas.microsoft.com/office/drawing/2014/main" id="{FA87DA17-04F0-732B-0DAD-CCA179FA0EC9}"/>
              </a:ext>
            </a:extLst>
          </p:cNvPr>
          <p:cNvPicPr>
            <a:picLocks noChangeAspect="1"/>
          </p:cNvPicPr>
          <p:nvPr/>
        </p:nvPicPr>
        <p:blipFill rotWithShape="1">
          <a:blip r:embed="rId6"/>
          <a:srcRect l="70379" t="32218" r="20366" b="51907"/>
          <a:stretch/>
        </p:blipFill>
        <p:spPr>
          <a:xfrm>
            <a:off x="5615073" y="2052072"/>
            <a:ext cx="1880900" cy="1210024"/>
          </a:xfrm>
          <a:prstGeom prst="rect">
            <a:avLst/>
          </a:prstGeom>
        </p:spPr>
      </p:pic>
      <p:sp>
        <p:nvSpPr>
          <p:cNvPr id="16" name="Rounded Rectangle 10">
            <a:extLst>
              <a:ext uri="{FF2B5EF4-FFF2-40B4-BE49-F238E27FC236}">
                <a16:creationId xmlns:a16="http://schemas.microsoft.com/office/drawing/2014/main" id="{6502711D-48D4-17D2-7C28-FBE35851CA41}"/>
              </a:ext>
            </a:extLst>
          </p:cNvPr>
          <p:cNvSpPr/>
          <p:nvPr/>
        </p:nvSpPr>
        <p:spPr>
          <a:xfrm>
            <a:off x="2303315" y="4472120"/>
            <a:ext cx="1917212" cy="385146"/>
          </a:xfrm>
          <a:prstGeom prst="roundRect">
            <a:avLst/>
          </a:prstGeom>
          <a:solidFill>
            <a:srgbClr val="4F81BD">
              <a:alpha val="27340"/>
            </a:srgbClr>
          </a:solidFill>
          <a:ln w="25400" cap="flat" cmpd="sng" algn="ctr">
            <a:solidFill>
              <a:srgbClr val="4F81BD">
                <a:shade val="50000"/>
              </a:srgbClr>
            </a:solidFill>
            <a:prstDash val="solid"/>
          </a:ln>
          <a:effectLst/>
        </p:spPr>
        <p:txBody>
          <a:bodyPr rtlCol="0" anchor="ctr"/>
          <a:lstStyle/>
          <a:p>
            <a:pPr algn="ctr">
              <a:defRPr/>
            </a:pPr>
            <a:endParaRPr lang="en-US" kern="0" dirty="0">
              <a:solidFill>
                <a:prstClr val="white"/>
              </a:solidFill>
              <a:latin typeface="Calibri"/>
            </a:endParaRPr>
          </a:p>
        </p:txBody>
      </p:sp>
      <p:sp>
        <p:nvSpPr>
          <p:cNvPr id="17" name="Espace réservé du numéro de diapositive 3">
            <a:extLst>
              <a:ext uri="{FF2B5EF4-FFF2-40B4-BE49-F238E27FC236}">
                <a16:creationId xmlns:a16="http://schemas.microsoft.com/office/drawing/2014/main" id="{31310931-57AE-728B-9EC6-1D46620F39C0}"/>
              </a:ext>
            </a:extLst>
          </p:cNvPr>
          <p:cNvSpPr txBox="1">
            <a:spLocks/>
          </p:cNvSpPr>
          <p:nvPr/>
        </p:nvSpPr>
        <p:spPr>
          <a:xfrm>
            <a:off x="-180528" y="667880"/>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15</a:t>
            </a:fld>
            <a:endParaRPr lang="fr-FR" dirty="0"/>
          </a:p>
        </p:txBody>
      </p:sp>
    </p:spTree>
    <p:extLst>
      <p:ext uri="{BB962C8B-B14F-4D97-AF65-F5344CB8AC3E}">
        <p14:creationId xmlns:p14="http://schemas.microsoft.com/office/powerpoint/2010/main" val="88870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D99C7C-D6B4-3955-A9F9-B7D957BF004B}"/>
              </a:ext>
            </a:extLst>
          </p:cNvPr>
          <p:cNvSpPr>
            <a:spLocks noGrp="1"/>
          </p:cNvSpPr>
          <p:nvPr>
            <p:ph type="title"/>
          </p:nvPr>
        </p:nvSpPr>
        <p:spPr/>
        <p:txBody>
          <a:bodyPr/>
          <a:lstStyle/>
          <a:p>
            <a:endParaRPr lang="fr-CH"/>
          </a:p>
        </p:txBody>
      </p:sp>
      <p:sp>
        <p:nvSpPr>
          <p:cNvPr id="3" name="Espace réservé de la date 2">
            <a:extLst>
              <a:ext uri="{FF2B5EF4-FFF2-40B4-BE49-F238E27FC236}">
                <a16:creationId xmlns:a16="http://schemas.microsoft.com/office/drawing/2014/main" id="{F233CDD6-9A4E-4513-DFE2-420FC9C81436}"/>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0AEF338E-C1B1-A3F0-9875-9A76161165EA}"/>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A157C797-2D48-26EC-489D-5415233A97F6}"/>
              </a:ext>
            </a:extLst>
          </p:cNvPr>
          <p:cNvSpPr>
            <a:spLocks noGrp="1"/>
          </p:cNvSpPr>
          <p:nvPr>
            <p:ph type="sldNum" sz="quarter" idx="12"/>
          </p:nvPr>
        </p:nvSpPr>
        <p:spPr/>
        <p:txBody>
          <a:bodyPr/>
          <a:lstStyle/>
          <a:p>
            <a:fld id="{E1E1CD7C-2161-7D43-862E-CE4C333CD873}" type="slidenum">
              <a:rPr lang="fr-FR" smtClean="0"/>
              <a:pPr/>
              <a:t>16</a:t>
            </a:fld>
            <a:endParaRPr lang="fr-FR" dirty="0"/>
          </a:p>
        </p:txBody>
      </p:sp>
      <p:pic>
        <p:nvPicPr>
          <p:cNvPr id="6" name="Image 5">
            <a:extLst>
              <a:ext uri="{FF2B5EF4-FFF2-40B4-BE49-F238E27FC236}">
                <a16:creationId xmlns:a16="http://schemas.microsoft.com/office/drawing/2014/main" id="{71F06F16-6F69-188C-5EF1-04C833FF1BD8}"/>
              </a:ext>
            </a:extLst>
          </p:cNvPr>
          <p:cNvPicPr>
            <a:picLocks noChangeAspect="1"/>
          </p:cNvPicPr>
          <p:nvPr/>
        </p:nvPicPr>
        <p:blipFill>
          <a:blip r:embed="rId2"/>
          <a:srcRect/>
          <a:stretch/>
        </p:blipFill>
        <p:spPr>
          <a:xfrm>
            <a:off x="754883" y="1668417"/>
            <a:ext cx="8137597" cy="4856927"/>
          </a:xfrm>
          <a:prstGeom prst="rect">
            <a:avLst/>
          </a:prstGeom>
        </p:spPr>
      </p:pic>
      <p:sp>
        <p:nvSpPr>
          <p:cNvPr id="7" name="object 2">
            <a:extLst>
              <a:ext uri="{FF2B5EF4-FFF2-40B4-BE49-F238E27FC236}">
                <a16:creationId xmlns:a16="http://schemas.microsoft.com/office/drawing/2014/main" id="{B7D23EA1-F581-3053-85BE-65C607DEE695}"/>
              </a:ext>
            </a:extLst>
          </p:cNvPr>
          <p:cNvSpPr/>
          <p:nvPr/>
        </p:nvSpPr>
        <p:spPr>
          <a:xfrm>
            <a:off x="1989675" y="2008874"/>
            <a:ext cx="157003" cy="3918815"/>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rgbClr val="A3CCED"/>
          </a:solidFill>
        </p:spPr>
        <p:txBody>
          <a:bodyPr wrap="square" lIns="0" tIns="0" rIns="0" bIns="0" rtlCol="0"/>
          <a:lstStyle/>
          <a:p>
            <a:endParaRPr/>
          </a:p>
        </p:txBody>
      </p:sp>
      <p:grpSp>
        <p:nvGrpSpPr>
          <p:cNvPr id="8" name="object 41">
            <a:extLst>
              <a:ext uri="{FF2B5EF4-FFF2-40B4-BE49-F238E27FC236}">
                <a16:creationId xmlns:a16="http://schemas.microsoft.com/office/drawing/2014/main" id="{EB5A7F0E-C134-4403-95D5-D44FBE296D7E}"/>
              </a:ext>
            </a:extLst>
          </p:cNvPr>
          <p:cNvGrpSpPr/>
          <p:nvPr/>
        </p:nvGrpSpPr>
        <p:grpSpPr>
          <a:xfrm>
            <a:off x="2029191" y="2165063"/>
            <a:ext cx="65500" cy="224807"/>
            <a:chOff x="76238" y="301336"/>
            <a:chExt cx="126364" cy="433705"/>
          </a:xfrm>
        </p:grpSpPr>
        <p:pic>
          <p:nvPicPr>
            <p:cNvPr id="9" name="object 42">
              <a:extLst>
                <a:ext uri="{FF2B5EF4-FFF2-40B4-BE49-F238E27FC236}">
                  <a16:creationId xmlns:a16="http://schemas.microsoft.com/office/drawing/2014/main" id="{567ECF58-2254-22E2-CE04-083B109D77E5}"/>
                </a:ext>
              </a:extLst>
            </p:cNvPr>
            <p:cNvPicPr/>
            <p:nvPr/>
          </p:nvPicPr>
          <p:blipFill>
            <a:blip r:embed="rId3" cstate="print"/>
            <a:stretch>
              <a:fillRect/>
            </a:stretch>
          </p:blipFill>
          <p:spPr>
            <a:xfrm>
              <a:off x="76414" y="643489"/>
              <a:ext cx="126085" cy="91211"/>
            </a:xfrm>
            <a:prstGeom prst="rect">
              <a:avLst/>
            </a:prstGeom>
          </p:spPr>
        </p:pic>
        <p:sp>
          <p:nvSpPr>
            <p:cNvPr id="10" name="object 43">
              <a:extLst>
                <a:ext uri="{FF2B5EF4-FFF2-40B4-BE49-F238E27FC236}">
                  <a16:creationId xmlns:a16="http://schemas.microsoft.com/office/drawing/2014/main" id="{C03BCCD0-FAD1-932D-7BD5-823AD43D35CC}"/>
                </a:ext>
              </a:extLst>
            </p:cNvPr>
            <p:cNvSpPr/>
            <p:nvPr/>
          </p:nvSpPr>
          <p:spPr>
            <a:xfrm>
              <a:off x="76238" y="301345"/>
              <a:ext cx="126364" cy="319405"/>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grpSp>
      <p:sp>
        <p:nvSpPr>
          <p:cNvPr id="11" name="object 85">
            <a:extLst>
              <a:ext uri="{FF2B5EF4-FFF2-40B4-BE49-F238E27FC236}">
                <a16:creationId xmlns:a16="http://schemas.microsoft.com/office/drawing/2014/main" id="{1DC5FB51-A1B7-638B-CE79-C8FAE30467FB}"/>
              </a:ext>
            </a:extLst>
          </p:cNvPr>
          <p:cNvSpPr txBox="1"/>
          <p:nvPr/>
        </p:nvSpPr>
        <p:spPr>
          <a:xfrm>
            <a:off x="2022689" y="3405538"/>
            <a:ext cx="76944" cy="1144112"/>
          </a:xfrm>
          <a:prstGeom prst="rect">
            <a:avLst/>
          </a:prstGeom>
        </p:spPr>
        <p:txBody>
          <a:bodyPr vert="vert270" wrap="square" lIns="0" tIns="12700" rIns="0" bIns="0" rtlCol="0">
            <a:spAutoFit/>
          </a:bodyPr>
          <a:lstStyle/>
          <a:p>
            <a:pPr marL="12700">
              <a:spcBef>
                <a:spcPts val="100"/>
              </a:spcBef>
            </a:pPr>
            <a:r>
              <a:rPr sz="500" kern="0" dirty="0">
                <a:solidFill>
                  <a:sysClr val="windowText" lastClr="000000"/>
                </a:solidFill>
                <a:cs typeface="Arial"/>
              </a:rPr>
              <a:t>2030 Climate &amp; Sustainability Strategy</a:t>
            </a:r>
          </a:p>
        </p:txBody>
      </p:sp>
      <p:sp>
        <p:nvSpPr>
          <p:cNvPr id="12" name="Title 62">
            <a:extLst>
              <a:ext uri="{FF2B5EF4-FFF2-40B4-BE49-F238E27FC236}">
                <a16:creationId xmlns:a16="http://schemas.microsoft.com/office/drawing/2014/main" id="{BEF3D112-E20E-E6F1-5B66-42EAF67A9FB2}"/>
              </a:ext>
            </a:extLst>
          </p:cNvPr>
          <p:cNvSpPr txBox="1">
            <a:spLocks/>
          </p:cNvSpPr>
          <p:nvPr/>
        </p:nvSpPr>
        <p:spPr>
          <a:xfrm>
            <a:off x="2305275" y="2167007"/>
            <a:ext cx="3391028" cy="215444"/>
          </a:xfrm>
          <a:prstGeom prst="rect">
            <a:avLst/>
          </a:prstGeom>
        </p:spPr>
        <p:txBody>
          <a:bodyPr wrap="square" lIns="0" tIns="0" rIns="0" bIns="0">
            <a:spAutoFit/>
          </a:bodyPr>
          <a:lstStyle>
            <a:lvl1pPr>
              <a:defRPr sz="1800" b="0" i="0">
                <a:solidFill>
                  <a:schemeClr val="tx1"/>
                </a:solidFill>
                <a:latin typeface="Arial"/>
                <a:ea typeface="+mj-ea"/>
                <a:cs typeface="Arial"/>
              </a:defRPr>
            </a:lvl1pPr>
          </a:lstStyle>
          <a:p>
            <a:pPr>
              <a:defRPr/>
            </a:pPr>
            <a:r>
              <a:rPr lang="en-US" sz="1400" kern="0" dirty="0">
                <a:solidFill>
                  <a:sysClr val="windowText" lastClr="000000"/>
                </a:solidFill>
              </a:rPr>
              <a:t>COMMUTING</a:t>
            </a:r>
          </a:p>
        </p:txBody>
      </p:sp>
      <p:pic>
        <p:nvPicPr>
          <p:cNvPr id="13" name="Image 12">
            <a:extLst>
              <a:ext uri="{FF2B5EF4-FFF2-40B4-BE49-F238E27FC236}">
                <a16:creationId xmlns:a16="http://schemas.microsoft.com/office/drawing/2014/main" id="{947C7860-E89B-7148-3510-DE75B7FC8B80}"/>
              </a:ext>
            </a:extLst>
          </p:cNvPr>
          <p:cNvPicPr>
            <a:picLocks noChangeAspect="1"/>
          </p:cNvPicPr>
          <p:nvPr/>
        </p:nvPicPr>
        <p:blipFill rotWithShape="1">
          <a:blip r:embed="rId4"/>
          <a:srcRect l="70379" t="32218" r="20366" b="51907"/>
          <a:stretch/>
        </p:blipFill>
        <p:spPr>
          <a:xfrm>
            <a:off x="5617033" y="2052072"/>
            <a:ext cx="1880900" cy="1210024"/>
          </a:xfrm>
          <a:prstGeom prst="rect">
            <a:avLst/>
          </a:prstGeom>
        </p:spPr>
      </p:pic>
      <p:pic>
        <p:nvPicPr>
          <p:cNvPr id="14" name="Picture 18">
            <a:extLst>
              <a:ext uri="{FF2B5EF4-FFF2-40B4-BE49-F238E27FC236}">
                <a16:creationId xmlns:a16="http://schemas.microsoft.com/office/drawing/2014/main" id="{71F29CA9-2EFF-AB67-0A38-534E9B872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5275" y="2517192"/>
            <a:ext cx="2226764" cy="3410496"/>
          </a:xfrm>
          <a:prstGeom prst="rect">
            <a:avLst/>
          </a:prstGeom>
        </p:spPr>
      </p:pic>
      <p:pic>
        <p:nvPicPr>
          <p:cNvPr id="15" name="Picture 1">
            <a:extLst>
              <a:ext uri="{FF2B5EF4-FFF2-40B4-BE49-F238E27FC236}">
                <a16:creationId xmlns:a16="http://schemas.microsoft.com/office/drawing/2014/main" id="{232C0049-1177-6FFE-E38B-5E7CD3DBB4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339"/>
          <a:stretch/>
        </p:blipFill>
        <p:spPr>
          <a:xfrm>
            <a:off x="5669242" y="2274729"/>
            <a:ext cx="1846094" cy="899068"/>
          </a:xfrm>
          <a:prstGeom prst="rect">
            <a:avLst/>
          </a:prstGeom>
        </p:spPr>
      </p:pic>
      <p:sp>
        <p:nvSpPr>
          <p:cNvPr id="16" name="TextBox 11">
            <a:extLst>
              <a:ext uri="{FF2B5EF4-FFF2-40B4-BE49-F238E27FC236}">
                <a16:creationId xmlns:a16="http://schemas.microsoft.com/office/drawing/2014/main" id="{7EE5703A-D22D-1659-2301-4027D50203A1}"/>
              </a:ext>
            </a:extLst>
          </p:cNvPr>
          <p:cNvSpPr txBox="1"/>
          <p:nvPr/>
        </p:nvSpPr>
        <p:spPr>
          <a:xfrm>
            <a:off x="4904146" y="3984110"/>
            <a:ext cx="2441614" cy="1754326"/>
          </a:xfrm>
          <a:prstGeom prst="rect">
            <a:avLst/>
          </a:prstGeom>
          <a:noFill/>
        </p:spPr>
        <p:txBody>
          <a:bodyPr wrap="square" rtlCol="0">
            <a:spAutoFit/>
          </a:bodyPr>
          <a:lstStyle/>
          <a:p>
            <a:pPr algn="ctr"/>
            <a:r>
              <a:rPr lang="en-US" dirty="0"/>
              <a:t>EPFL has evolved well</a:t>
            </a:r>
          </a:p>
          <a:p>
            <a:pPr algn="ctr"/>
            <a:endParaRPr lang="en-US" dirty="0"/>
          </a:p>
          <a:p>
            <a:pPr algn="ctr"/>
            <a:r>
              <a:rPr lang="en-US" dirty="0"/>
              <a:t>We will continue to make public transport and active mobility more attractive</a:t>
            </a:r>
          </a:p>
        </p:txBody>
      </p:sp>
      <p:sp>
        <p:nvSpPr>
          <p:cNvPr id="17" name="Espace réservé du numéro de diapositive 3">
            <a:extLst>
              <a:ext uri="{FF2B5EF4-FFF2-40B4-BE49-F238E27FC236}">
                <a16:creationId xmlns:a16="http://schemas.microsoft.com/office/drawing/2014/main" id="{2E1A84F4-BFFB-9114-5144-AB3FE848D7E6}"/>
              </a:ext>
            </a:extLst>
          </p:cNvPr>
          <p:cNvSpPr txBox="1">
            <a:spLocks/>
          </p:cNvSpPr>
          <p:nvPr/>
        </p:nvSpPr>
        <p:spPr>
          <a:xfrm>
            <a:off x="-178568" y="667880"/>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16</a:t>
            </a:fld>
            <a:endParaRPr lang="fr-FR" dirty="0"/>
          </a:p>
        </p:txBody>
      </p:sp>
    </p:spTree>
    <p:extLst>
      <p:ext uri="{BB962C8B-B14F-4D97-AF65-F5344CB8AC3E}">
        <p14:creationId xmlns:p14="http://schemas.microsoft.com/office/powerpoint/2010/main" val="2317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pic>
        <p:nvPicPr>
          <p:cNvPr id="4" name="Picture 3">
            <a:extLst>
              <a:ext uri="{FF2B5EF4-FFF2-40B4-BE49-F238E27FC236}">
                <a16:creationId xmlns:a16="http://schemas.microsoft.com/office/drawing/2014/main" id="{EBFA1E96-5944-BBEC-4C09-CB484A174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042673"/>
            <a:ext cx="2908900" cy="5638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pic>
        <p:nvPicPr>
          <p:cNvPr id="4" name="Picture 3">
            <a:extLst>
              <a:ext uri="{FF2B5EF4-FFF2-40B4-BE49-F238E27FC236}">
                <a16:creationId xmlns:a16="http://schemas.microsoft.com/office/drawing/2014/main" id="{4415CF03-D6FF-729F-5F58-DE63F876F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077" y="1164348"/>
            <a:ext cx="4029371" cy="4424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0AA01-5C19-A72D-C025-64D11EF3770E}"/>
              </a:ext>
            </a:extLst>
          </p:cNvPr>
          <p:cNvSpPr>
            <a:spLocks noGrp="1"/>
          </p:cNvSpPr>
          <p:nvPr>
            <p:ph type="title"/>
          </p:nvPr>
        </p:nvSpPr>
        <p:spPr/>
        <p:txBody>
          <a:bodyPr/>
          <a:lstStyle/>
          <a:p>
            <a:r>
              <a:rPr lang="fr-CH" dirty="0"/>
              <a:t>A living document !</a:t>
            </a:r>
          </a:p>
        </p:txBody>
      </p:sp>
      <p:sp>
        <p:nvSpPr>
          <p:cNvPr id="3" name="Espace réservé de la date 2">
            <a:extLst>
              <a:ext uri="{FF2B5EF4-FFF2-40B4-BE49-F238E27FC236}">
                <a16:creationId xmlns:a16="http://schemas.microsoft.com/office/drawing/2014/main" id="{A452EA06-A158-10F1-E14A-95D9F753E773}"/>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6C3DDD85-3592-48B3-E06B-81838F67610A}"/>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184783F5-470F-707C-09B7-2A479337BF82}"/>
              </a:ext>
            </a:extLst>
          </p:cNvPr>
          <p:cNvSpPr>
            <a:spLocks noGrp="1"/>
          </p:cNvSpPr>
          <p:nvPr>
            <p:ph type="sldNum" sz="quarter" idx="12"/>
          </p:nvPr>
        </p:nvSpPr>
        <p:spPr/>
        <p:txBody>
          <a:bodyPr/>
          <a:lstStyle/>
          <a:p>
            <a:fld id="{E1E1CD7C-2161-7D43-862E-CE4C333CD873}" type="slidenum">
              <a:rPr lang="fr-FR" smtClean="0"/>
              <a:pPr/>
              <a:t>2</a:t>
            </a:fld>
            <a:endParaRPr lang="fr-FR" dirty="0"/>
          </a:p>
        </p:txBody>
      </p:sp>
      <p:pic>
        <p:nvPicPr>
          <p:cNvPr id="6" name="Image 5">
            <a:extLst>
              <a:ext uri="{FF2B5EF4-FFF2-40B4-BE49-F238E27FC236}">
                <a16:creationId xmlns:a16="http://schemas.microsoft.com/office/drawing/2014/main" id="{C50AA962-6160-9A4F-868B-BE61A9B60FDF}"/>
              </a:ext>
            </a:extLst>
          </p:cNvPr>
          <p:cNvPicPr>
            <a:picLocks noChangeAspect="1"/>
          </p:cNvPicPr>
          <p:nvPr/>
        </p:nvPicPr>
        <p:blipFill>
          <a:blip r:embed="rId2"/>
          <a:srcRect/>
          <a:stretch/>
        </p:blipFill>
        <p:spPr>
          <a:xfrm>
            <a:off x="610867" y="1556792"/>
            <a:ext cx="8137597" cy="4856927"/>
          </a:xfrm>
          <a:prstGeom prst="rect">
            <a:avLst/>
          </a:prstGeom>
        </p:spPr>
      </p:pic>
      <p:grpSp>
        <p:nvGrpSpPr>
          <p:cNvPr id="7" name="Groupe 6">
            <a:extLst>
              <a:ext uri="{FF2B5EF4-FFF2-40B4-BE49-F238E27FC236}">
                <a16:creationId xmlns:a16="http://schemas.microsoft.com/office/drawing/2014/main" id="{D634D375-A710-1EE1-E74E-6625C0D3EA83}"/>
              </a:ext>
            </a:extLst>
          </p:cNvPr>
          <p:cNvGrpSpPr/>
          <p:nvPr/>
        </p:nvGrpSpPr>
        <p:grpSpPr>
          <a:xfrm>
            <a:off x="1891408" y="1903437"/>
            <a:ext cx="5522976" cy="3918312"/>
            <a:chOff x="0" y="12"/>
            <a:chExt cx="10656570" cy="7560374"/>
          </a:xfrm>
        </p:grpSpPr>
        <p:grpSp>
          <p:nvGrpSpPr>
            <p:cNvPr id="8" name="object 2">
              <a:extLst>
                <a:ext uri="{FF2B5EF4-FFF2-40B4-BE49-F238E27FC236}">
                  <a16:creationId xmlns:a16="http://schemas.microsoft.com/office/drawing/2014/main" id="{50362C3B-E637-D182-8269-90E8053B20B1}"/>
                </a:ext>
              </a:extLst>
            </p:cNvPr>
            <p:cNvGrpSpPr/>
            <p:nvPr/>
          </p:nvGrpSpPr>
          <p:grpSpPr>
            <a:xfrm>
              <a:off x="0" y="12"/>
              <a:ext cx="10656570" cy="7560309"/>
              <a:chOff x="0" y="12"/>
              <a:chExt cx="10656570" cy="7560309"/>
            </a:xfrm>
          </p:grpSpPr>
          <p:pic>
            <p:nvPicPr>
              <p:cNvPr id="18" name="object 3">
                <a:extLst>
                  <a:ext uri="{FF2B5EF4-FFF2-40B4-BE49-F238E27FC236}">
                    <a16:creationId xmlns:a16="http://schemas.microsoft.com/office/drawing/2014/main" id="{931BEEEF-67F6-0604-ED70-1FE992B9A837}"/>
                  </a:ext>
                </a:extLst>
              </p:cNvPr>
              <p:cNvPicPr/>
              <p:nvPr/>
            </p:nvPicPr>
            <p:blipFill>
              <a:blip r:embed="rId3" cstate="print"/>
              <a:stretch>
                <a:fillRect/>
              </a:stretch>
            </p:blipFill>
            <p:spPr>
              <a:xfrm>
                <a:off x="2519997" y="1360855"/>
                <a:ext cx="8132546" cy="6199149"/>
              </a:xfrm>
              <a:prstGeom prst="rect">
                <a:avLst/>
              </a:prstGeom>
            </p:spPr>
          </p:pic>
          <p:pic>
            <p:nvPicPr>
              <p:cNvPr id="19" name="object 4">
                <a:extLst>
                  <a:ext uri="{FF2B5EF4-FFF2-40B4-BE49-F238E27FC236}">
                    <a16:creationId xmlns:a16="http://schemas.microsoft.com/office/drawing/2014/main" id="{72596C31-CB5B-DC6C-FFBD-2EF23F3A4CCD}"/>
                  </a:ext>
                </a:extLst>
              </p:cNvPr>
              <p:cNvPicPr/>
              <p:nvPr/>
            </p:nvPicPr>
            <p:blipFill>
              <a:blip r:embed="rId4" cstate="print"/>
              <a:stretch>
                <a:fillRect/>
              </a:stretch>
            </p:blipFill>
            <p:spPr>
              <a:xfrm>
                <a:off x="3006001" y="1514805"/>
                <a:ext cx="7646543" cy="6045200"/>
              </a:xfrm>
              <a:prstGeom prst="rect">
                <a:avLst/>
              </a:prstGeom>
            </p:spPr>
          </p:pic>
          <p:sp>
            <p:nvSpPr>
              <p:cNvPr id="20" name="object 5">
                <a:extLst>
                  <a:ext uri="{FF2B5EF4-FFF2-40B4-BE49-F238E27FC236}">
                    <a16:creationId xmlns:a16="http://schemas.microsoft.com/office/drawing/2014/main" id="{76B79D6C-FD0C-2711-98CE-421B47C480C5}"/>
                  </a:ext>
                </a:extLst>
              </p:cNvPr>
              <p:cNvSpPr/>
              <p:nvPr/>
            </p:nvSpPr>
            <p:spPr>
              <a:xfrm>
                <a:off x="0" y="12"/>
                <a:ext cx="10656570" cy="1361440"/>
              </a:xfrm>
              <a:custGeom>
                <a:avLst/>
                <a:gdLst/>
                <a:ahLst/>
                <a:cxnLst/>
                <a:rect l="l" t="t" r="r" b="b"/>
                <a:pathLst>
                  <a:path w="10656570" h="1361440">
                    <a:moveTo>
                      <a:pt x="10655998" y="0"/>
                    </a:moveTo>
                    <a:lnTo>
                      <a:pt x="0" y="0"/>
                    </a:lnTo>
                    <a:lnTo>
                      <a:pt x="0" y="1360843"/>
                    </a:lnTo>
                    <a:lnTo>
                      <a:pt x="10655998" y="1360843"/>
                    </a:lnTo>
                    <a:lnTo>
                      <a:pt x="10655998" y="0"/>
                    </a:lnTo>
                    <a:close/>
                  </a:path>
                </a:pathLst>
              </a:custGeom>
              <a:solidFill>
                <a:srgbClr val="FFF69B"/>
              </a:solidFill>
            </p:spPr>
            <p:txBody>
              <a:bodyPr wrap="square" lIns="0" tIns="0" rIns="0" bIns="0" rtlCol="0"/>
              <a:lstStyle/>
              <a:p>
                <a:pPr>
                  <a:defRPr/>
                </a:pPr>
                <a:endParaRPr sz="1100" kern="0">
                  <a:solidFill>
                    <a:sysClr val="windowText" lastClr="000000"/>
                  </a:solidFill>
                </a:endParaRPr>
              </a:p>
            </p:txBody>
          </p:sp>
          <p:sp>
            <p:nvSpPr>
              <p:cNvPr id="21" name="object 6">
                <a:extLst>
                  <a:ext uri="{FF2B5EF4-FFF2-40B4-BE49-F238E27FC236}">
                    <a16:creationId xmlns:a16="http://schemas.microsoft.com/office/drawing/2014/main" id="{ED0DCC98-50E0-266D-CDFD-F71B80DA6066}"/>
                  </a:ext>
                </a:extLst>
              </p:cNvPr>
              <p:cNvSpPr/>
              <p:nvPr/>
            </p:nvSpPr>
            <p:spPr>
              <a:xfrm>
                <a:off x="0" y="1360868"/>
                <a:ext cx="2516505" cy="6199505"/>
              </a:xfrm>
              <a:custGeom>
                <a:avLst/>
                <a:gdLst/>
                <a:ahLst/>
                <a:cxnLst/>
                <a:rect l="l" t="t" r="r" b="b"/>
                <a:pathLst>
                  <a:path w="2516505" h="6199505">
                    <a:moveTo>
                      <a:pt x="2516390" y="0"/>
                    </a:moveTo>
                    <a:lnTo>
                      <a:pt x="0" y="0"/>
                    </a:lnTo>
                    <a:lnTo>
                      <a:pt x="0" y="6199136"/>
                    </a:lnTo>
                    <a:lnTo>
                      <a:pt x="2516390" y="6199136"/>
                    </a:lnTo>
                    <a:lnTo>
                      <a:pt x="2516390" y="0"/>
                    </a:lnTo>
                    <a:close/>
                  </a:path>
                </a:pathLst>
              </a:custGeom>
              <a:solidFill>
                <a:srgbClr val="C9E9FB"/>
              </a:solidFill>
            </p:spPr>
            <p:txBody>
              <a:bodyPr wrap="square" lIns="0" tIns="0" rIns="0" bIns="0" rtlCol="0"/>
              <a:lstStyle/>
              <a:p>
                <a:pPr>
                  <a:defRPr/>
                </a:pPr>
                <a:endParaRPr sz="1100" kern="0">
                  <a:solidFill>
                    <a:sysClr val="windowText" lastClr="000000"/>
                  </a:solidFill>
                </a:endParaRPr>
              </a:p>
            </p:txBody>
          </p:sp>
        </p:grpSp>
        <p:sp>
          <p:nvSpPr>
            <p:cNvPr id="9" name="object 7">
              <a:extLst>
                <a:ext uri="{FF2B5EF4-FFF2-40B4-BE49-F238E27FC236}">
                  <a16:creationId xmlns:a16="http://schemas.microsoft.com/office/drawing/2014/main" id="{CEB27580-49C3-8F06-8D62-DEFD561B5012}"/>
                </a:ext>
              </a:extLst>
            </p:cNvPr>
            <p:cNvSpPr txBox="1"/>
            <p:nvPr/>
          </p:nvSpPr>
          <p:spPr>
            <a:xfrm>
              <a:off x="287279" y="2883889"/>
              <a:ext cx="2106132" cy="2995252"/>
            </a:xfrm>
            <a:prstGeom prst="rect">
              <a:avLst/>
            </a:prstGeom>
          </p:spPr>
          <p:txBody>
            <a:bodyPr vert="horz" wrap="square" lIns="0" tIns="20955" rIns="0" bIns="0" rtlCol="0">
              <a:spAutoFit/>
            </a:bodyPr>
            <a:lstStyle/>
            <a:p>
              <a:pPr marL="12700" marR="5080">
                <a:spcBef>
                  <a:spcPts val="165"/>
                </a:spcBef>
              </a:pPr>
              <a:r>
                <a:rPr lang="en-US" sz="1050" kern="0" dirty="0">
                  <a:solidFill>
                    <a:sysClr val="windowText" lastClr="000000"/>
                  </a:solidFill>
                  <a:latin typeface="Arial" panose="020B0604020202020204" pitchFamily="34" charset="0"/>
                  <a:cs typeface="Arial" panose="020B0604020202020204" pitchFamily="34" charset="0"/>
                </a:rPr>
                <a:t>First published strategy</a:t>
              </a:r>
            </a:p>
            <a:p>
              <a:pPr marL="12700" marR="5080">
                <a:spcBef>
                  <a:spcPts val="165"/>
                </a:spcBef>
              </a:pPr>
              <a:endParaRPr lang="en-US" sz="1050" kern="0" dirty="0">
                <a:solidFill>
                  <a:sysClr val="windowText" lastClr="000000"/>
                </a:solidFill>
                <a:latin typeface="Arial" panose="020B0604020202020204" pitchFamily="34" charset="0"/>
                <a:cs typeface="Arial" panose="020B0604020202020204" pitchFamily="34" charset="0"/>
              </a:endParaRPr>
            </a:p>
            <a:p>
              <a:pPr marL="12700" marR="5080">
                <a:spcBef>
                  <a:spcPts val="165"/>
                </a:spcBef>
              </a:pPr>
              <a:r>
                <a:rPr lang="en-US" sz="1050" kern="0" dirty="0">
                  <a:solidFill>
                    <a:sysClr val="windowText" lastClr="000000"/>
                  </a:solidFill>
                  <a:latin typeface="Arial" panose="020B0604020202020204" pitchFamily="34" charset="0"/>
                  <a:cs typeface="Arial" panose="020B0604020202020204" pitchFamily="34" charset="0"/>
                </a:rPr>
                <a:t>Meant to evolve with time, becoming more precise and ambitious </a:t>
              </a:r>
            </a:p>
            <a:p>
              <a:pPr marL="12700" marR="5080">
                <a:spcBef>
                  <a:spcPts val="165"/>
                </a:spcBef>
              </a:pPr>
              <a:endParaRPr lang="fr-CH" sz="1050" kern="0" dirty="0">
                <a:solidFill>
                  <a:sysClr val="windowText" lastClr="000000"/>
                </a:solidFill>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DCD6A551-44F3-C970-241B-8B2AF9E6580D}"/>
                </a:ext>
              </a:extLst>
            </p:cNvPr>
            <p:cNvSpPr txBox="1">
              <a:spLocks/>
            </p:cNvSpPr>
            <p:nvPr/>
          </p:nvSpPr>
          <p:spPr>
            <a:xfrm>
              <a:off x="442698" y="561947"/>
              <a:ext cx="9914715" cy="618599"/>
            </a:xfrm>
            <a:prstGeom prst="rect">
              <a:avLst/>
            </a:prstGeom>
          </p:spPr>
          <p:txBody>
            <a:bodyPr vert="horz" wrap="square" lIns="0" tIns="12700" rIns="0" bIns="0" rtlCol="0">
              <a:spAutoFit/>
            </a:bodyPr>
            <a:lstStyle>
              <a:lvl1pPr>
                <a:defRPr sz="1800" b="0" i="0">
                  <a:solidFill>
                    <a:schemeClr val="tx1"/>
                  </a:solidFill>
                  <a:latin typeface="Arial"/>
                  <a:ea typeface="+mj-ea"/>
                  <a:cs typeface="Arial"/>
                </a:defRPr>
              </a:lvl1pPr>
            </a:lstStyle>
            <a:p>
              <a:pPr marL="12700">
                <a:spcBef>
                  <a:spcPts val="100"/>
                </a:spcBef>
                <a:defRPr/>
              </a:pPr>
              <a:r>
                <a:rPr lang="fr-CH" sz="2000" kern="0" dirty="0">
                  <a:solidFill>
                    <a:sysClr val="windowText" lastClr="000000"/>
                  </a:solidFill>
                </a:rPr>
                <a:t>2030 </a:t>
              </a:r>
              <a:r>
                <a:rPr lang="fr-CH" sz="2000" kern="0" dirty="0" err="1">
                  <a:solidFill>
                    <a:sysClr val="windowText" lastClr="000000"/>
                  </a:solidFill>
                </a:rPr>
                <a:t>Climate</a:t>
              </a:r>
              <a:r>
                <a:rPr lang="fr-CH" sz="2000" kern="0" dirty="0">
                  <a:solidFill>
                    <a:sysClr val="windowText" lastClr="000000"/>
                  </a:solidFill>
                </a:rPr>
                <a:t> &amp; </a:t>
              </a:r>
              <a:r>
                <a:rPr lang="fr-CH" sz="2000" kern="0" dirty="0" err="1">
                  <a:solidFill>
                    <a:sysClr val="windowText" lastClr="000000"/>
                  </a:solidFill>
                </a:rPr>
                <a:t>Sustainability</a:t>
              </a:r>
              <a:r>
                <a:rPr lang="fr-CH" sz="2000" kern="0" dirty="0">
                  <a:solidFill>
                    <a:sysClr val="windowText" lastClr="000000"/>
                  </a:solidFill>
                </a:rPr>
                <a:t> </a:t>
              </a:r>
              <a:r>
                <a:rPr lang="fr-CH" sz="2000" kern="0" dirty="0" err="1">
                  <a:solidFill>
                    <a:sysClr val="windowText" lastClr="000000"/>
                  </a:solidFill>
                </a:rPr>
                <a:t>Strategy</a:t>
              </a:r>
              <a:endParaRPr lang="fr-CH" sz="2000" kern="0" dirty="0">
                <a:solidFill>
                  <a:sysClr val="windowText" lastClr="000000"/>
                </a:solidFill>
              </a:endParaRPr>
            </a:p>
          </p:txBody>
        </p:sp>
        <p:grpSp>
          <p:nvGrpSpPr>
            <p:cNvPr id="11" name="object 9">
              <a:extLst>
                <a:ext uri="{FF2B5EF4-FFF2-40B4-BE49-F238E27FC236}">
                  <a16:creationId xmlns:a16="http://schemas.microsoft.com/office/drawing/2014/main" id="{7AC08E50-A99E-F78F-971B-C950FAA7C506}"/>
                </a:ext>
              </a:extLst>
            </p:cNvPr>
            <p:cNvGrpSpPr/>
            <p:nvPr/>
          </p:nvGrpSpPr>
          <p:grpSpPr>
            <a:xfrm>
              <a:off x="7199" y="302336"/>
              <a:ext cx="10648950" cy="7258050"/>
              <a:chOff x="7199" y="302336"/>
              <a:chExt cx="10648950" cy="7258050"/>
            </a:xfrm>
          </p:grpSpPr>
          <p:sp>
            <p:nvSpPr>
              <p:cNvPr id="12" name="object 10">
                <a:extLst>
                  <a:ext uri="{FF2B5EF4-FFF2-40B4-BE49-F238E27FC236}">
                    <a16:creationId xmlns:a16="http://schemas.microsoft.com/office/drawing/2014/main" id="{97289C7C-AEBE-9DBE-06E4-A27A8FD7B62F}"/>
                  </a:ext>
                </a:extLst>
              </p:cNvPr>
              <p:cNvSpPr/>
              <p:nvPr/>
            </p:nvSpPr>
            <p:spPr>
              <a:xfrm>
                <a:off x="503999" y="303021"/>
                <a:ext cx="159385" cy="219075"/>
              </a:xfrm>
              <a:custGeom>
                <a:avLst/>
                <a:gdLst/>
                <a:ahLst/>
                <a:cxnLst/>
                <a:rect l="l" t="t" r="r" b="b"/>
                <a:pathLst>
                  <a:path w="159384" h="219075">
                    <a:moveTo>
                      <a:pt x="149313" y="88900"/>
                    </a:moveTo>
                    <a:lnTo>
                      <a:pt x="47358" y="88900"/>
                    </a:lnTo>
                    <a:lnTo>
                      <a:pt x="47358" y="129501"/>
                    </a:lnTo>
                    <a:lnTo>
                      <a:pt x="149313" y="129501"/>
                    </a:lnTo>
                    <a:lnTo>
                      <a:pt x="149313" y="88900"/>
                    </a:lnTo>
                    <a:close/>
                  </a:path>
                  <a:path w="159384" h="219075">
                    <a:moveTo>
                      <a:pt x="158838" y="178346"/>
                    </a:moveTo>
                    <a:lnTo>
                      <a:pt x="47358" y="178346"/>
                    </a:lnTo>
                    <a:lnTo>
                      <a:pt x="47358" y="130086"/>
                    </a:lnTo>
                    <a:lnTo>
                      <a:pt x="0" y="130086"/>
                    </a:lnTo>
                    <a:lnTo>
                      <a:pt x="0" y="178346"/>
                    </a:lnTo>
                    <a:lnTo>
                      <a:pt x="0" y="218986"/>
                    </a:lnTo>
                    <a:lnTo>
                      <a:pt x="158838" y="218986"/>
                    </a:lnTo>
                    <a:lnTo>
                      <a:pt x="158838" y="178346"/>
                    </a:lnTo>
                    <a:close/>
                  </a:path>
                  <a:path w="159384" h="219075">
                    <a:moveTo>
                      <a:pt x="158838" y="0"/>
                    </a:moveTo>
                    <a:lnTo>
                      <a:pt x="0" y="0"/>
                    </a:lnTo>
                    <a:lnTo>
                      <a:pt x="0" y="40640"/>
                    </a:lnTo>
                    <a:lnTo>
                      <a:pt x="0" y="88900"/>
                    </a:lnTo>
                    <a:lnTo>
                      <a:pt x="47358" y="88900"/>
                    </a:lnTo>
                    <a:lnTo>
                      <a:pt x="47358" y="40640"/>
                    </a:lnTo>
                    <a:lnTo>
                      <a:pt x="158838" y="40640"/>
                    </a:lnTo>
                    <a:lnTo>
                      <a:pt x="158838" y="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pic>
            <p:nvPicPr>
              <p:cNvPr id="13" name="object 11">
                <a:extLst>
                  <a:ext uri="{FF2B5EF4-FFF2-40B4-BE49-F238E27FC236}">
                    <a16:creationId xmlns:a16="http://schemas.microsoft.com/office/drawing/2014/main" id="{B3C2C6CB-51A1-27BC-97D2-7CD7A145A9B6}"/>
                  </a:ext>
                </a:extLst>
              </p:cNvPr>
              <p:cNvPicPr/>
              <p:nvPr/>
            </p:nvPicPr>
            <p:blipFill>
              <a:blip r:embed="rId5" cstate="print"/>
              <a:stretch>
                <a:fillRect/>
              </a:stretch>
            </p:blipFill>
            <p:spPr>
              <a:xfrm>
                <a:off x="703435" y="302432"/>
                <a:ext cx="174199" cy="219570"/>
              </a:xfrm>
              <a:prstGeom prst="rect">
                <a:avLst/>
              </a:prstGeom>
            </p:spPr>
          </p:pic>
          <p:sp>
            <p:nvSpPr>
              <p:cNvPr id="14" name="object 12">
                <a:extLst>
                  <a:ext uri="{FF2B5EF4-FFF2-40B4-BE49-F238E27FC236}">
                    <a16:creationId xmlns:a16="http://schemas.microsoft.com/office/drawing/2014/main" id="{6DE5C928-4167-4649-920A-CE2F58E4B8EF}"/>
                  </a:ext>
                </a:extLst>
              </p:cNvPr>
              <p:cNvSpPr/>
              <p:nvPr/>
            </p:nvSpPr>
            <p:spPr>
              <a:xfrm>
                <a:off x="907580" y="302335"/>
                <a:ext cx="352425" cy="219710"/>
              </a:xfrm>
              <a:custGeom>
                <a:avLst/>
                <a:gdLst/>
                <a:ahLst/>
                <a:cxnLst/>
                <a:rect l="l" t="t" r="r" b="b"/>
                <a:pathLst>
                  <a:path w="352425" h="219709">
                    <a:moveTo>
                      <a:pt x="149313" y="89585"/>
                    </a:moveTo>
                    <a:lnTo>
                      <a:pt x="47358" y="89585"/>
                    </a:lnTo>
                    <a:lnTo>
                      <a:pt x="47358" y="130187"/>
                    </a:lnTo>
                    <a:lnTo>
                      <a:pt x="12" y="130187"/>
                    </a:lnTo>
                    <a:lnTo>
                      <a:pt x="12" y="219671"/>
                    </a:lnTo>
                    <a:lnTo>
                      <a:pt x="47371" y="219671"/>
                    </a:lnTo>
                    <a:lnTo>
                      <a:pt x="47371" y="130187"/>
                    </a:lnTo>
                    <a:lnTo>
                      <a:pt x="149313" y="130187"/>
                    </a:lnTo>
                    <a:lnTo>
                      <a:pt x="149313" y="89585"/>
                    </a:lnTo>
                    <a:close/>
                  </a:path>
                  <a:path w="352425" h="219709">
                    <a:moveTo>
                      <a:pt x="158838" y="685"/>
                    </a:moveTo>
                    <a:lnTo>
                      <a:pt x="0" y="685"/>
                    </a:lnTo>
                    <a:lnTo>
                      <a:pt x="0" y="41325"/>
                    </a:lnTo>
                    <a:lnTo>
                      <a:pt x="0" y="89585"/>
                    </a:lnTo>
                    <a:lnTo>
                      <a:pt x="47358" y="89585"/>
                    </a:lnTo>
                    <a:lnTo>
                      <a:pt x="47358" y="41325"/>
                    </a:lnTo>
                    <a:lnTo>
                      <a:pt x="158838" y="41325"/>
                    </a:lnTo>
                    <a:lnTo>
                      <a:pt x="158838" y="685"/>
                    </a:lnTo>
                    <a:close/>
                  </a:path>
                  <a:path w="352425" h="219709">
                    <a:moveTo>
                      <a:pt x="351967" y="179070"/>
                    </a:moveTo>
                    <a:lnTo>
                      <a:pt x="240487" y="179070"/>
                    </a:lnTo>
                    <a:lnTo>
                      <a:pt x="240487" y="0"/>
                    </a:lnTo>
                    <a:lnTo>
                      <a:pt x="193128" y="0"/>
                    </a:lnTo>
                    <a:lnTo>
                      <a:pt x="193128" y="179070"/>
                    </a:lnTo>
                    <a:lnTo>
                      <a:pt x="193128" y="219710"/>
                    </a:lnTo>
                    <a:lnTo>
                      <a:pt x="351967" y="219710"/>
                    </a:lnTo>
                    <a:lnTo>
                      <a:pt x="351967" y="17907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sp>
            <p:nvSpPr>
              <p:cNvPr id="15" name="object 13">
                <a:extLst>
                  <a:ext uri="{FF2B5EF4-FFF2-40B4-BE49-F238E27FC236}">
                    <a16:creationId xmlns:a16="http://schemas.microsoft.com/office/drawing/2014/main" id="{81555976-EAC6-5FE9-3E2D-E4A7A7C3A2B6}"/>
                  </a:ext>
                </a:extLst>
              </p:cNvPr>
              <p:cNvSpPr/>
              <p:nvPr/>
            </p:nvSpPr>
            <p:spPr>
              <a:xfrm>
                <a:off x="306000" y="1362435"/>
                <a:ext cx="10051415" cy="0"/>
              </a:xfrm>
              <a:custGeom>
                <a:avLst/>
                <a:gdLst/>
                <a:ahLst/>
                <a:cxnLst/>
                <a:rect l="l" t="t" r="r" b="b"/>
                <a:pathLst>
                  <a:path w="10051415">
                    <a:moveTo>
                      <a:pt x="0" y="0"/>
                    </a:moveTo>
                    <a:lnTo>
                      <a:pt x="100511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6" name="object 14">
                <a:extLst>
                  <a:ext uri="{FF2B5EF4-FFF2-40B4-BE49-F238E27FC236}">
                    <a16:creationId xmlns:a16="http://schemas.microsoft.com/office/drawing/2014/main" id="{8EAE34C2-B1B2-E0EE-8151-883AC42ECABB}"/>
                  </a:ext>
                </a:extLst>
              </p:cNvPr>
              <p:cNvSpPr/>
              <p:nvPr/>
            </p:nvSpPr>
            <p:spPr>
              <a:xfrm>
                <a:off x="7199" y="1362435"/>
                <a:ext cx="10648950" cy="0"/>
              </a:xfrm>
              <a:custGeom>
                <a:avLst/>
                <a:gdLst/>
                <a:ahLst/>
                <a:cxnLst/>
                <a:rect l="l" t="t" r="r" b="b"/>
                <a:pathLst>
                  <a:path w="10648950">
                    <a:moveTo>
                      <a:pt x="0" y="0"/>
                    </a:moveTo>
                    <a:lnTo>
                      <a:pt x="10648797"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7" name="object 15">
                <a:extLst>
                  <a:ext uri="{FF2B5EF4-FFF2-40B4-BE49-F238E27FC236}">
                    <a16:creationId xmlns:a16="http://schemas.microsoft.com/office/drawing/2014/main" id="{E76923FA-5A11-6C92-57A3-29A917066E00}"/>
                  </a:ext>
                </a:extLst>
              </p:cNvPr>
              <p:cNvSpPr/>
              <p:nvPr/>
            </p:nvSpPr>
            <p:spPr>
              <a:xfrm>
                <a:off x="2516889" y="1360848"/>
                <a:ext cx="0" cy="6199505"/>
              </a:xfrm>
              <a:custGeom>
                <a:avLst/>
                <a:gdLst/>
                <a:ahLst/>
                <a:cxnLst/>
                <a:rect l="l" t="t" r="r" b="b"/>
                <a:pathLst>
                  <a:path h="6199505">
                    <a:moveTo>
                      <a:pt x="0" y="0"/>
                    </a:moveTo>
                    <a:lnTo>
                      <a:pt x="0" y="6199162"/>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grpSp>
      </p:grpSp>
    </p:spTree>
    <p:extLst>
      <p:ext uri="{BB962C8B-B14F-4D97-AF65-F5344CB8AC3E}">
        <p14:creationId xmlns:p14="http://schemas.microsoft.com/office/powerpoint/2010/main" val="383951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pic>
        <p:nvPicPr>
          <p:cNvPr id="4" name="Picture 3">
            <a:extLst>
              <a:ext uri="{FF2B5EF4-FFF2-40B4-BE49-F238E27FC236}">
                <a16:creationId xmlns:a16="http://schemas.microsoft.com/office/drawing/2014/main" id="{061141D2-B0AA-D241-D17D-2922F6D49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93800"/>
            <a:ext cx="4126778" cy="4539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pic>
        <p:nvPicPr>
          <p:cNvPr id="4" name="Picture 3">
            <a:extLst>
              <a:ext uri="{FF2B5EF4-FFF2-40B4-BE49-F238E27FC236}">
                <a16:creationId xmlns:a16="http://schemas.microsoft.com/office/drawing/2014/main" id="{DD8374E7-4478-5A5B-47E8-EDC1B89429DD}"/>
              </a:ext>
            </a:extLst>
          </p:cNvPr>
          <p:cNvPicPr>
            <a:picLocks noChangeAspect="1"/>
          </p:cNvPicPr>
          <p:nvPr/>
        </p:nvPicPr>
        <p:blipFill rotWithShape="1">
          <a:blip r:embed="rId3">
            <a:extLst>
              <a:ext uri="{28A0092B-C50C-407E-A947-70E740481C1C}">
                <a14:useLocalDpi xmlns:a14="http://schemas.microsoft.com/office/drawing/2010/main" val="0"/>
              </a:ext>
            </a:extLst>
          </a:blip>
          <a:srcRect t="908" b="1"/>
          <a:stretch/>
        </p:blipFill>
        <p:spPr>
          <a:xfrm>
            <a:off x="6084168" y="1032386"/>
            <a:ext cx="2808312" cy="5633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F38D4-4182-E0F3-1181-493071AD5C48}"/>
              </a:ext>
            </a:extLst>
          </p:cNvPr>
          <p:cNvSpPr>
            <a:spLocks noGrp="1"/>
          </p:cNvSpPr>
          <p:nvPr>
            <p:ph type="title"/>
          </p:nvPr>
        </p:nvSpPr>
        <p:spPr/>
        <p:txBody>
          <a:bodyPr/>
          <a:lstStyle/>
          <a:p>
            <a:endParaRPr lang="fr-CH"/>
          </a:p>
        </p:txBody>
      </p:sp>
      <p:sp>
        <p:nvSpPr>
          <p:cNvPr id="3" name="Espace réservé de la date 2">
            <a:extLst>
              <a:ext uri="{FF2B5EF4-FFF2-40B4-BE49-F238E27FC236}">
                <a16:creationId xmlns:a16="http://schemas.microsoft.com/office/drawing/2014/main" id="{F10C2839-AFEF-7823-1573-8AF4E87B0C9F}"/>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57DBCF26-E67A-E326-AF0A-DD9ABF41F8D1}"/>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F40DAF64-3BCA-1795-FE84-6486EB054B87}"/>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6" name="Espace réservé du numéro de diapositive 3">
            <a:extLst>
              <a:ext uri="{FF2B5EF4-FFF2-40B4-BE49-F238E27FC236}">
                <a16:creationId xmlns:a16="http://schemas.microsoft.com/office/drawing/2014/main" id="{AF15302C-C890-14DF-A4A1-56AEFD393B4B}"/>
              </a:ext>
            </a:extLst>
          </p:cNvPr>
          <p:cNvSpPr txBox="1">
            <a:spLocks/>
          </p:cNvSpPr>
          <p:nvPr/>
        </p:nvSpPr>
        <p:spPr>
          <a:xfrm>
            <a:off x="0" y="0"/>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22</a:t>
            </a:fld>
            <a:endParaRPr lang="fr-FR" dirty="0"/>
          </a:p>
        </p:txBody>
      </p:sp>
      <p:pic>
        <p:nvPicPr>
          <p:cNvPr id="7" name="Image 6">
            <a:extLst>
              <a:ext uri="{FF2B5EF4-FFF2-40B4-BE49-F238E27FC236}">
                <a16:creationId xmlns:a16="http://schemas.microsoft.com/office/drawing/2014/main" id="{C5DE46B4-D127-BE3A-98F7-A3A86DC614BD}"/>
              </a:ext>
            </a:extLst>
          </p:cNvPr>
          <p:cNvPicPr>
            <a:picLocks noChangeAspect="1"/>
          </p:cNvPicPr>
          <p:nvPr/>
        </p:nvPicPr>
        <p:blipFill>
          <a:blip r:embed="rId2"/>
          <a:srcRect/>
          <a:stretch/>
        </p:blipFill>
        <p:spPr>
          <a:xfrm>
            <a:off x="933451" y="1000537"/>
            <a:ext cx="8137597" cy="4856927"/>
          </a:xfrm>
          <a:prstGeom prst="rect">
            <a:avLst/>
          </a:prstGeom>
        </p:spPr>
      </p:pic>
      <p:pic>
        <p:nvPicPr>
          <p:cNvPr id="8" name="Picture 99">
            <a:extLst>
              <a:ext uri="{FF2B5EF4-FFF2-40B4-BE49-F238E27FC236}">
                <a16:creationId xmlns:a16="http://schemas.microsoft.com/office/drawing/2014/main" id="{29C4E571-1C8A-BB26-0582-2B9008203E41}"/>
              </a:ext>
            </a:extLst>
          </p:cNvPr>
          <p:cNvPicPr>
            <a:picLocks noChangeAspect="1"/>
          </p:cNvPicPr>
          <p:nvPr/>
        </p:nvPicPr>
        <p:blipFill rotWithShape="1">
          <a:blip r:embed="rId3"/>
          <a:srcRect b="87205"/>
          <a:stretch/>
        </p:blipFill>
        <p:spPr>
          <a:xfrm>
            <a:off x="4976388" y="1345780"/>
            <a:ext cx="2597951" cy="500721"/>
          </a:xfrm>
          <a:prstGeom prst="rect">
            <a:avLst/>
          </a:prstGeom>
        </p:spPr>
      </p:pic>
      <p:pic>
        <p:nvPicPr>
          <p:cNvPr id="9" name="object 2">
            <a:extLst>
              <a:ext uri="{FF2B5EF4-FFF2-40B4-BE49-F238E27FC236}">
                <a16:creationId xmlns:a16="http://schemas.microsoft.com/office/drawing/2014/main" id="{DFCF7356-EECF-29AF-489C-DDFF4C46830A}"/>
              </a:ext>
            </a:extLst>
          </p:cNvPr>
          <p:cNvPicPr/>
          <p:nvPr/>
        </p:nvPicPr>
        <p:blipFill>
          <a:blip r:embed="rId4" cstate="print"/>
          <a:stretch>
            <a:fillRect/>
          </a:stretch>
        </p:blipFill>
        <p:spPr>
          <a:xfrm>
            <a:off x="2371617" y="3541794"/>
            <a:ext cx="2602476" cy="1722520"/>
          </a:xfrm>
          <a:prstGeom prst="rect">
            <a:avLst/>
          </a:prstGeom>
        </p:spPr>
      </p:pic>
      <p:sp>
        <p:nvSpPr>
          <p:cNvPr id="10" name="object 3">
            <a:extLst>
              <a:ext uri="{FF2B5EF4-FFF2-40B4-BE49-F238E27FC236}">
                <a16:creationId xmlns:a16="http://schemas.microsoft.com/office/drawing/2014/main" id="{69A0B7FB-1BE8-BB36-FA86-5E538BB8B365}"/>
              </a:ext>
            </a:extLst>
          </p:cNvPr>
          <p:cNvSpPr/>
          <p:nvPr/>
        </p:nvSpPr>
        <p:spPr>
          <a:xfrm>
            <a:off x="7576207" y="3977974"/>
            <a:ext cx="155219" cy="112139"/>
          </a:xfrm>
          <a:custGeom>
            <a:avLst/>
            <a:gdLst/>
            <a:ahLst/>
            <a:cxnLst/>
            <a:rect l="l" t="t" r="r" b="b"/>
            <a:pathLst>
              <a:path w="299720" h="216535">
                <a:moveTo>
                  <a:pt x="299211" y="0"/>
                </a:moveTo>
                <a:lnTo>
                  <a:pt x="0" y="0"/>
                </a:lnTo>
                <a:lnTo>
                  <a:pt x="0" y="216001"/>
                </a:lnTo>
                <a:lnTo>
                  <a:pt x="299211" y="216001"/>
                </a:lnTo>
                <a:lnTo>
                  <a:pt x="299211" y="0"/>
                </a:lnTo>
                <a:close/>
              </a:path>
            </a:pathLst>
          </a:custGeom>
          <a:solidFill>
            <a:srgbClr val="ACD084"/>
          </a:solidFill>
        </p:spPr>
        <p:txBody>
          <a:bodyPr wrap="square" lIns="0" tIns="0" rIns="0" bIns="0" rtlCol="0"/>
          <a:lstStyle/>
          <a:p>
            <a:pPr>
              <a:defRPr/>
            </a:pPr>
            <a:endParaRPr sz="1100" kern="0">
              <a:solidFill>
                <a:sysClr val="windowText" lastClr="000000"/>
              </a:solidFill>
            </a:endParaRPr>
          </a:p>
        </p:txBody>
      </p:sp>
      <p:sp>
        <p:nvSpPr>
          <p:cNvPr id="11" name="object 5">
            <a:extLst>
              <a:ext uri="{FF2B5EF4-FFF2-40B4-BE49-F238E27FC236}">
                <a16:creationId xmlns:a16="http://schemas.microsoft.com/office/drawing/2014/main" id="{707AE4F9-AE45-03A6-AC09-F48814965596}"/>
              </a:ext>
            </a:extLst>
          </p:cNvPr>
          <p:cNvSpPr txBox="1">
            <a:spLocks/>
          </p:cNvSpPr>
          <p:nvPr/>
        </p:nvSpPr>
        <p:spPr>
          <a:xfrm>
            <a:off x="2474292" y="1398774"/>
            <a:ext cx="2552212" cy="443711"/>
          </a:xfrm>
          <a:prstGeom prst="rect">
            <a:avLst/>
          </a:prstGeom>
        </p:spPr>
        <p:txBody>
          <a:bodyPr vert="horz" wrap="square" lIns="0" tIns="12700" rIns="0" bIns="0" rtlCol="0">
            <a:spAutoFit/>
          </a:bodyPr>
          <a:lstStyle>
            <a:lvl1pPr>
              <a:defRPr sz="1800" b="0" i="0">
                <a:solidFill>
                  <a:schemeClr val="tx1"/>
                </a:solidFill>
                <a:latin typeface="Arial"/>
                <a:ea typeface="+mj-ea"/>
                <a:cs typeface="Arial"/>
              </a:defRPr>
            </a:lvl1pPr>
          </a:lstStyle>
          <a:p>
            <a:pPr marL="12700">
              <a:spcBef>
                <a:spcPts val="100"/>
              </a:spcBef>
              <a:defRPr/>
            </a:pPr>
            <a:r>
              <a:rPr lang="fr-CH" sz="1400" kern="0" dirty="0">
                <a:solidFill>
                  <a:sysClr val="windowText" lastClr="000000"/>
                </a:solidFill>
              </a:rPr>
              <a:t>COMMUNITY</a:t>
            </a:r>
          </a:p>
          <a:p>
            <a:pPr marL="12700">
              <a:defRPr/>
            </a:pPr>
            <a:r>
              <a:rPr lang="fr-CH" sz="1400" kern="0" dirty="0">
                <a:solidFill>
                  <a:sysClr val="windowText" lastClr="000000"/>
                </a:solidFill>
              </a:rPr>
              <a:t>AND AWARENESS BUILDING</a:t>
            </a:r>
          </a:p>
        </p:txBody>
      </p:sp>
      <p:sp>
        <p:nvSpPr>
          <p:cNvPr id="12" name="object 42">
            <a:extLst>
              <a:ext uri="{FF2B5EF4-FFF2-40B4-BE49-F238E27FC236}">
                <a16:creationId xmlns:a16="http://schemas.microsoft.com/office/drawing/2014/main" id="{9B060425-4B0C-1474-D121-189DF14F204F}"/>
              </a:ext>
            </a:extLst>
          </p:cNvPr>
          <p:cNvSpPr/>
          <p:nvPr/>
        </p:nvSpPr>
        <p:spPr>
          <a:xfrm>
            <a:off x="7574556" y="1964565"/>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3" name="object 43">
            <a:extLst>
              <a:ext uri="{FF2B5EF4-FFF2-40B4-BE49-F238E27FC236}">
                <a16:creationId xmlns:a16="http://schemas.microsoft.com/office/drawing/2014/main" id="{9ACACAFF-9461-EDC4-615B-6E3143AB8E73}"/>
              </a:ext>
            </a:extLst>
          </p:cNvPr>
          <p:cNvSpPr/>
          <p:nvPr/>
        </p:nvSpPr>
        <p:spPr>
          <a:xfrm>
            <a:off x="7574556" y="2076427"/>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4" name="object 44">
            <a:extLst>
              <a:ext uri="{FF2B5EF4-FFF2-40B4-BE49-F238E27FC236}">
                <a16:creationId xmlns:a16="http://schemas.microsoft.com/office/drawing/2014/main" id="{BDFAC9DD-23D7-F661-FDD2-10CBEA4D3576}"/>
              </a:ext>
            </a:extLst>
          </p:cNvPr>
          <p:cNvSpPr/>
          <p:nvPr/>
        </p:nvSpPr>
        <p:spPr>
          <a:xfrm>
            <a:off x="7574556" y="4201811"/>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5" name="object 45">
            <a:extLst>
              <a:ext uri="{FF2B5EF4-FFF2-40B4-BE49-F238E27FC236}">
                <a16:creationId xmlns:a16="http://schemas.microsoft.com/office/drawing/2014/main" id="{8C92EBA8-1A66-E6BB-43D5-C3321426F1EF}"/>
              </a:ext>
            </a:extLst>
          </p:cNvPr>
          <p:cNvSpPr/>
          <p:nvPr/>
        </p:nvSpPr>
        <p:spPr>
          <a:xfrm>
            <a:off x="7574556" y="4313673"/>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6" name="object 46">
            <a:extLst>
              <a:ext uri="{FF2B5EF4-FFF2-40B4-BE49-F238E27FC236}">
                <a16:creationId xmlns:a16="http://schemas.microsoft.com/office/drawing/2014/main" id="{73F915B8-56E6-0C8C-B6CA-31ABACF8C67A}"/>
              </a:ext>
            </a:extLst>
          </p:cNvPr>
          <p:cNvSpPr/>
          <p:nvPr/>
        </p:nvSpPr>
        <p:spPr>
          <a:xfrm>
            <a:off x="7574556" y="4425536"/>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7" name="object 47">
            <a:extLst>
              <a:ext uri="{FF2B5EF4-FFF2-40B4-BE49-F238E27FC236}">
                <a16:creationId xmlns:a16="http://schemas.microsoft.com/office/drawing/2014/main" id="{3784DD18-2726-2D7C-8BC2-4174ED440811}"/>
              </a:ext>
            </a:extLst>
          </p:cNvPr>
          <p:cNvSpPr/>
          <p:nvPr/>
        </p:nvSpPr>
        <p:spPr>
          <a:xfrm>
            <a:off x="7574556" y="2635738"/>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8" name="object 48">
            <a:extLst>
              <a:ext uri="{FF2B5EF4-FFF2-40B4-BE49-F238E27FC236}">
                <a16:creationId xmlns:a16="http://schemas.microsoft.com/office/drawing/2014/main" id="{9D76EDB5-1305-16F5-9172-41C511DCEC44}"/>
              </a:ext>
            </a:extLst>
          </p:cNvPr>
          <p:cNvSpPr/>
          <p:nvPr/>
        </p:nvSpPr>
        <p:spPr>
          <a:xfrm>
            <a:off x="7574556" y="2747601"/>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19" name="object 49">
            <a:extLst>
              <a:ext uri="{FF2B5EF4-FFF2-40B4-BE49-F238E27FC236}">
                <a16:creationId xmlns:a16="http://schemas.microsoft.com/office/drawing/2014/main" id="{14105B0D-C522-3283-D8BC-21E6B69F94EB}"/>
              </a:ext>
            </a:extLst>
          </p:cNvPr>
          <p:cNvSpPr/>
          <p:nvPr/>
        </p:nvSpPr>
        <p:spPr>
          <a:xfrm>
            <a:off x="7574556" y="2859464"/>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0" name="object 50">
            <a:extLst>
              <a:ext uri="{FF2B5EF4-FFF2-40B4-BE49-F238E27FC236}">
                <a16:creationId xmlns:a16="http://schemas.microsoft.com/office/drawing/2014/main" id="{9B5D8F7A-F804-FFF3-F773-4FBC90E2CDC5}"/>
              </a:ext>
            </a:extLst>
          </p:cNvPr>
          <p:cNvSpPr/>
          <p:nvPr/>
        </p:nvSpPr>
        <p:spPr>
          <a:xfrm>
            <a:off x="7574556" y="2188289"/>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1" name="object 51">
            <a:extLst>
              <a:ext uri="{FF2B5EF4-FFF2-40B4-BE49-F238E27FC236}">
                <a16:creationId xmlns:a16="http://schemas.microsoft.com/office/drawing/2014/main" id="{D05EBCCE-96AC-3BC9-D0BD-979F5BD3696E}"/>
              </a:ext>
            </a:extLst>
          </p:cNvPr>
          <p:cNvSpPr/>
          <p:nvPr/>
        </p:nvSpPr>
        <p:spPr>
          <a:xfrm>
            <a:off x="7574556" y="2300152"/>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2" name="object 52">
            <a:extLst>
              <a:ext uri="{FF2B5EF4-FFF2-40B4-BE49-F238E27FC236}">
                <a16:creationId xmlns:a16="http://schemas.microsoft.com/office/drawing/2014/main" id="{6209EEF6-8945-D7E3-B2B8-4C570A290747}"/>
              </a:ext>
            </a:extLst>
          </p:cNvPr>
          <p:cNvSpPr/>
          <p:nvPr/>
        </p:nvSpPr>
        <p:spPr>
          <a:xfrm>
            <a:off x="7574556" y="2412014"/>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3" name="object 53">
            <a:extLst>
              <a:ext uri="{FF2B5EF4-FFF2-40B4-BE49-F238E27FC236}">
                <a16:creationId xmlns:a16="http://schemas.microsoft.com/office/drawing/2014/main" id="{09A35271-4E7E-C5D5-63EC-304FB6B0F941}"/>
              </a:ext>
            </a:extLst>
          </p:cNvPr>
          <p:cNvSpPr/>
          <p:nvPr/>
        </p:nvSpPr>
        <p:spPr>
          <a:xfrm>
            <a:off x="7574556" y="2523877"/>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4" name="object 54">
            <a:extLst>
              <a:ext uri="{FF2B5EF4-FFF2-40B4-BE49-F238E27FC236}">
                <a16:creationId xmlns:a16="http://schemas.microsoft.com/office/drawing/2014/main" id="{6F6D1008-FE09-15E3-975D-7B5E5A3D9C91}"/>
              </a:ext>
            </a:extLst>
          </p:cNvPr>
          <p:cNvSpPr/>
          <p:nvPr/>
        </p:nvSpPr>
        <p:spPr>
          <a:xfrm>
            <a:off x="7574556" y="1852703"/>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5" name="object 55">
            <a:extLst>
              <a:ext uri="{FF2B5EF4-FFF2-40B4-BE49-F238E27FC236}">
                <a16:creationId xmlns:a16="http://schemas.microsoft.com/office/drawing/2014/main" id="{8EACEF78-1783-DD5A-F542-9ED44F30DB03}"/>
              </a:ext>
            </a:extLst>
          </p:cNvPr>
          <p:cNvSpPr/>
          <p:nvPr/>
        </p:nvSpPr>
        <p:spPr>
          <a:xfrm>
            <a:off x="7574556" y="2971325"/>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6" name="object 56">
            <a:extLst>
              <a:ext uri="{FF2B5EF4-FFF2-40B4-BE49-F238E27FC236}">
                <a16:creationId xmlns:a16="http://schemas.microsoft.com/office/drawing/2014/main" id="{843B696C-F080-2835-F9EC-02E5723B16C6}"/>
              </a:ext>
            </a:extLst>
          </p:cNvPr>
          <p:cNvSpPr/>
          <p:nvPr/>
        </p:nvSpPr>
        <p:spPr>
          <a:xfrm>
            <a:off x="7574556" y="3083188"/>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7" name="object 57">
            <a:extLst>
              <a:ext uri="{FF2B5EF4-FFF2-40B4-BE49-F238E27FC236}">
                <a16:creationId xmlns:a16="http://schemas.microsoft.com/office/drawing/2014/main" id="{E3196316-9A2F-2D81-DDD0-2A7476C2861E}"/>
              </a:ext>
            </a:extLst>
          </p:cNvPr>
          <p:cNvSpPr/>
          <p:nvPr/>
        </p:nvSpPr>
        <p:spPr>
          <a:xfrm>
            <a:off x="7574556" y="3195051"/>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8" name="object 58">
            <a:extLst>
              <a:ext uri="{FF2B5EF4-FFF2-40B4-BE49-F238E27FC236}">
                <a16:creationId xmlns:a16="http://schemas.microsoft.com/office/drawing/2014/main" id="{84AA96B0-B483-16DA-A1A9-E4AB6E903A33}"/>
              </a:ext>
            </a:extLst>
          </p:cNvPr>
          <p:cNvSpPr/>
          <p:nvPr/>
        </p:nvSpPr>
        <p:spPr>
          <a:xfrm>
            <a:off x="7574556" y="3306913"/>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29" name="object 59">
            <a:extLst>
              <a:ext uri="{FF2B5EF4-FFF2-40B4-BE49-F238E27FC236}">
                <a16:creationId xmlns:a16="http://schemas.microsoft.com/office/drawing/2014/main" id="{DB60265D-BBAC-A256-8DA1-3FC466A2A68B}"/>
              </a:ext>
            </a:extLst>
          </p:cNvPr>
          <p:cNvSpPr/>
          <p:nvPr/>
        </p:nvSpPr>
        <p:spPr>
          <a:xfrm>
            <a:off x="7574556" y="3418775"/>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0" name="object 60">
            <a:extLst>
              <a:ext uri="{FF2B5EF4-FFF2-40B4-BE49-F238E27FC236}">
                <a16:creationId xmlns:a16="http://schemas.microsoft.com/office/drawing/2014/main" id="{6EC1FDE5-4B80-28F8-2E65-1EDD23064DCA}"/>
              </a:ext>
            </a:extLst>
          </p:cNvPr>
          <p:cNvSpPr/>
          <p:nvPr/>
        </p:nvSpPr>
        <p:spPr>
          <a:xfrm>
            <a:off x="7574556" y="3530637"/>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1" name="object 61">
            <a:extLst>
              <a:ext uri="{FF2B5EF4-FFF2-40B4-BE49-F238E27FC236}">
                <a16:creationId xmlns:a16="http://schemas.microsoft.com/office/drawing/2014/main" id="{E9C17100-BADD-4678-83D8-B79D0DDAE228}"/>
              </a:ext>
            </a:extLst>
          </p:cNvPr>
          <p:cNvSpPr/>
          <p:nvPr/>
        </p:nvSpPr>
        <p:spPr>
          <a:xfrm>
            <a:off x="7574556" y="3642500"/>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2" name="object 62">
            <a:extLst>
              <a:ext uri="{FF2B5EF4-FFF2-40B4-BE49-F238E27FC236}">
                <a16:creationId xmlns:a16="http://schemas.microsoft.com/office/drawing/2014/main" id="{F187D143-4C5C-B1A8-56C2-AF456591FC93}"/>
              </a:ext>
            </a:extLst>
          </p:cNvPr>
          <p:cNvSpPr/>
          <p:nvPr/>
        </p:nvSpPr>
        <p:spPr>
          <a:xfrm>
            <a:off x="7574556" y="3754362"/>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3" name="object 63">
            <a:extLst>
              <a:ext uri="{FF2B5EF4-FFF2-40B4-BE49-F238E27FC236}">
                <a16:creationId xmlns:a16="http://schemas.microsoft.com/office/drawing/2014/main" id="{B369E348-9DAB-970B-1281-0D6AA57C203E}"/>
              </a:ext>
            </a:extLst>
          </p:cNvPr>
          <p:cNvSpPr/>
          <p:nvPr/>
        </p:nvSpPr>
        <p:spPr>
          <a:xfrm>
            <a:off x="7574556" y="3866224"/>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4" name="object 64">
            <a:extLst>
              <a:ext uri="{FF2B5EF4-FFF2-40B4-BE49-F238E27FC236}">
                <a16:creationId xmlns:a16="http://schemas.microsoft.com/office/drawing/2014/main" id="{F9563AF1-BB85-F427-26C4-3C8318441A72}"/>
              </a:ext>
            </a:extLst>
          </p:cNvPr>
          <p:cNvSpPr/>
          <p:nvPr/>
        </p:nvSpPr>
        <p:spPr>
          <a:xfrm>
            <a:off x="7574556" y="3978086"/>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5" name="object 65">
            <a:extLst>
              <a:ext uri="{FF2B5EF4-FFF2-40B4-BE49-F238E27FC236}">
                <a16:creationId xmlns:a16="http://schemas.microsoft.com/office/drawing/2014/main" id="{A8FA221B-3FDB-79D1-18F4-4B7238E5369F}"/>
              </a:ext>
            </a:extLst>
          </p:cNvPr>
          <p:cNvSpPr/>
          <p:nvPr/>
        </p:nvSpPr>
        <p:spPr>
          <a:xfrm>
            <a:off x="7574556" y="4089949"/>
            <a:ext cx="156864" cy="0"/>
          </a:xfrm>
          <a:custGeom>
            <a:avLst/>
            <a:gdLst/>
            <a:ahLst/>
            <a:cxnLst/>
            <a:rect l="l" t="t" r="r" b="b"/>
            <a:pathLst>
              <a:path w="302895">
                <a:moveTo>
                  <a:pt x="0" y="0"/>
                </a:moveTo>
                <a:lnTo>
                  <a:pt x="3023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36" name="object 66">
            <a:extLst>
              <a:ext uri="{FF2B5EF4-FFF2-40B4-BE49-F238E27FC236}">
                <a16:creationId xmlns:a16="http://schemas.microsoft.com/office/drawing/2014/main" id="{E8DF4717-41D8-B771-AD5D-A546A7C33E67}"/>
              </a:ext>
            </a:extLst>
          </p:cNvPr>
          <p:cNvSpPr/>
          <p:nvPr/>
        </p:nvSpPr>
        <p:spPr>
          <a:xfrm>
            <a:off x="2207456" y="1349216"/>
            <a:ext cx="156864" cy="3915341"/>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rgbClr val="ACD084"/>
          </a:solidFill>
        </p:spPr>
        <p:txBody>
          <a:bodyPr wrap="square" lIns="0" tIns="0" rIns="0" bIns="0" rtlCol="0"/>
          <a:lstStyle/>
          <a:p>
            <a:pPr>
              <a:defRPr/>
            </a:pPr>
            <a:endParaRPr sz="1100" kern="0">
              <a:solidFill>
                <a:sysClr val="windowText" lastClr="000000"/>
              </a:solidFill>
            </a:endParaRPr>
          </a:p>
        </p:txBody>
      </p:sp>
      <p:pic>
        <p:nvPicPr>
          <p:cNvPr id="37" name="object 67">
            <a:extLst>
              <a:ext uri="{FF2B5EF4-FFF2-40B4-BE49-F238E27FC236}">
                <a16:creationId xmlns:a16="http://schemas.microsoft.com/office/drawing/2014/main" id="{11BEFAF6-16F7-DB9E-91E8-57CC7A62853A}"/>
              </a:ext>
            </a:extLst>
          </p:cNvPr>
          <p:cNvPicPr/>
          <p:nvPr/>
        </p:nvPicPr>
        <p:blipFill>
          <a:blip r:embed="rId5" cstate="print"/>
          <a:stretch>
            <a:fillRect/>
          </a:stretch>
        </p:blipFill>
        <p:spPr>
          <a:xfrm>
            <a:off x="2247030" y="1682460"/>
            <a:ext cx="65297" cy="47236"/>
          </a:xfrm>
          <a:prstGeom prst="rect">
            <a:avLst/>
          </a:prstGeom>
        </p:spPr>
      </p:pic>
      <p:sp>
        <p:nvSpPr>
          <p:cNvPr id="38" name="object 68">
            <a:extLst>
              <a:ext uri="{FF2B5EF4-FFF2-40B4-BE49-F238E27FC236}">
                <a16:creationId xmlns:a16="http://schemas.microsoft.com/office/drawing/2014/main" id="{E1382FB9-8E44-9D42-9B33-08EB305BDDE0}"/>
              </a:ext>
            </a:extLst>
          </p:cNvPr>
          <p:cNvSpPr/>
          <p:nvPr/>
        </p:nvSpPr>
        <p:spPr>
          <a:xfrm>
            <a:off x="2246938" y="1505270"/>
            <a:ext cx="65442" cy="165414"/>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pPr>
              <a:defRPr/>
            </a:pPr>
            <a:endParaRPr sz="1100" kern="0">
              <a:solidFill>
                <a:sysClr val="windowText" lastClr="000000"/>
              </a:solidFill>
            </a:endParaRPr>
          </a:p>
        </p:txBody>
      </p:sp>
      <p:sp>
        <p:nvSpPr>
          <p:cNvPr id="39" name="object 70">
            <a:extLst>
              <a:ext uri="{FF2B5EF4-FFF2-40B4-BE49-F238E27FC236}">
                <a16:creationId xmlns:a16="http://schemas.microsoft.com/office/drawing/2014/main" id="{6E03CEBD-7DDF-4ACE-296E-06417CEA0BB8}"/>
              </a:ext>
            </a:extLst>
          </p:cNvPr>
          <p:cNvSpPr txBox="1"/>
          <p:nvPr/>
        </p:nvSpPr>
        <p:spPr>
          <a:xfrm>
            <a:off x="7615949" y="1971168"/>
            <a:ext cx="73992" cy="74379"/>
          </a:xfrm>
          <a:prstGeom prst="rect">
            <a:avLst/>
          </a:prstGeom>
        </p:spPr>
        <p:txBody>
          <a:bodyPr vert="horz" wrap="square" lIns="0" tIns="12700" rIns="0" bIns="0" rtlCol="0">
            <a:spAutoFit/>
          </a:bodyPr>
          <a:lstStyle/>
          <a:p>
            <a:pPr marL="12700">
              <a:spcBef>
                <a:spcPts val="100"/>
              </a:spcBef>
            </a:pPr>
            <a:r>
              <a:rPr sz="400" kern="0" spc="425" dirty="0">
                <a:solidFill>
                  <a:sysClr val="windowText" lastClr="000000"/>
                </a:solidFill>
                <a:cs typeface="Arial"/>
              </a:rPr>
              <a:t></a:t>
            </a:r>
            <a:endParaRPr sz="400" kern="0">
              <a:solidFill>
                <a:sysClr val="windowText" lastClr="000000"/>
              </a:solidFill>
              <a:cs typeface="Arial"/>
            </a:endParaRPr>
          </a:p>
        </p:txBody>
      </p:sp>
      <p:sp>
        <p:nvSpPr>
          <p:cNvPr id="40" name="object 71">
            <a:extLst>
              <a:ext uri="{FF2B5EF4-FFF2-40B4-BE49-F238E27FC236}">
                <a16:creationId xmlns:a16="http://schemas.microsoft.com/office/drawing/2014/main" id="{B0B5E90E-F5A5-AD5C-9B21-A75225F88B35}"/>
              </a:ext>
            </a:extLst>
          </p:cNvPr>
          <p:cNvSpPr txBox="1"/>
          <p:nvPr/>
        </p:nvSpPr>
        <p:spPr>
          <a:xfrm>
            <a:off x="7606242" y="2306755"/>
            <a:ext cx="93395" cy="74379"/>
          </a:xfrm>
          <a:prstGeom prst="rect">
            <a:avLst/>
          </a:prstGeom>
        </p:spPr>
        <p:txBody>
          <a:bodyPr vert="horz" wrap="square" lIns="0" tIns="12700" rIns="0" bIns="0" rtlCol="0">
            <a:spAutoFit/>
          </a:bodyPr>
          <a:lstStyle/>
          <a:p>
            <a:pPr marL="12700">
              <a:spcBef>
                <a:spcPts val="100"/>
              </a:spcBef>
            </a:pPr>
            <a:r>
              <a:rPr sz="400" kern="0" spc="819" dirty="0">
                <a:solidFill>
                  <a:sysClr val="windowText" lastClr="000000"/>
                </a:solidFill>
                <a:cs typeface="Arial"/>
              </a:rPr>
              <a:t></a:t>
            </a:r>
            <a:endParaRPr sz="400" kern="0">
              <a:solidFill>
                <a:sysClr val="windowText" lastClr="000000"/>
              </a:solidFill>
              <a:cs typeface="Arial"/>
            </a:endParaRPr>
          </a:p>
        </p:txBody>
      </p:sp>
      <p:sp>
        <p:nvSpPr>
          <p:cNvPr id="41" name="object 72">
            <a:extLst>
              <a:ext uri="{FF2B5EF4-FFF2-40B4-BE49-F238E27FC236}">
                <a16:creationId xmlns:a16="http://schemas.microsoft.com/office/drawing/2014/main" id="{C73680CD-7150-8F09-73BD-84790ADF726E}"/>
              </a:ext>
            </a:extLst>
          </p:cNvPr>
          <p:cNvSpPr txBox="1"/>
          <p:nvPr/>
        </p:nvSpPr>
        <p:spPr>
          <a:xfrm>
            <a:off x="7609767" y="2418619"/>
            <a:ext cx="86489" cy="74379"/>
          </a:xfrm>
          <a:prstGeom prst="rect">
            <a:avLst/>
          </a:prstGeom>
        </p:spPr>
        <p:txBody>
          <a:bodyPr vert="horz" wrap="square" lIns="0" tIns="12700" rIns="0" bIns="0" rtlCol="0">
            <a:spAutoFit/>
          </a:bodyPr>
          <a:lstStyle/>
          <a:p>
            <a:pPr marL="12700">
              <a:spcBef>
                <a:spcPts val="100"/>
              </a:spcBef>
            </a:pPr>
            <a:r>
              <a:rPr sz="400" kern="0" spc="680" dirty="0">
                <a:solidFill>
                  <a:sysClr val="windowText" lastClr="000000"/>
                </a:solidFill>
                <a:cs typeface="Arial"/>
              </a:rPr>
              <a:t></a:t>
            </a:r>
            <a:endParaRPr sz="400" kern="0">
              <a:solidFill>
                <a:sysClr val="windowText" lastClr="000000"/>
              </a:solidFill>
              <a:cs typeface="Arial"/>
            </a:endParaRPr>
          </a:p>
        </p:txBody>
      </p:sp>
      <p:sp>
        <p:nvSpPr>
          <p:cNvPr id="42" name="object 73">
            <a:extLst>
              <a:ext uri="{FF2B5EF4-FFF2-40B4-BE49-F238E27FC236}">
                <a16:creationId xmlns:a16="http://schemas.microsoft.com/office/drawing/2014/main" id="{0D9953DA-30E5-3477-7840-BF7E5866A3B1}"/>
              </a:ext>
            </a:extLst>
          </p:cNvPr>
          <p:cNvSpPr txBox="1"/>
          <p:nvPr/>
        </p:nvSpPr>
        <p:spPr>
          <a:xfrm>
            <a:off x="7620396" y="2530482"/>
            <a:ext cx="65113" cy="74379"/>
          </a:xfrm>
          <a:prstGeom prst="rect">
            <a:avLst/>
          </a:prstGeom>
        </p:spPr>
        <p:txBody>
          <a:bodyPr vert="horz" wrap="square" lIns="0" tIns="12700" rIns="0" bIns="0" rtlCol="0">
            <a:spAutoFit/>
          </a:bodyPr>
          <a:lstStyle/>
          <a:p>
            <a:pPr marL="12700">
              <a:spcBef>
                <a:spcPts val="100"/>
              </a:spcBef>
            </a:pPr>
            <a:r>
              <a:rPr sz="400" kern="0" spc="250" dirty="0">
                <a:solidFill>
                  <a:sysClr val="windowText" lastClr="000000"/>
                </a:solidFill>
                <a:cs typeface="Arial"/>
              </a:rPr>
              <a:t></a:t>
            </a:r>
            <a:endParaRPr sz="400" kern="0">
              <a:solidFill>
                <a:sysClr val="windowText" lastClr="000000"/>
              </a:solidFill>
              <a:cs typeface="Arial"/>
            </a:endParaRPr>
          </a:p>
        </p:txBody>
      </p:sp>
      <p:sp>
        <p:nvSpPr>
          <p:cNvPr id="43" name="object 74">
            <a:extLst>
              <a:ext uri="{FF2B5EF4-FFF2-40B4-BE49-F238E27FC236}">
                <a16:creationId xmlns:a16="http://schemas.microsoft.com/office/drawing/2014/main" id="{EACCBB8A-B31B-6796-D2C5-A84A0BB66C2D}"/>
              </a:ext>
            </a:extLst>
          </p:cNvPr>
          <p:cNvSpPr txBox="1"/>
          <p:nvPr/>
        </p:nvSpPr>
        <p:spPr>
          <a:xfrm>
            <a:off x="7612398" y="2642345"/>
            <a:ext cx="81227" cy="74379"/>
          </a:xfrm>
          <a:prstGeom prst="rect">
            <a:avLst/>
          </a:prstGeom>
        </p:spPr>
        <p:txBody>
          <a:bodyPr vert="horz" wrap="square" lIns="0" tIns="12700" rIns="0" bIns="0" rtlCol="0">
            <a:spAutoFit/>
          </a:bodyPr>
          <a:lstStyle/>
          <a:p>
            <a:pPr marL="12700">
              <a:spcBef>
                <a:spcPts val="100"/>
              </a:spcBef>
            </a:pPr>
            <a:r>
              <a:rPr sz="400" kern="0" spc="570" dirty="0">
                <a:solidFill>
                  <a:sysClr val="windowText" lastClr="000000"/>
                </a:solidFill>
                <a:cs typeface="Arial"/>
              </a:rPr>
              <a:t></a:t>
            </a:r>
            <a:endParaRPr sz="400" kern="0">
              <a:solidFill>
                <a:sysClr val="windowText" lastClr="000000"/>
              </a:solidFill>
              <a:cs typeface="Arial"/>
            </a:endParaRPr>
          </a:p>
        </p:txBody>
      </p:sp>
      <p:sp>
        <p:nvSpPr>
          <p:cNvPr id="44" name="object 75">
            <a:extLst>
              <a:ext uri="{FF2B5EF4-FFF2-40B4-BE49-F238E27FC236}">
                <a16:creationId xmlns:a16="http://schemas.microsoft.com/office/drawing/2014/main" id="{FF292EFE-F785-0F10-A9F0-A69266912338}"/>
              </a:ext>
            </a:extLst>
          </p:cNvPr>
          <p:cNvSpPr txBox="1"/>
          <p:nvPr/>
        </p:nvSpPr>
        <p:spPr>
          <a:xfrm>
            <a:off x="7617186" y="2754208"/>
            <a:ext cx="71361" cy="74379"/>
          </a:xfrm>
          <a:prstGeom prst="rect">
            <a:avLst/>
          </a:prstGeom>
        </p:spPr>
        <p:txBody>
          <a:bodyPr vert="horz" wrap="square" lIns="0" tIns="12700" rIns="0" bIns="0" rtlCol="0">
            <a:spAutoFit/>
          </a:bodyPr>
          <a:lstStyle/>
          <a:p>
            <a:pPr marL="12700">
              <a:spcBef>
                <a:spcPts val="100"/>
              </a:spcBef>
            </a:pPr>
            <a:r>
              <a:rPr sz="400" kern="0" spc="375" dirty="0">
                <a:solidFill>
                  <a:sysClr val="windowText" lastClr="000000"/>
                </a:solidFill>
                <a:cs typeface="Arial"/>
              </a:rPr>
              <a:t></a:t>
            </a:r>
            <a:endParaRPr sz="400" kern="0">
              <a:solidFill>
                <a:sysClr val="windowText" lastClr="000000"/>
              </a:solidFill>
              <a:cs typeface="Arial"/>
            </a:endParaRPr>
          </a:p>
        </p:txBody>
      </p:sp>
      <p:sp>
        <p:nvSpPr>
          <p:cNvPr id="45" name="object 76">
            <a:extLst>
              <a:ext uri="{FF2B5EF4-FFF2-40B4-BE49-F238E27FC236}">
                <a16:creationId xmlns:a16="http://schemas.microsoft.com/office/drawing/2014/main" id="{50A4BDFE-D23F-981C-FD8E-8C2C07182725}"/>
              </a:ext>
            </a:extLst>
          </p:cNvPr>
          <p:cNvSpPr txBox="1"/>
          <p:nvPr/>
        </p:nvSpPr>
        <p:spPr>
          <a:xfrm>
            <a:off x="7605873" y="2977930"/>
            <a:ext cx="94052" cy="74379"/>
          </a:xfrm>
          <a:prstGeom prst="rect">
            <a:avLst/>
          </a:prstGeom>
        </p:spPr>
        <p:txBody>
          <a:bodyPr vert="horz" wrap="square" lIns="0" tIns="12700" rIns="0" bIns="0" rtlCol="0">
            <a:spAutoFit/>
          </a:bodyPr>
          <a:lstStyle/>
          <a:p>
            <a:pPr marL="12700">
              <a:spcBef>
                <a:spcPts val="100"/>
              </a:spcBef>
            </a:pPr>
            <a:r>
              <a:rPr sz="400" kern="0" spc="835" dirty="0">
                <a:solidFill>
                  <a:sysClr val="windowText" lastClr="000000"/>
                </a:solidFill>
                <a:cs typeface="Arial"/>
              </a:rPr>
              <a:t></a:t>
            </a:r>
            <a:endParaRPr sz="400" kern="0">
              <a:solidFill>
                <a:sysClr val="windowText" lastClr="000000"/>
              </a:solidFill>
              <a:cs typeface="Arial"/>
            </a:endParaRPr>
          </a:p>
        </p:txBody>
      </p:sp>
      <p:sp>
        <p:nvSpPr>
          <p:cNvPr id="46" name="object 77">
            <a:extLst>
              <a:ext uri="{FF2B5EF4-FFF2-40B4-BE49-F238E27FC236}">
                <a16:creationId xmlns:a16="http://schemas.microsoft.com/office/drawing/2014/main" id="{C9EF7A5E-C1F4-5B2D-A827-2ECE4A4321A4}"/>
              </a:ext>
            </a:extLst>
          </p:cNvPr>
          <p:cNvSpPr txBox="1"/>
          <p:nvPr/>
        </p:nvSpPr>
        <p:spPr>
          <a:xfrm>
            <a:off x="7610399" y="3089793"/>
            <a:ext cx="85173" cy="74379"/>
          </a:xfrm>
          <a:prstGeom prst="rect">
            <a:avLst/>
          </a:prstGeom>
        </p:spPr>
        <p:txBody>
          <a:bodyPr vert="horz" wrap="square" lIns="0" tIns="12700" rIns="0" bIns="0" rtlCol="0">
            <a:spAutoFit/>
          </a:bodyPr>
          <a:lstStyle/>
          <a:p>
            <a:pPr marL="12700">
              <a:spcBef>
                <a:spcPts val="100"/>
              </a:spcBef>
            </a:pPr>
            <a:r>
              <a:rPr sz="400" kern="0" spc="650" dirty="0">
                <a:solidFill>
                  <a:sysClr val="windowText" lastClr="000000"/>
                </a:solidFill>
                <a:cs typeface="Arial"/>
              </a:rPr>
              <a:t></a:t>
            </a:r>
            <a:endParaRPr sz="400" kern="0">
              <a:solidFill>
                <a:sysClr val="windowText" lastClr="000000"/>
              </a:solidFill>
              <a:cs typeface="Arial"/>
            </a:endParaRPr>
          </a:p>
        </p:txBody>
      </p:sp>
      <p:sp>
        <p:nvSpPr>
          <p:cNvPr id="47" name="object 78">
            <a:extLst>
              <a:ext uri="{FF2B5EF4-FFF2-40B4-BE49-F238E27FC236}">
                <a16:creationId xmlns:a16="http://schemas.microsoft.com/office/drawing/2014/main" id="{EE520A91-4501-1A08-FB65-AA6606C45542}"/>
              </a:ext>
            </a:extLst>
          </p:cNvPr>
          <p:cNvSpPr txBox="1"/>
          <p:nvPr/>
        </p:nvSpPr>
        <p:spPr>
          <a:xfrm>
            <a:off x="7610556" y="3201656"/>
            <a:ext cx="84844" cy="74379"/>
          </a:xfrm>
          <a:prstGeom prst="rect">
            <a:avLst/>
          </a:prstGeom>
        </p:spPr>
        <p:txBody>
          <a:bodyPr vert="horz" wrap="square" lIns="0" tIns="12700" rIns="0" bIns="0" rtlCol="0">
            <a:spAutoFit/>
          </a:bodyPr>
          <a:lstStyle/>
          <a:p>
            <a:pPr marL="12700">
              <a:spcBef>
                <a:spcPts val="100"/>
              </a:spcBef>
            </a:pPr>
            <a:r>
              <a:rPr sz="400" kern="0" spc="645" dirty="0">
                <a:solidFill>
                  <a:sysClr val="windowText" lastClr="000000"/>
                </a:solidFill>
                <a:cs typeface="Arial"/>
              </a:rPr>
              <a:t></a:t>
            </a:r>
            <a:endParaRPr sz="400" kern="0">
              <a:solidFill>
                <a:sysClr val="windowText" lastClr="000000"/>
              </a:solidFill>
              <a:cs typeface="Arial"/>
            </a:endParaRPr>
          </a:p>
        </p:txBody>
      </p:sp>
      <p:sp>
        <p:nvSpPr>
          <p:cNvPr id="48" name="object 79">
            <a:extLst>
              <a:ext uri="{FF2B5EF4-FFF2-40B4-BE49-F238E27FC236}">
                <a16:creationId xmlns:a16="http://schemas.microsoft.com/office/drawing/2014/main" id="{DADE3487-F135-E4A9-72BA-25D8ACBE0901}"/>
              </a:ext>
            </a:extLst>
          </p:cNvPr>
          <p:cNvSpPr txBox="1"/>
          <p:nvPr/>
        </p:nvSpPr>
        <p:spPr>
          <a:xfrm>
            <a:off x="7613029" y="3313519"/>
            <a:ext cx="79912" cy="74379"/>
          </a:xfrm>
          <a:prstGeom prst="rect">
            <a:avLst/>
          </a:prstGeom>
        </p:spPr>
        <p:txBody>
          <a:bodyPr vert="horz" wrap="square" lIns="0" tIns="12700" rIns="0" bIns="0" rtlCol="0">
            <a:spAutoFit/>
          </a:bodyPr>
          <a:lstStyle/>
          <a:p>
            <a:pPr marL="12700">
              <a:spcBef>
                <a:spcPts val="100"/>
              </a:spcBef>
            </a:pPr>
            <a:r>
              <a:rPr sz="400" kern="0" spc="545" dirty="0">
                <a:solidFill>
                  <a:sysClr val="windowText" lastClr="000000"/>
                </a:solidFill>
                <a:cs typeface="Arial"/>
              </a:rPr>
              <a:t></a:t>
            </a:r>
            <a:endParaRPr sz="400" kern="0">
              <a:solidFill>
                <a:sysClr val="windowText" lastClr="000000"/>
              </a:solidFill>
              <a:cs typeface="Arial"/>
            </a:endParaRPr>
          </a:p>
        </p:txBody>
      </p:sp>
      <p:sp>
        <p:nvSpPr>
          <p:cNvPr id="49" name="object 80">
            <a:extLst>
              <a:ext uri="{FF2B5EF4-FFF2-40B4-BE49-F238E27FC236}">
                <a16:creationId xmlns:a16="http://schemas.microsoft.com/office/drawing/2014/main" id="{B7ADFFF9-5228-342E-6927-BFA83F214A85}"/>
              </a:ext>
            </a:extLst>
          </p:cNvPr>
          <p:cNvSpPr txBox="1"/>
          <p:nvPr/>
        </p:nvSpPr>
        <p:spPr>
          <a:xfrm>
            <a:off x="7608767" y="3425382"/>
            <a:ext cx="88462" cy="74379"/>
          </a:xfrm>
          <a:prstGeom prst="rect">
            <a:avLst/>
          </a:prstGeom>
        </p:spPr>
        <p:txBody>
          <a:bodyPr vert="horz" wrap="square" lIns="0" tIns="12700" rIns="0" bIns="0" rtlCol="0">
            <a:spAutoFit/>
          </a:bodyPr>
          <a:lstStyle/>
          <a:p>
            <a:pPr marL="12700">
              <a:spcBef>
                <a:spcPts val="100"/>
              </a:spcBef>
            </a:pPr>
            <a:r>
              <a:rPr sz="400" kern="0" spc="720" dirty="0">
                <a:solidFill>
                  <a:sysClr val="windowText" lastClr="000000"/>
                </a:solidFill>
                <a:cs typeface="Arial"/>
              </a:rPr>
              <a:t></a:t>
            </a:r>
            <a:endParaRPr sz="400" kern="0">
              <a:solidFill>
                <a:sysClr val="windowText" lastClr="000000"/>
              </a:solidFill>
              <a:cs typeface="Arial"/>
            </a:endParaRPr>
          </a:p>
        </p:txBody>
      </p:sp>
      <p:sp>
        <p:nvSpPr>
          <p:cNvPr id="50" name="object 81">
            <a:extLst>
              <a:ext uri="{FF2B5EF4-FFF2-40B4-BE49-F238E27FC236}">
                <a16:creationId xmlns:a16="http://schemas.microsoft.com/office/drawing/2014/main" id="{DAEFEB4F-341B-2C0E-BA51-1D05799D4F59}"/>
              </a:ext>
            </a:extLst>
          </p:cNvPr>
          <p:cNvSpPr txBox="1"/>
          <p:nvPr/>
        </p:nvSpPr>
        <p:spPr>
          <a:xfrm>
            <a:off x="7606821" y="3537246"/>
            <a:ext cx="92079" cy="74379"/>
          </a:xfrm>
          <a:prstGeom prst="rect">
            <a:avLst/>
          </a:prstGeom>
        </p:spPr>
        <p:txBody>
          <a:bodyPr vert="horz" wrap="square" lIns="0" tIns="12700" rIns="0" bIns="0" rtlCol="0">
            <a:spAutoFit/>
          </a:bodyPr>
          <a:lstStyle/>
          <a:p>
            <a:pPr marL="12700">
              <a:spcBef>
                <a:spcPts val="100"/>
              </a:spcBef>
            </a:pPr>
            <a:r>
              <a:rPr sz="400" kern="0" spc="800" dirty="0">
                <a:solidFill>
                  <a:sysClr val="windowText" lastClr="000000"/>
                </a:solidFill>
                <a:cs typeface="Arial"/>
              </a:rPr>
              <a:t></a:t>
            </a:r>
            <a:endParaRPr sz="400" kern="0">
              <a:solidFill>
                <a:sysClr val="windowText" lastClr="000000"/>
              </a:solidFill>
              <a:cs typeface="Arial"/>
            </a:endParaRPr>
          </a:p>
        </p:txBody>
      </p:sp>
      <p:sp>
        <p:nvSpPr>
          <p:cNvPr id="51" name="object 82">
            <a:extLst>
              <a:ext uri="{FF2B5EF4-FFF2-40B4-BE49-F238E27FC236}">
                <a16:creationId xmlns:a16="http://schemas.microsoft.com/office/drawing/2014/main" id="{0370D9F4-0B3E-E9C3-D1C6-EDCA9909263E}"/>
              </a:ext>
            </a:extLst>
          </p:cNvPr>
          <p:cNvSpPr txBox="1"/>
          <p:nvPr/>
        </p:nvSpPr>
        <p:spPr>
          <a:xfrm>
            <a:off x="7599560" y="3649108"/>
            <a:ext cx="106549" cy="74379"/>
          </a:xfrm>
          <a:prstGeom prst="rect">
            <a:avLst/>
          </a:prstGeom>
        </p:spPr>
        <p:txBody>
          <a:bodyPr vert="horz" wrap="square" lIns="0" tIns="12700" rIns="0" bIns="0" rtlCol="0">
            <a:spAutoFit/>
          </a:bodyPr>
          <a:lstStyle/>
          <a:p>
            <a:pPr marL="12700">
              <a:spcBef>
                <a:spcPts val="100"/>
              </a:spcBef>
            </a:pPr>
            <a:r>
              <a:rPr sz="400" kern="0" spc="1090" dirty="0">
                <a:solidFill>
                  <a:sysClr val="windowText" lastClr="000000"/>
                </a:solidFill>
                <a:cs typeface="Arial"/>
              </a:rPr>
              <a:t></a:t>
            </a:r>
            <a:endParaRPr sz="400" kern="0">
              <a:solidFill>
                <a:sysClr val="windowText" lastClr="000000"/>
              </a:solidFill>
              <a:cs typeface="Arial"/>
            </a:endParaRPr>
          </a:p>
        </p:txBody>
      </p:sp>
      <p:sp>
        <p:nvSpPr>
          <p:cNvPr id="52" name="object 83">
            <a:extLst>
              <a:ext uri="{FF2B5EF4-FFF2-40B4-BE49-F238E27FC236}">
                <a16:creationId xmlns:a16="http://schemas.microsoft.com/office/drawing/2014/main" id="{0468331D-DEB0-9DDB-F441-970EC77E1930}"/>
              </a:ext>
            </a:extLst>
          </p:cNvPr>
          <p:cNvSpPr txBox="1"/>
          <p:nvPr/>
        </p:nvSpPr>
        <p:spPr>
          <a:xfrm>
            <a:off x="7606873" y="3760971"/>
            <a:ext cx="92079" cy="377026"/>
          </a:xfrm>
          <a:prstGeom prst="rect">
            <a:avLst/>
          </a:prstGeom>
        </p:spPr>
        <p:txBody>
          <a:bodyPr vert="horz" wrap="square" lIns="0" tIns="12700" rIns="0" bIns="0" rtlCol="0">
            <a:spAutoFit/>
          </a:bodyPr>
          <a:lstStyle/>
          <a:p>
            <a:pPr marL="20955">
              <a:spcBef>
                <a:spcPts val="100"/>
              </a:spcBef>
            </a:pPr>
            <a:r>
              <a:rPr sz="400" kern="0" spc="615" dirty="0">
                <a:solidFill>
                  <a:sysClr val="windowText" lastClr="000000"/>
                </a:solidFill>
                <a:cs typeface="Arial"/>
              </a:rPr>
              <a:t></a:t>
            </a:r>
            <a:endParaRPr sz="400" kern="0">
              <a:solidFill>
                <a:sysClr val="windowText" lastClr="000000"/>
              </a:solidFill>
              <a:cs typeface="Arial"/>
            </a:endParaRPr>
          </a:p>
          <a:p>
            <a:pPr marL="31750">
              <a:spcBef>
                <a:spcPts val="740"/>
              </a:spcBef>
            </a:pPr>
            <a:r>
              <a:rPr sz="400" kern="0" spc="390" dirty="0">
                <a:solidFill>
                  <a:sysClr val="windowText" lastClr="000000"/>
                </a:solidFill>
                <a:cs typeface="Arial"/>
              </a:rPr>
              <a:t></a:t>
            </a:r>
            <a:endParaRPr sz="400" kern="0">
              <a:solidFill>
                <a:sysClr val="windowText" lastClr="000000"/>
              </a:solidFill>
              <a:cs typeface="Arial"/>
            </a:endParaRPr>
          </a:p>
          <a:p>
            <a:pPr marL="12700">
              <a:spcBef>
                <a:spcPts val="740"/>
              </a:spcBef>
            </a:pPr>
            <a:r>
              <a:rPr sz="400" kern="0" spc="795" dirty="0">
                <a:solidFill>
                  <a:sysClr val="windowText" lastClr="000000"/>
                </a:solidFill>
                <a:cs typeface="Arial"/>
              </a:rPr>
              <a:t></a:t>
            </a:r>
            <a:endParaRPr sz="400" kern="0">
              <a:solidFill>
                <a:sysClr val="windowText" lastClr="000000"/>
              </a:solidFill>
              <a:cs typeface="Arial"/>
            </a:endParaRPr>
          </a:p>
        </p:txBody>
      </p:sp>
      <p:sp>
        <p:nvSpPr>
          <p:cNvPr id="53" name="object 84">
            <a:extLst>
              <a:ext uri="{FF2B5EF4-FFF2-40B4-BE49-F238E27FC236}">
                <a16:creationId xmlns:a16="http://schemas.microsoft.com/office/drawing/2014/main" id="{0CBDE665-000C-FC5A-3DD1-54BF32282B08}"/>
              </a:ext>
            </a:extLst>
          </p:cNvPr>
          <p:cNvSpPr txBox="1"/>
          <p:nvPr/>
        </p:nvSpPr>
        <p:spPr>
          <a:xfrm>
            <a:off x="2240441" y="2744643"/>
            <a:ext cx="76944" cy="1143098"/>
          </a:xfrm>
          <a:prstGeom prst="rect">
            <a:avLst/>
          </a:prstGeom>
        </p:spPr>
        <p:txBody>
          <a:bodyPr vert="vert270" wrap="square" lIns="0" tIns="12700" rIns="0" bIns="0" rtlCol="0">
            <a:spAutoFit/>
          </a:bodyPr>
          <a:lstStyle/>
          <a:p>
            <a:pPr marL="12700">
              <a:spcBef>
                <a:spcPts val="100"/>
              </a:spcBef>
            </a:pPr>
            <a:r>
              <a:rPr sz="500" kern="0" dirty="0">
                <a:solidFill>
                  <a:sysClr val="windowText" lastClr="000000"/>
                </a:solidFill>
                <a:cs typeface="Arial"/>
              </a:rPr>
              <a:t>2030</a:t>
            </a:r>
            <a:r>
              <a:rPr sz="500" kern="0" spc="-20" dirty="0">
                <a:solidFill>
                  <a:sysClr val="windowText" lastClr="000000"/>
                </a:solidFill>
                <a:cs typeface="Arial"/>
              </a:rPr>
              <a:t> </a:t>
            </a:r>
            <a:r>
              <a:rPr sz="500" kern="0" dirty="0">
                <a:solidFill>
                  <a:sysClr val="windowText" lastClr="000000"/>
                </a:solidFill>
                <a:cs typeface="Arial"/>
              </a:rPr>
              <a:t>Climate</a:t>
            </a:r>
            <a:r>
              <a:rPr sz="500" kern="0" spc="-15" dirty="0">
                <a:solidFill>
                  <a:sysClr val="windowText" lastClr="000000"/>
                </a:solidFill>
                <a:cs typeface="Arial"/>
              </a:rPr>
              <a:t> </a:t>
            </a:r>
            <a:r>
              <a:rPr sz="500" kern="0" dirty="0">
                <a:solidFill>
                  <a:sysClr val="windowText" lastClr="000000"/>
                </a:solidFill>
                <a:cs typeface="Arial"/>
              </a:rPr>
              <a:t>&amp;</a:t>
            </a:r>
            <a:r>
              <a:rPr sz="500" kern="0" spc="-15" dirty="0">
                <a:solidFill>
                  <a:sysClr val="windowText" lastClr="000000"/>
                </a:solidFill>
                <a:cs typeface="Arial"/>
              </a:rPr>
              <a:t> </a:t>
            </a:r>
            <a:r>
              <a:rPr sz="500" kern="0" dirty="0">
                <a:solidFill>
                  <a:sysClr val="windowText" lastClr="000000"/>
                </a:solidFill>
                <a:cs typeface="Arial"/>
              </a:rPr>
              <a:t>Sustainability</a:t>
            </a:r>
            <a:r>
              <a:rPr sz="500" kern="0" spc="-15" dirty="0">
                <a:solidFill>
                  <a:sysClr val="windowText" lastClr="000000"/>
                </a:solidFill>
                <a:cs typeface="Arial"/>
              </a:rPr>
              <a:t> </a:t>
            </a:r>
            <a:r>
              <a:rPr sz="500" kern="0" spc="-10" dirty="0">
                <a:solidFill>
                  <a:sysClr val="windowText" lastClr="000000"/>
                </a:solidFill>
                <a:cs typeface="Arial"/>
              </a:rPr>
              <a:t>Strategy</a:t>
            </a:r>
            <a:endParaRPr sz="500" kern="0" dirty="0">
              <a:solidFill>
                <a:sysClr val="windowText" lastClr="000000"/>
              </a:solidFill>
              <a:cs typeface="Arial"/>
            </a:endParaRPr>
          </a:p>
        </p:txBody>
      </p:sp>
      <p:grpSp>
        <p:nvGrpSpPr>
          <p:cNvPr id="54" name="object 85">
            <a:extLst>
              <a:ext uri="{FF2B5EF4-FFF2-40B4-BE49-F238E27FC236}">
                <a16:creationId xmlns:a16="http://schemas.microsoft.com/office/drawing/2014/main" id="{8369450B-0284-FF68-CE8A-4A52B771A58D}"/>
              </a:ext>
            </a:extLst>
          </p:cNvPr>
          <p:cNvGrpSpPr/>
          <p:nvPr/>
        </p:nvGrpSpPr>
        <p:grpSpPr>
          <a:xfrm>
            <a:off x="2369230" y="1349213"/>
            <a:ext cx="5207411" cy="3915341"/>
            <a:chOff x="302399" y="6"/>
            <a:chExt cx="10055225" cy="7560309"/>
          </a:xfrm>
        </p:grpSpPr>
        <p:sp>
          <p:nvSpPr>
            <p:cNvPr id="55" name="object 86">
              <a:extLst>
                <a:ext uri="{FF2B5EF4-FFF2-40B4-BE49-F238E27FC236}">
                  <a16:creationId xmlns:a16="http://schemas.microsoft.com/office/drawing/2014/main" id="{9ACDF3C8-2AC7-CBA8-C0F8-8E5851CEF191}"/>
                </a:ext>
              </a:extLst>
            </p:cNvPr>
            <p:cNvSpPr/>
            <p:nvPr/>
          </p:nvSpPr>
          <p:spPr>
            <a:xfrm>
              <a:off x="5329588" y="6"/>
              <a:ext cx="0" cy="7560309"/>
            </a:xfrm>
            <a:custGeom>
              <a:avLst/>
              <a:gdLst/>
              <a:ahLst/>
              <a:cxnLst/>
              <a:rect l="l" t="t" r="r" b="b"/>
              <a:pathLst>
                <a:path h="7560309">
                  <a:moveTo>
                    <a:pt x="0" y="0"/>
                  </a:moveTo>
                  <a:lnTo>
                    <a:pt x="0" y="7560005"/>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56" name="object 87">
              <a:extLst>
                <a:ext uri="{FF2B5EF4-FFF2-40B4-BE49-F238E27FC236}">
                  <a16:creationId xmlns:a16="http://schemas.microsoft.com/office/drawing/2014/main" id="{9EAC43AD-8B75-F4E5-9532-0C168E4F4A3D}"/>
                </a:ext>
              </a:extLst>
            </p:cNvPr>
            <p:cNvSpPr/>
            <p:nvPr/>
          </p:nvSpPr>
          <p:spPr>
            <a:xfrm>
              <a:off x="303987" y="7"/>
              <a:ext cx="0" cy="7560309"/>
            </a:xfrm>
            <a:custGeom>
              <a:avLst/>
              <a:gdLst/>
              <a:ahLst/>
              <a:cxnLst/>
              <a:rect l="l" t="t" r="r" b="b"/>
              <a:pathLst>
                <a:path h="7560309">
                  <a:moveTo>
                    <a:pt x="0" y="0"/>
                  </a:moveTo>
                  <a:lnTo>
                    <a:pt x="0" y="7560005"/>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57" name="object 88">
              <a:extLst>
                <a:ext uri="{FF2B5EF4-FFF2-40B4-BE49-F238E27FC236}">
                  <a16:creationId xmlns:a16="http://schemas.microsoft.com/office/drawing/2014/main" id="{965264EC-82AA-ECC8-5B1B-E050FA126567}"/>
                </a:ext>
              </a:extLst>
            </p:cNvPr>
            <p:cNvSpPr/>
            <p:nvPr/>
          </p:nvSpPr>
          <p:spPr>
            <a:xfrm>
              <a:off x="306000" y="971791"/>
              <a:ext cx="10051415" cy="0"/>
            </a:xfrm>
            <a:custGeom>
              <a:avLst/>
              <a:gdLst/>
              <a:ahLst/>
              <a:cxnLst/>
              <a:rect l="l" t="t" r="r" b="b"/>
              <a:pathLst>
                <a:path w="10051415">
                  <a:moveTo>
                    <a:pt x="0" y="0"/>
                  </a:moveTo>
                  <a:lnTo>
                    <a:pt x="10051199"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58" name="object 89">
              <a:extLst>
                <a:ext uri="{FF2B5EF4-FFF2-40B4-BE49-F238E27FC236}">
                  <a16:creationId xmlns:a16="http://schemas.microsoft.com/office/drawing/2014/main" id="{11EEC953-1DE5-AEB7-17B8-E48F08C120AF}"/>
                </a:ext>
              </a:extLst>
            </p:cNvPr>
            <p:cNvSpPr/>
            <p:nvPr/>
          </p:nvSpPr>
          <p:spPr>
            <a:xfrm>
              <a:off x="5329588" y="6"/>
              <a:ext cx="0" cy="7560309"/>
            </a:xfrm>
            <a:custGeom>
              <a:avLst/>
              <a:gdLst/>
              <a:ahLst/>
              <a:cxnLst/>
              <a:rect l="l" t="t" r="r" b="b"/>
              <a:pathLst>
                <a:path h="7560309">
                  <a:moveTo>
                    <a:pt x="0" y="0"/>
                  </a:moveTo>
                  <a:lnTo>
                    <a:pt x="0" y="7560005"/>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59" name="object 90">
              <a:extLst>
                <a:ext uri="{FF2B5EF4-FFF2-40B4-BE49-F238E27FC236}">
                  <a16:creationId xmlns:a16="http://schemas.microsoft.com/office/drawing/2014/main" id="{DB7D8358-7F72-C24C-7F43-397BEA322699}"/>
                </a:ext>
              </a:extLst>
            </p:cNvPr>
            <p:cNvSpPr/>
            <p:nvPr/>
          </p:nvSpPr>
          <p:spPr>
            <a:xfrm>
              <a:off x="7909586" y="972005"/>
              <a:ext cx="0" cy="6588125"/>
            </a:xfrm>
            <a:custGeom>
              <a:avLst/>
              <a:gdLst/>
              <a:ahLst/>
              <a:cxnLst/>
              <a:rect l="l" t="t" r="r" b="b"/>
              <a:pathLst>
                <a:path h="6588125">
                  <a:moveTo>
                    <a:pt x="0" y="0"/>
                  </a:moveTo>
                  <a:lnTo>
                    <a:pt x="0" y="6587998"/>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60" name="object 91">
              <a:extLst>
                <a:ext uri="{FF2B5EF4-FFF2-40B4-BE49-F238E27FC236}">
                  <a16:creationId xmlns:a16="http://schemas.microsoft.com/office/drawing/2014/main" id="{67997251-1809-8746-0CA1-4188423D5777}"/>
                </a:ext>
              </a:extLst>
            </p:cNvPr>
            <p:cNvSpPr/>
            <p:nvPr/>
          </p:nvSpPr>
          <p:spPr>
            <a:xfrm>
              <a:off x="308418" y="4232183"/>
              <a:ext cx="5022850" cy="0"/>
            </a:xfrm>
            <a:custGeom>
              <a:avLst/>
              <a:gdLst/>
              <a:ahLst/>
              <a:cxnLst/>
              <a:rect l="l" t="t" r="r" b="b"/>
              <a:pathLst>
                <a:path w="5022850">
                  <a:moveTo>
                    <a:pt x="0" y="0"/>
                  </a:moveTo>
                  <a:lnTo>
                    <a:pt x="5022430" y="0"/>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sp>
          <p:nvSpPr>
            <p:cNvPr id="61" name="object 92">
              <a:extLst>
                <a:ext uri="{FF2B5EF4-FFF2-40B4-BE49-F238E27FC236}">
                  <a16:creationId xmlns:a16="http://schemas.microsoft.com/office/drawing/2014/main" id="{0A828B80-3170-0766-4A7D-D0D3FF6A8727}"/>
                </a:ext>
              </a:extLst>
            </p:cNvPr>
            <p:cNvSpPr/>
            <p:nvPr/>
          </p:nvSpPr>
          <p:spPr>
            <a:xfrm>
              <a:off x="10355187" y="7"/>
              <a:ext cx="0" cy="7560309"/>
            </a:xfrm>
            <a:custGeom>
              <a:avLst/>
              <a:gdLst/>
              <a:ahLst/>
              <a:cxnLst/>
              <a:rect l="l" t="t" r="r" b="b"/>
              <a:pathLst>
                <a:path h="7560309">
                  <a:moveTo>
                    <a:pt x="0" y="0"/>
                  </a:moveTo>
                  <a:lnTo>
                    <a:pt x="0" y="7560005"/>
                  </a:lnTo>
                </a:path>
              </a:pathLst>
            </a:custGeom>
            <a:ln w="3175">
              <a:solidFill>
                <a:srgbClr val="000000"/>
              </a:solidFill>
            </a:ln>
          </p:spPr>
          <p:txBody>
            <a:bodyPr wrap="square" lIns="0" tIns="0" rIns="0" bIns="0" rtlCol="0"/>
            <a:lstStyle/>
            <a:p>
              <a:pPr>
                <a:defRPr/>
              </a:pPr>
              <a:endParaRPr sz="1100" kern="0">
                <a:solidFill>
                  <a:sysClr val="windowText" lastClr="000000"/>
                </a:solidFill>
              </a:endParaRPr>
            </a:p>
          </p:txBody>
        </p:sp>
      </p:grpSp>
      <p:pic>
        <p:nvPicPr>
          <p:cNvPr id="62" name="Picture 94">
            <a:extLst>
              <a:ext uri="{FF2B5EF4-FFF2-40B4-BE49-F238E27FC236}">
                <a16:creationId xmlns:a16="http://schemas.microsoft.com/office/drawing/2014/main" id="{222784DE-D88E-71B9-E7A3-31B442F8A3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46" t="649" r="3144" b="413"/>
          <a:stretch/>
        </p:blipFill>
        <p:spPr>
          <a:xfrm>
            <a:off x="7577261" y="1345779"/>
            <a:ext cx="152418" cy="3918536"/>
          </a:xfrm>
          <a:prstGeom prst="rect">
            <a:avLst/>
          </a:prstGeom>
        </p:spPr>
      </p:pic>
      <p:pic>
        <p:nvPicPr>
          <p:cNvPr id="63" name="Picture 96">
            <a:extLst>
              <a:ext uri="{FF2B5EF4-FFF2-40B4-BE49-F238E27FC236}">
                <a16:creationId xmlns:a16="http://schemas.microsoft.com/office/drawing/2014/main" id="{83CFC960-7FEF-763E-44DC-16339856BA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7997" y="1378714"/>
            <a:ext cx="681703" cy="454469"/>
          </a:xfrm>
          <a:prstGeom prst="rect">
            <a:avLst/>
          </a:prstGeom>
        </p:spPr>
      </p:pic>
      <p:pic>
        <p:nvPicPr>
          <p:cNvPr id="64" name="Picture 4" descr="Global Goals Week | Global Goals - YouTube">
            <a:extLst>
              <a:ext uri="{FF2B5EF4-FFF2-40B4-BE49-F238E27FC236}">
                <a16:creationId xmlns:a16="http://schemas.microsoft.com/office/drawing/2014/main" id="{7CB53B6B-817F-0431-4195-094BD600DE9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416" r="5897"/>
          <a:stretch/>
        </p:blipFill>
        <p:spPr bwMode="auto">
          <a:xfrm>
            <a:off x="4976388" y="1854458"/>
            <a:ext cx="2601793" cy="168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4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6CCC181-E6E2-1E3C-3736-D7670079C7D9}"/>
              </a:ext>
            </a:extLst>
          </p:cNvPr>
          <p:cNvSpPr>
            <a:spLocks noGrp="1"/>
          </p:cNvSpPr>
          <p:nvPr>
            <p:ph idx="1"/>
          </p:nvPr>
        </p:nvSpPr>
        <p:spPr>
          <a:xfrm>
            <a:off x="904876" y="1196752"/>
            <a:ext cx="7726363" cy="5403861"/>
          </a:xfrm>
        </p:spPr>
        <p:txBody>
          <a:bodyPr>
            <a:normAutofit/>
          </a:bodyPr>
          <a:lstStyle/>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Do we have experts at EPFL to validate the </a:t>
            </a:r>
            <a:r>
              <a:rPr lang="en-US" sz="1800" b="1" dirty="0" err="1">
                <a:effectLst/>
                <a:latin typeface="Calibri" panose="020F0502020204030204" pitchFamily="34" charset="0"/>
                <a:ea typeface="Calibri" panose="020F0502020204030204" pitchFamily="34" charset="0"/>
              </a:rPr>
              <a:t>nutriscore</a:t>
            </a:r>
            <a:r>
              <a:rPr lang="en-US" sz="1800" b="1" dirty="0">
                <a:effectLst/>
                <a:latin typeface="Calibri" panose="020F0502020204030204" pitchFamily="34" charset="0"/>
                <a:ea typeface="Calibri" panose="020F0502020204030204" pitchFamily="34" charset="0"/>
              </a:rPr>
              <a:t> and </a:t>
            </a:r>
            <a:r>
              <a:rPr lang="en-US" sz="1800" b="1" dirty="0" err="1">
                <a:effectLst/>
                <a:latin typeface="Calibri" panose="020F0502020204030204" pitchFamily="34" charset="0"/>
                <a:ea typeface="Calibri" panose="020F0502020204030204" pitchFamily="34" charset="0"/>
              </a:rPr>
              <a:t>ecoscore</a:t>
            </a:r>
            <a:r>
              <a:rPr lang="en-US" sz="1800" b="1" dirty="0">
                <a:effectLst/>
                <a:latin typeface="Calibri" panose="020F0502020204030204" pitchFamily="34" charset="0"/>
                <a:ea typeface="Calibri" panose="020F0502020204030204" pitchFamily="34" charset="0"/>
              </a:rPr>
              <a:t>? </a:t>
            </a:r>
            <a:r>
              <a:rPr lang="fr-CH" sz="1800" b="1" dirty="0">
                <a:effectLst/>
                <a:latin typeface="Calibri" panose="020F0502020204030204" pitchFamily="34" charset="0"/>
                <a:ea typeface="Calibri" panose="020F0502020204030204" pitchFamily="34" charset="0"/>
              </a:rPr>
              <a:t>(Marco)</a:t>
            </a:r>
            <a:endParaRPr lang="fr-CH" sz="1800" dirty="0">
              <a:effectLst/>
              <a:latin typeface="Calibri" panose="020F0502020204030204" pitchFamily="34" charset="0"/>
              <a:ea typeface="Calibri" panose="020F0502020204030204" pitchFamily="34" charset="0"/>
            </a:endParaRPr>
          </a:p>
          <a:p>
            <a:pPr marL="457200"/>
            <a:r>
              <a:rPr lang="fr-CH" sz="1800" b="1" i="1" dirty="0" err="1">
                <a:effectLst/>
                <a:latin typeface="Calibri" panose="020F0502020204030204" pitchFamily="34" charset="0"/>
                <a:ea typeface="Calibri" panose="020F0502020204030204" pitchFamily="34" charset="0"/>
              </a:rPr>
              <a:t>nutriMenu</a:t>
            </a:r>
            <a:r>
              <a:rPr lang="fr-CH" sz="1800" b="1" i="1" dirty="0">
                <a:effectLst/>
                <a:latin typeface="Calibri" panose="020F0502020204030204" pitchFamily="34" charset="0"/>
                <a:ea typeface="Calibri" panose="020F0502020204030204" pitchFamily="34" charset="0"/>
              </a:rPr>
              <a:t> </a:t>
            </a:r>
            <a:br>
              <a:rPr lang="fr-CH" sz="1800" i="1" dirty="0">
                <a:effectLst/>
                <a:latin typeface="Calibri" panose="020F0502020204030204" pitchFamily="34" charset="0"/>
                <a:ea typeface="Calibri" panose="020F0502020204030204" pitchFamily="34" charset="0"/>
              </a:rPr>
            </a:br>
            <a:r>
              <a:rPr lang="fr-CH" sz="1800" i="1" dirty="0">
                <a:effectLst/>
                <a:latin typeface="Calibri" panose="020F0502020204030204" pitchFamily="34" charset="0"/>
                <a:ea typeface="Calibri" panose="020F0502020204030204" pitchFamily="34" charset="0"/>
              </a:rPr>
              <a:t>Dr. Maryam </a:t>
            </a:r>
            <a:r>
              <a:rPr lang="fr-CH" sz="1800" i="1" dirty="0" err="1">
                <a:effectLst/>
                <a:latin typeface="Calibri" panose="020F0502020204030204" pitchFamily="34" charset="0"/>
                <a:ea typeface="Calibri" panose="020F0502020204030204" pitchFamily="34" charset="0"/>
              </a:rPr>
              <a:t>Yepes</a:t>
            </a:r>
            <a:r>
              <a:rPr lang="fr-CH" sz="1800" i="1" dirty="0">
                <a:effectLst/>
                <a:latin typeface="Calibri" panose="020F0502020204030204" pitchFamily="34" charset="0"/>
                <a:ea typeface="Calibri" panose="020F0502020204030204" pitchFamily="34" charset="0"/>
              </a:rPr>
              <a:t> est l’experte responsable de </a:t>
            </a:r>
            <a:r>
              <a:rPr lang="fr-CH" sz="1800" i="1" dirty="0" err="1">
                <a:effectLst/>
                <a:latin typeface="Calibri" panose="020F0502020204030204" pitchFamily="34" charset="0"/>
                <a:ea typeface="Calibri" panose="020F0502020204030204" pitchFamily="34" charset="0"/>
              </a:rPr>
              <a:t>nutriMenu</a:t>
            </a:r>
            <a:r>
              <a:rPr lang="fr-CH" sz="1800" i="1" dirty="0">
                <a:effectLst/>
                <a:latin typeface="Calibri" panose="020F0502020204030204" pitchFamily="34" charset="0"/>
                <a:ea typeface="Calibri" panose="020F0502020204030204" pitchFamily="34" charset="0"/>
              </a:rPr>
              <a:t> score, engagée par l’EPFL dans l’équipe de la stratégie 2030 depuis 2019, elle est une diététicienne diplômée de McGill </a:t>
            </a:r>
            <a:r>
              <a:rPr lang="fr-CH" sz="1800" i="1" dirty="0" err="1">
                <a:effectLst/>
                <a:latin typeface="Calibri" panose="020F0502020204030204" pitchFamily="34" charset="0"/>
                <a:ea typeface="Calibri" panose="020F0502020204030204" pitchFamily="34" charset="0"/>
              </a:rPr>
              <a:t>University</a:t>
            </a:r>
            <a:r>
              <a:rPr lang="fr-CH" sz="1800" i="1" dirty="0">
                <a:effectLst/>
                <a:latin typeface="Calibri" panose="020F0502020204030204" pitchFamily="34" charset="0"/>
                <a:ea typeface="Calibri" panose="020F0502020204030204" pitchFamily="34" charset="0"/>
              </a:rPr>
              <a:t>, avec un doctorat en Santé Publique de la faculté de biologie et de médecine de l’Université de Lausanne. </a:t>
            </a:r>
            <a:r>
              <a:rPr lang="fr-CH" sz="1800" b="1" i="1" dirty="0" err="1">
                <a:solidFill>
                  <a:srgbClr val="0070C0"/>
                </a:solidFill>
                <a:effectLst/>
                <a:latin typeface="Calibri" panose="020F0502020204030204" pitchFamily="34" charset="0"/>
                <a:ea typeface="Calibri" panose="020F0502020204030204" pitchFamily="34" charset="0"/>
              </a:rPr>
              <a:t>nutriMenu</a:t>
            </a:r>
            <a:r>
              <a:rPr lang="fr-CH" sz="1800" b="1" i="1" dirty="0">
                <a:solidFill>
                  <a:srgbClr val="0070C0"/>
                </a:solidFill>
                <a:effectLst/>
                <a:latin typeface="Calibri" panose="020F0502020204030204" pitchFamily="34" charset="0"/>
                <a:ea typeface="Calibri" panose="020F0502020204030204" pitchFamily="34" charset="0"/>
              </a:rPr>
              <a:t> est un outil reconnu pour l’évaluation de la conformité des repas avec les recommandations nutritionnelles suisse</a:t>
            </a:r>
            <a:r>
              <a:rPr lang="fr-CH" sz="1800" i="1" dirty="0">
                <a:effectLst/>
                <a:latin typeface="Calibri" panose="020F0502020204030204" pitchFamily="34" charset="0"/>
                <a:ea typeface="Calibri" panose="020F0502020204030204" pitchFamily="34" charset="0"/>
              </a:rPr>
              <a:t>, faisant partie de la Stratégie Suisse de Nutrition de l’Office fédérale de la sécurité alimentaire et des affaires vétérinaires (OSAV).</a:t>
            </a:r>
            <a:endParaRPr lang="fr-CH" sz="1800" dirty="0">
              <a:effectLst/>
              <a:latin typeface="Calibri" panose="020F0502020204030204" pitchFamily="34" charset="0"/>
              <a:ea typeface="Calibri" panose="020F0502020204030204" pitchFamily="34" charset="0"/>
            </a:endParaRPr>
          </a:p>
          <a:p>
            <a:pPr marL="457200"/>
            <a:r>
              <a:rPr lang="fr-CH" sz="1800" i="1" dirty="0" err="1">
                <a:effectLst/>
                <a:latin typeface="Calibri" panose="020F0502020204030204" pitchFamily="34" charset="0"/>
                <a:ea typeface="Calibri" panose="020F0502020204030204" pitchFamily="34" charset="0"/>
              </a:rPr>
              <a:t>Écoscore</a:t>
            </a:r>
            <a:endParaRPr lang="fr-CH" i="1" dirty="0">
              <a:latin typeface="Calibri" panose="020F0502020204030204" pitchFamily="34" charset="0"/>
              <a:ea typeface="Calibri" panose="020F0502020204030204" pitchFamily="34" charset="0"/>
            </a:endParaRPr>
          </a:p>
          <a:p>
            <a:pPr marL="285750" indent="0">
              <a:buNone/>
            </a:pPr>
            <a:r>
              <a:rPr lang="fr-CH" sz="1800" i="1" dirty="0">
                <a:effectLst/>
                <a:latin typeface="Calibri" panose="020F0502020204030204" pitchFamily="34" charset="0"/>
                <a:ea typeface="Calibri" panose="020F0502020204030204" pitchFamily="34" charset="0"/>
              </a:rPr>
              <a:t>Après plusieurs mois d’utilisation, l’équipe durabilité est en train de revoir la méthodologie pour s’assurer que l’indicateur reste pertinent pour les client.es dans leur choix d’un menu moins impactant au niveau environnemental.</a:t>
            </a:r>
            <a:endParaRPr lang="fr-CH" sz="1800" dirty="0">
              <a:effectLst/>
              <a:latin typeface="Calibri" panose="020F0502020204030204" pitchFamily="34" charset="0"/>
              <a:ea typeface="Calibri" panose="020F0502020204030204" pitchFamily="34" charset="0"/>
            </a:endParaRPr>
          </a:p>
          <a:p>
            <a:endParaRPr lang="fr-CH" dirty="0"/>
          </a:p>
        </p:txBody>
      </p:sp>
      <p:sp>
        <p:nvSpPr>
          <p:cNvPr id="3" name="Titre 2">
            <a:extLst>
              <a:ext uri="{FF2B5EF4-FFF2-40B4-BE49-F238E27FC236}">
                <a16:creationId xmlns:a16="http://schemas.microsoft.com/office/drawing/2014/main" id="{A35841A2-696B-C90D-E42C-06D4046AC05E}"/>
              </a:ext>
            </a:extLst>
          </p:cNvPr>
          <p:cNvSpPr>
            <a:spLocks noGrp="1"/>
          </p:cNvSpPr>
          <p:nvPr>
            <p:ph type="title"/>
          </p:nvPr>
        </p:nvSpPr>
        <p:spPr/>
        <p:txBody>
          <a:bodyPr/>
          <a:lstStyle/>
          <a:p>
            <a:r>
              <a:rPr lang="fr-CH" dirty="0"/>
              <a:t>Q&amp;R</a:t>
            </a:r>
          </a:p>
        </p:txBody>
      </p:sp>
      <p:sp>
        <p:nvSpPr>
          <p:cNvPr id="4" name="Espace réservé de la date 3">
            <a:extLst>
              <a:ext uri="{FF2B5EF4-FFF2-40B4-BE49-F238E27FC236}">
                <a16:creationId xmlns:a16="http://schemas.microsoft.com/office/drawing/2014/main" id="{696DE40A-13E0-285E-12FD-128CEDE02240}"/>
              </a:ext>
            </a:extLst>
          </p:cNvPr>
          <p:cNvSpPr>
            <a:spLocks noGrp="1"/>
          </p:cNvSpPr>
          <p:nvPr>
            <p:ph type="dt" sz="half" idx="10"/>
          </p:nvPr>
        </p:nvSpPr>
        <p:spPr/>
        <p:txBody>
          <a:bodyPr/>
          <a:lstStyle/>
          <a:p>
            <a:r>
              <a:rPr lang="fr-FR"/>
              <a:t>Climate and Sustainability Strategy- AE</a:t>
            </a:r>
            <a:endParaRPr lang="fr-FR" dirty="0"/>
          </a:p>
        </p:txBody>
      </p:sp>
      <p:sp>
        <p:nvSpPr>
          <p:cNvPr id="5" name="Espace réservé du pied de page 4">
            <a:extLst>
              <a:ext uri="{FF2B5EF4-FFF2-40B4-BE49-F238E27FC236}">
                <a16:creationId xmlns:a16="http://schemas.microsoft.com/office/drawing/2014/main" id="{50F89E09-CBFE-0EE5-E179-EF63A481FCC6}"/>
              </a:ext>
            </a:extLst>
          </p:cNvPr>
          <p:cNvSpPr>
            <a:spLocks noGrp="1"/>
          </p:cNvSpPr>
          <p:nvPr>
            <p:ph type="ftr" sz="quarter" idx="11"/>
          </p:nvPr>
        </p:nvSpPr>
        <p:spPr/>
        <p:txBody>
          <a:bodyPr/>
          <a:lstStyle/>
          <a:p>
            <a:r>
              <a:rPr lang="fr-FR"/>
              <a:t>Gisou van der Goot</a:t>
            </a:r>
            <a:endParaRPr lang="fr-FR" dirty="0"/>
          </a:p>
        </p:txBody>
      </p:sp>
      <p:sp>
        <p:nvSpPr>
          <p:cNvPr id="6" name="Espace réservé du numéro de diapositive 5">
            <a:extLst>
              <a:ext uri="{FF2B5EF4-FFF2-40B4-BE49-F238E27FC236}">
                <a16:creationId xmlns:a16="http://schemas.microsoft.com/office/drawing/2014/main" id="{8F6FE87C-C077-CAD0-3959-D906753A77CD}"/>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Tree>
    <p:extLst>
      <p:ext uri="{BB962C8B-B14F-4D97-AF65-F5344CB8AC3E}">
        <p14:creationId xmlns:p14="http://schemas.microsoft.com/office/powerpoint/2010/main" val="73622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6CCC181-E6E2-1E3C-3736-D7670079C7D9}"/>
              </a:ext>
            </a:extLst>
          </p:cNvPr>
          <p:cNvSpPr>
            <a:spLocks noGrp="1"/>
          </p:cNvSpPr>
          <p:nvPr>
            <p:ph idx="1"/>
          </p:nvPr>
        </p:nvSpPr>
        <p:spPr>
          <a:xfrm>
            <a:off x="904876" y="1196752"/>
            <a:ext cx="7726363" cy="5403861"/>
          </a:xfrm>
        </p:spPr>
        <p:txBody>
          <a:bodyPr>
            <a:normAutofit fontScale="92500" lnSpcReduction="10000"/>
          </a:bodyPr>
          <a:lstStyle/>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The students' dishes are cheap but not healthy. What can the Direction do? (Marco)             </a:t>
            </a:r>
            <a:endParaRPr lang="fr-CH"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Also for students the dishes should ideally be nutritious and affordable while being also healthy and sustainable but not fancy. Would there be a way to meet these criteria? For example for the dishes served in the Native/Food lab, the feedback is that they are too expensive and too fancy. (Pamina) </a:t>
            </a:r>
            <a:endParaRPr lang="fr-CH" sz="1800" dirty="0">
              <a:effectLst/>
              <a:latin typeface="Calibri" panose="020F0502020204030204" pitchFamily="34" charset="0"/>
              <a:ea typeface="Calibri" panose="020F0502020204030204" pitchFamily="34" charset="0"/>
            </a:endParaRPr>
          </a:p>
          <a:p>
            <a:pPr marL="0" indent="0">
              <a:buNone/>
            </a:pPr>
            <a:r>
              <a:rPr lang="en-CH"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Suite à une extraction des données sur l’ensemble des menus étudient proposés sur campus entre 10/2020 et 04/2023, la moyenne des nutriMenu score des plats étudiants proposés est de 0.874 (un nutriMenu score moyen de B+), </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H"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H"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Donc, les plats étudiants ont une conformité de 87% avec les recommandations nutritionnelles suisses, en ce qui concerne la proportion et la quantité des ingrédients sur assiette (féculents, protéines, légumes) avec les recommandations nutritionnelle, ainsi que des modes de cuisson plus sains, avec les quantités de sel, gras et sucre respectant les normes nutritionnelle, pour un plat sain et équilibré, pour une adulte.</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H"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H"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Donc les plats étudiants sont des menus équilibrés et sains et en général les menus étudiants au Native sont encore plus équilibrés que les autres sites, tout en étant plus durables.</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H"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H" dirty="0"/>
          </a:p>
        </p:txBody>
      </p:sp>
      <p:sp>
        <p:nvSpPr>
          <p:cNvPr id="3" name="Titre 2">
            <a:extLst>
              <a:ext uri="{FF2B5EF4-FFF2-40B4-BE49-F238E27FC236}">
                <a16:creationId xmlns:a16="http://schemas.microsoft.com/office/drawing/2014/main" id="{A35841A2-696B-C90D-E42C-06D4046AC05E}"/>
              </a:ext>
            </a:extLst>
          </p:cNvPr>
          <p:cNvSpPr>
            <a:spLocks noGrp="1"/>
          </p:cNvSpPr>
          <p:nvPr>
            <p:ph type="title"/>
          </p:nvPr>
        </p:nvSpPr>
        <p:spPr/>
        <p:txBody>
          <a:bodyPr/>
          <a:lstStyle/>
          <a:p>
            <a:r>
              <a:rPr lang="fr-CH" dirty="0"/>
              <a:t>Q&amp;R</a:t>
            </a:r>
          </a:p>
        </p:txBody>
      </p:sp>
      <p:sp>
        <p:nvSpPr>
          <p:cNvPr id="4" name="Espace réservé de la date 3">
            <a:extLst>
              <a:ext uri="{FF2B5EF4-FFF2-40B4-BE49-F238E27FC236}">
                <a16:creationId xmlns:a16="http://schemas.microsoft.com/office/drawing/2014/main" id="{696DE40A-13E0-285E-12FD-128CEDE02240}"/>
              </a:ext>
            </a:extLst>
          </p:cNvPr>
          <p:cNvSpPr>
            <a:spLocks noGrp="1"/>
          </p:cNvSpPr>
          <p:nvPr>
            <p:ph type="dt" sz="half" idx="10"/>
          </p:nvPr>
        </p:nvSpPr>
        <p:spPr/>
        <p:txBody>
          <a:bodyPr/>
          <a:lstStyle/>
          <a:p>
            <a:r>
              <a:rPr lang="fr-FR"/>
              <a:t>Climate and Sustainability Strategy- AE</a:t>
            </a:r>
            <a:endParaRPr lang="fr-FR" dirty="0"/>
          </a:p>
        </p:txBody>
      </p:sp>
      <p:sp>
        <p:nvSpPr>
          <p:cNvPr id="5" name="Espace réservé du pied de page 4">
            <a:extLst>
              <a:ext uri="{FF2B5EF4-FFF2-40B4-BE49-F238E27FC236}">
                <a16:creationId xmlns:a16="http://schemas.microsoft.com/office/drawing/2014/main" id="{50F89E09-CBFE-0EE5-E179-EF63A481FCC6}"/>
              </a:ext>
            </a:extLst>
          </p:cNvPr>
          <p:cNvSpPr>
            <a:spLocks noGrp="1"/>
          </p:cNvSpPr>
          <p:nvPr>
            <p:ph type="ftr" sz="quarter" idx="11"/>
          </p:nvPr>
        </p:nvSpPr>
        <p:spPr/>
        <p:txBody>
          <a:bodyPr/>
          <a:lstStyle/>
          <a:p>
            <a:r>
              <a:rPr lang="fr-FR"/>
              <a:t>Gisou van der Goot</a:t>
            </a:r>
            <a:endParaRPr lang="fr-FR" dirty="0"/>
          </a:p>
        </p:txBody>
      </p:sp>
      <p:sp>
        <p:nvSpPr>
          <p:cNvPr id="6" name="Espace réservé du numéro de diapositive 5">
            <a:extLst>
              <a:ext uri="{FF2B5EF4-FFF2-40B4-BE49-F238E27FC236}">
                <a16:creationId xmlns:a16="http://schemas.microsoft.com/office/drawing/2014/main" id="{8F6FE87C-C077-CAD0-3959-D906753A77CD}"/>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Tree>
    <p:extLst>
      <p:ext uri="{BB962C8B-B14F-4D97-AF65-F5344CB8AC3E}">
        <p14:creationId xmlns:p14="http://schemas.microsoft.com/office/powerpoint/2010/main" val="27445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6CCC181-E6E2-1E3C-3736-D7670079C7D9}"/>
              </a:ext>
            </a:extLst>
          </p:cNvPr>
          <p:cNvSpPr>
            <a:spLocks noGrp="1"/>
          </p:cNvSpPr>
          <p:nvPr>
            <p:ph idx="1"/>
          </p:nvPr>
        </p:nvSpPr>
        <p:spPr>
          <a:xfrm>
            <a:off x="904876" y="1196752"/>
            <a:ext cx="7726363" cy="5403861"/>
          </a:xfrm>
        </p:spPr>
        <p:txBody>
          <a:bodyPr>
            <a:normAutofit/>
          </a:bodyPr>
          <a:lstStyle/>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Should we limit the travel carbon footprint of gray hair professors, rather than that of PATTs? </a:t>
            </a:r>
            <a:r>
              <a:rPr lang="fr-CH" sz="1800" b="1" dirty="0">
                <a:effectLst/>
                <a:latin typeface="Calibri" panose="020F0502020204030204" pitchFamily="34" charset="0"/>
                <a:ea typeface="Calibri" panose="020F0502020204030204" pitchFamily="34" charset="0"/>
              </a:rPr>
              <a:t>(Marco)</a:t>
            </a:r>
          </a:p>
          <a:p>
            <a:pPr marL="342900" lvl="0" indent="-342900">
              <a:buFont typeface="+mj-lt"/>
              <a:buAutoNum type="arabicPeriod"/>
            </a:pPr>
            <a:endParaRPr lang="fr-CH"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Is there progress or are there plans of implementing an EPFL-wide strategy to reduce the carbon footprint/energy consumption which is sustainable and energy-efficient? (Pamina) </a:t>
            </a:r>
          </a:p>
          <a:p>
            <a:pPr marL="342900" lvl="0" indent="-342900">
              <a:buFont typeface="+mj-lt"/>
              <a:buAutoNum type="arabicPeriod"/>
            </a:pPr>
            <a:endParaRPr lang="en-US"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Speaking of footprint, has there ever been a calculation on how much impact events such as </a:t>
            </a:r>
            <a:r>
              <a:rPr lang="en-US" sz="1800" b="1" dirty="0" err="1">
                <a:effectLst/>
                <a:latin typeface="Calibri" panose="020F0502020204030204" pitchFamily="34" charset="0"/>
                <a:ea typeface="Calibri" panose="020F0502020204030204" pitchFamily="34" charset="0"/>
              </a:rPr>
              <a:t>Balelec</a:t>
            </a:r>
            <a:r>
              <a:rPr lang="en-US" sz="1800" b="1" dirty="0">
                <a:effectLst/>
                <a:latin typeface="Calibri" panose="020F0502020204030204" pitchFamily="34" charset="0"/>
                <a:ea typeface="Calibri" panose="020F0502020204030204" pitchFamily="34" charset="0"/>
              </a:rPr>
              <a:t> have? </a:t>
            </a:r>
          </a:p>
          <a:p>
            <a:pPr marL="342900" lvl="0" indent="-342900">
              <a:buFont typeface="+mj-lt"/>
              <a:buAutoNum type="arabicPeriod"/>
            </a:pPr>
            <a:endParaRPr lang="fr-CH" sz="1800" b="1"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US" sz="1800" b="1" dirty="0">
                <a:effectLst/>
                <a:latin typeface="Calibri" panose="020F0502020204030204" pitchFamily="34" charset="0"/>
                <a:ea typeface="Calibri" panose="020F0502020204030204" pitchFamily="34" charset="0"/>
              </a:rPr>
              <a:t>How can AE help/assist in fostering values, such as sustainability, at EPFL?</a:t>
            </a:r>
            <a:endParaRPr lang="fr-CH" sz="1800" b="1" dirty="0">
              <a:effectLst/>
              <a:latin typeface="Calibri" panose="020F0502020204030204" pitchFamily="34" charset="0"/>
              <a:ea typeface="Calibri" panose="020F0502020204030204" pitchFamily="34" charset="0"/>
            </a:endParaRPr>
          </a:p>
          <a:p>
            <a:endParaRPr lang="fr-CH" dirty="0"/>
          </a:p>
        </p:txBody>
      </p:sp>
      <p:sp>
        <p:nvSpPr>
          <p:cNvPr id="3" name="Titre 2">
            <a:extLst>
              <a:ext uri="{FF2B5EF4-FFF2-40B4-BE49-F238E27FC236}">
                <a16:creationId xmlns:a16="http://schemas.microsoft.com/office/drawing/2014/main" id="{A35841A2-696B-C90D-E42C-06D4046AC05E}"/>
              </a:ext>
            </a:extLst>
          </p:cNvPr>
          <p:cNvSpPr>
            <a:spLocks noGrp="1"/>
          </p:cNvSpPr>
          <p:nvPr>
            <p:ph type="title"/>
          </p:nvPr>
        </p:nvSpPr>
        <p:spPr>
          <a:xfrm>
            <a:off x="904876" y="174711"/>
            <a:ext cx="3667125" cy="806018"/>
          </a:xfrm>
        </p:spPr>
        <p:txBody>
          <a:bodyPr/>
          <a:lstStyle/>
          <a:p>
            <a:r>
              <a:rPr lang="fr-CH" dirty="0"/>
              <a:t>Q&amp;R</a:t>
            </a:r>
          </a:p>
        </p:txBody>
      </p:sp>
      <p:sp>
        <p:nvSpPr>
          <p:cNvPr id="4" name="Espace réservé de la date 3">
            <a:extLst>
              <a:ext uri="{FF2B5EF4-FFF2-40B4-BE49-F238E27FC236}">
                <a16:creationId xmlns:a16="http://schemas.microsoft.com/office/drawing/2014/main" id="{696DE40A-13E0-285E-12FD-128CEDE02240}"/>
              </a:ext>
            </a:extLst>
          </p:cNvPr>
          <p:cNvSpPr>
            <a:spLocks noGrp="1"/>
          </p:cNvSpPr>
          <p:nvPr>
            <p:ph type="dt" sz="half" idx="10"/>
          </p:nvPr>
        </p:nvSpPr>
        <p:spPr/>
        <p:txBody>
          <a:bodyPr/>
          <a:lstStyle/>
          <a:p>
            <a:r>
              <a:rPr lang="fr-FR"/>
              <a:t>Climate and Sustainability Strategy- AE</a:t>
            </a:r>
            <a:endParaRPr lang="fr-FR" dirty="0"/>
          </a:p>
        </p:txBody>
      </p:sp>
      <p:sp>
        <p:nvSpPr>
          <p:cNvPr id="5" name="Espace réservé du pied de page 4">
            <a:extLst>
              <a:ext uri="{FF2B5EF4-FFF2-40B4-BE49-F238E27FC236}">
                <a16:creationId xmlns:a16="http://schemas.microsoft.com/office/drawing/2014/main" id="{50F89E09-CBFE-0EE5-E179-EF63A481FCC6}"/>
              </a:ext>
            </a:extLst>
          </p:cNvPr>
          <p:cNvSpPr>
            <a:spLocks noGrp="1"/>
          </p:cNvSpPr>
          <p:nvPr>
            <p:ph type="ftr" sz="quarter" idx="11"/>
          </p:nvPr>
        </p:nvSpPr>
        <p:spPr/>
        <p:txBody>
          <a:bodyPr/>
          <a:lstStyle/>
          <a:p>
            <a:r>
              <a:rPr lang="fr-FR"/>
              <a:t>Gisou van der Goot</a:t>
            </a:r>
            <a:endParaRPr lang="fr-FR" dirty="0"/>
          </a:p>
        </p:txBody>
      </p:sp>
      <p:sp>
        <p:nvSpPr>
          <p:cNvPr id="6" name="Espace réservé du numéro de diapositive 5">
            <a:extLst>
              <a:ext uri="{FF2B5EF4-FFF2-40B4-BE49-F238E27FC236}">
                <a16:creationId xmlns:a16="http://schemas.microsoft.com/office/drawing/2014/main" id="{8F6FE87C-C077-CAD0-3959-D906753A77CD}"/>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Tree>
    <p:extLst>
      <p:ext uri="{BB962C8B-B14F-4D97-AF65-F5344CB8AC3E}">
        <p14:creationId xmlns:p14="http://schemas.microsoft.com/office/powerpoint/2010/main" val="274447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63451C2-BAED-76F9-3904-FBF3B88CE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11" r="1" b="16562"/>
          <a:stretch/>
        </p:blipFill>
        <p:spPr bwMode="auto">
          <a:xfrm>
            <a:off x="0" y="857259"/>
            <a:ext cx="9144001" cy="5708383"/>
          </a:xfrm>
          <a:prstGeom prst="rect">
            <a:avLst/>
          </a:prstGeom>
          <a:solidFill>
            <a:srgbClr val="FFFFFF"/>
          </a:solidFill>
        </p:spPr>
      </p:pic>
      <p:sp>
        <p:nvSpPr>
          <p:cNvPr id="8" name="ZoneTexte 7">
            <a:extLst>
              <a:ext uri="{FF2B5EF4-FFF2-40B4-BE49-F238E27FC236}">
                <a16:creationId xmlns:a16="http://schemas.microsoft.com/office/drawing/2014/main" id="{D106F4AE-DCED-D991-35D7-FA9C399CD750}"/>
              </a:ext>
            </a:extLst>
          </p:cNvPr>
          <p:cNvSpPr txBox="1"/>
          <p:nvPr/>
        </p:nvSpPr>
        <p:spPr>
          <a:xfrm>
            <a:off x="0" y="2708920"/>
            <a:ext cx="2170771" cy="1789611"/>
          </a:xfrm>
          <a:prstGeom prst="rect">
            <a:avLst/>
          </a:prstGeom>
          <a:solidFill>
            <a:srgbClr val="C00000"/>
          </a:solidFill>
        </p:spPr>
        <p:txBody>
          <a:bodyPr vert="horz" lIns="180000" tIns="0" rIns="72000" bIns="46800" rtlCol="0" anchor="ctr" anchorCtr="0">
            <a:normAutofit/>
          </a:bodyPr>
          <a:lstStyle/>
          <a:p>
            <a:pPr algn="ctr" defTabSz="685800">
              <a:lnSpc>
                <a:spcPct val="90000"/>
              </a:lnSpc>
              <a:spcBef>
                <a:spcPct val="0"/>
              </a:spcBef>
              <a:spcAft>
                <a:spcPts val="600"/>
              </a:spcAft>
            </a:pPr>
            <a:r>
              <a:rPr lang="fr-CH" sz="3200" b="1" kern="1000" spc="-70" dirty="0" err="1">
                <a:solidFill>
                  <a:srgbClr val="FFFFFF"/>
                </a:solidFill>
                <a:latin typeface="Franklin Gothic Demi Cond" panose="020B0706030402020204" pitchFamily="34" charset="0"/>
                <a:ea typeface="Roboto Black" panose="02000000000000000000" pitchFamily="2" charset="0"/>
                <a:cs typeface="Arial" panose="020B0604020202020204" pitchFamily="34" charset="0"/>
              </a:rPr>
              <a:t>Thanks</a:t>
            </a:r>
            <a:r>
              <a:rPr lang="fr-CH" sz="3200" b="1" kern="1000" spc="-70" dirty="0">
                <a:solidFill>
                  <a:srgbClr val="FFFFFF"/>
                </a:solidFill>
                <a:latin typeface="Franklin Gothic Demi Cond" panose="020B0706030402020204" pitchFamily="34" charset="0"/>
                <a:ea typeface="Roboto Black" panose="02000000000000000000" pitchFamily="2" charset="0"/>
                <a:cs typeface="Arial" panose="020B0604020202020204" pitchFamily="34" charset="0"/>
              </a:rPr>
              <a:t> !</a:t>
            </a:r>
          </a:p>
        </p:txBody>
      </p:sp>
      <p:sp>
        <p:nvSpPr>
          <p:cNvPr id="2" name="Espace réservé de la date 1">
            <a:extLst>
              <a:ext uri="{FF2B5EF4-FFF2-40B4-BE49-F238E27FC236}">
                <a16:creationId xmlns:a16="http://schemas.microsoft.com/office/drawing/2014/main" id="{315268A5-1D13-F616-C273-25B7ECA8AA9A}"/>
              </a:ext>
            </a:extLst>
          </p:cNvPr>
          <p:cNvSpPr>
            <a:spLocks noGrp="1"/>
          </p:cNvSpPr>
          <p:nvPr>
            <p:ph type="dt" sz="half" idx="14"/>
          </p:nvPr>
        </p:nvSpPr>
        <p:spPr/>
        <p:txBody>
          <a:bodyPr/>
          <a:lstStyle/>
          <a:p>
            <a:r>
              <a:rPr lang="fr-FR"/>
              <a:t>Climate and Sustainability Strategy- AE</a:t>
            </a:r>
            <a:endParaRPr lang="fr-FR" dirty="0"/>
          </a:p>
        </p:txBody>
      </p:sp>
      <p:sp>
        <p:nvSpPr>
          <p:cNvPr id="3" name="Espace réservé du pied de page 2">
            <a:extLst>
              <a:ext uri="{FF2B5EF4-FFF2-40B4-BE49-F238E27FC236}">
                <a16:creationId xmlns:a16="http://schemas.microsoft.com/office/drawing/2014/main" id="{95090D7E-0376-AF36-B626-B52078C4E954}"/>
              </a:ext>
            </a:extLst>
          </p:cNvPr>
          <p:cNvSpPr>
            <a:spLocks noGrp="1"/>
          </p:cNvSpPr>
          <p:nvPr>
            <p:ph type="ftr" sz="quarter" idx="15"/>
          </p:nvPr>
        </p:nvSpPr>
        <p:spPr/>
        <p:txBody>
          <a:bodyPr/>
          <a:lstStyle/>
          <a:p>
            <a:r>
              <a:rPr lang="fr-FR"/>
              <a:t>Gisou van der Goot</a:t>
            </a:r>
            <a:endParaRPr lang="fr-FR" dirty="0"/>
          </a:p>
        </p:txBody>
      </p:sp>
      <p:sp>
        <p:nvSpPr>
          <p:cNvPr id="4" name="Espace réservé du numéro de diapositive 3">
            <a:extLst>
              <a:ext uri="{FF2B5EF4-FFF2-40B4-BE49-F238E27FC236}">
                <a16:creationId xmlns:a16="http://schemas.microsoft.com/office/drawing/2014/main" id="{316060F7-C825-0EE0-40F1-B7DC0F439D9F}"/>
              </a:ext>
            </a:extLst>
          </p:cNvPr>
          <p:cNvSpPr>
            <a:spLocks noGrp="1"/>
          </p:cNvSpPr>
          <p:nvPr>
            <p:ph type="sldNum" sz="quarter" idx="16"/>
          </p:nvPr>
        </p:nvSpPr>
        <p:spPr/>
        <p:txBody>
          <a:bodyPr/>
          <a:lstStyle/>
          <a:p>
            <a:fld id="{E1E1CD7C-2161-7D43-862E-CE4C333CD873}" type="slidenum">
              <a:rPr lang="fr-FR" smtClean="0"/>
              <a:pPr/>
              <a:t>26</a:t>
            </a:fld>
            <a:endParaRPr lang="fr-FR" dirty="0"/>
          </a:p>
        </p:txBody>
      </p:sp>
    </p:spTree>
    <p:extLst>
      <p:ext uri="{BB962C8B-B14F-4D97-AF65-F5344CB8AC3E}">
        <p14:creationId xmlns:p14="http://schemas.microsoft.com/office/powerpoint/2010/main" val="382569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AE336B-CFCD-E12F-AF0F-1A35C46C960D}"/>
              </a:ext>
            </a:extLst>
          </p:cNvPr>
          <p:cNvSpPr>
            <a:spLocks noGrp="1"/>
          </p:cNvSpPr>
          <p:nvPr>
            <p:ph type="title"/>
          </p:nvPr>
        </p:nvSpPr>
        <p:spPr/>
        <p:txBody>
          <a:bodyPr/>
          <a:lstStyle/>
          <a:p>
            <a:r>
              <a:rPr lang="fr-CH" dirty="0"/>
              <a:t>A 360° </a:t>
            </a:r>
            <a:r>
              <a:rPr lang="fr-CH" dirty="0" err="1"/>
              <a:t>view</a:t>
            </a:r>
            <a:endParaRPr lang="fr-CH" dirty="0"/>
          </a:p>
        </p:txBody>
      </p:sp>
      <p:sp>
        <p:nvSpPr>
          <p:cNvPr id="3" name="Espace réservé de la date 2">
            <a:extLst>
              <a:ext uri="{FF2B5EF4-FFF2-40B4-BE49-F238E27FC236}">
                <a16:creationId xmlns:a16="http://schemas.microsoft.com/office/drawing/2014/main" id="{462D11D1-F14D-D71C-0198-208681B88425}"/>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93E434D3-BAAA-9562-0CC7-6CA4E1634D1A}"/>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552C4031-DF8A-C72E-E354-FB1282B52594}"/>
              </a:ext>
            </a:extLst>
          </p:cNvPr>
          <p:cNvSpPr>
            <a:spLocks noGrp="1"/>
          </p:cNvSpPr>
          <p:nvPr>
            <p:ph type="sldNum" sz="quarter" idx="12"/>
          </p:nvPr>
        </p:nvSpPr>
        <p:spPr/>
        <p:txBody>
          <a:bodyPr/>
          <a:lstStyle/>
          <a:p>
            <a:fld id="{E1E1CD7C-2161-7D43-862E-CE4C333CD873}" type="slidenum">
              <a:rPr lang="fr-FR" smtClean="0"/>
              <a:pPr/>
              <a:t>3</a:t>
            </a:fld>
            <a:endParaRPr lang="fr-FR" dirty="0"/>
          </a:p>
        </p:txBody>
      </p:sp>
      <p:pic>
        <p:nvPicPr>
          <p:cNvPr id="6" name="Image 5">
            <a:extLst>
              <a:ext uri="{FF2B5EF4-FFF2-40B4-BE49-F238E27FC236}">
                <a16:creationId xmlns:a16="http://schemas.microsoft.com/office/drawing/2014/main" id="{4FD47B5B-963C-17ED-E3F8-D52CDEB30FD9}"/>
              </a:ext>
            </a:extLst>
          </p:cNvPr>
          <p:cNvPicPr>
            <a:picLocks noChangeAspect="1"/>
          </p:cNvPicPr>
          <p:nvPr/>
        </p:nvPicPr>
        <p:blipFill>
          <a:blip r:embed="rId2"/>
          <a:srcRect/>
          <a:stretch/>
        </p:blipFill>
        <p:spPr>
          <a:xfrm>
            <a:off x="1057275" y="1152937"/>
            <a:ext cx="8137597" cy="4856927"/>
          </a:xfrm>
          <a:prstGeom prst="rect">
            <a:avLst/>
          </a:prstGeom>
        </p:spPr>
      </p:pic>
      <p:grpSp>
        <p:nvGrpSpPr>
          <p:cNvPr id="7" name="Groupe 6">
            <a:extLst>
              <a:ext uri="{FF2B5EF4-FFF2-40B4-BE49-F238E27FC236}">
                <a16:creationId xmlns:a16="http://schemas.microsoft.com/office/drawing/2014/main" id="{347ABC8A-B9D6-CD97-4D83-8B59F4AE8D4D}"/>
              </a:ext>
            </a:extLst>
          </p:cNvPr>
          <p:cNvGrpSpPr/>
          <p:nvPr/>
        </p:nvGrpSpPr>
        <p:grpSpPr>
          <a:xfrm>
            <a:off x="2326239" y="1493874"/>
            <a:ext cx="156802" cy="3929933"/>
            <a:chOff x="0" y="0"/>
            <a:chExt cx="302895" cy="7591425"/>
          </a:xfrm>
        </p:grpSpPr>
        <p:sp>
          <p:nvSpPr>
            <p:cNvPr id="8" name="object 2">
              <a:extLst>
                <a:ext uri="{FF2B5EF4-FFF2-40B4-BE49-F238E27FC236}">
                  <a16:creationId xmlns:a16="http://schemas.microsoft.com/office/drawing/2014/main" id="{31957DB0-C8D6-4F04-EAA6-B4372F6F7030}"/>
                </a:ext>
              </a:extLst>
            </p:cNvPr>
            <p:cNvSpPr/>
            <p:nvPr/>
          </p:nvSpPr>
          <p:spPr>
            <a:xfrm>
              <a:off x="0" y="0"/>
              <a:ext cx="302895" cy="7591425"/>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rgbClr val="C9E9FB"/>
            </a:solidFill>
          </p:spPr>
          <p:txBody>
            <a:bodyPr wrap="square" lIns="0" tIns="0" rIns="0" bIns="0" rtlCol="0"/>
            <a:lstStyle/>
            <a:p>
              <a:endParaRPr sz="900"/>
            </a:p>
          </p:txBody>
        </p:sp>
        <p:grpSp>
          <p:nvGrpSpPr>
            <p:cNvPr id="9" name="object 138">
              <a:extLst>
                <a:ext uri="{FF2B5EF4-FFF2-40B4-BE49-F238E27FC236}">
                  <a16:creationId xmlns:a16="http://schemas.microsoft.com/office/drawing/2014/main" id="{21D02316-EEC0-6799-C578-12E29EDF5E5C}"/>
                </a:ext>
              </a:extLst>
            </p:cNvPr>
            <p:cNvGrpSpPr/>
            <p:nvPr/>
          </p:nvGrpSpPr>
          <p:grpSpPr>
            <a:xfrm>
              <a:off x="76238" y="301336"/>
              <a:ext cx="126364" cy="433705"/>
              <a:chOff x="76238" y="301336"/>
              <a:chExt cx="126364" cy="433705"/>
            </a:xfrm>
          </p:grpSpPr>
          <p:pic>
            <p:nvPicPr>
              <p:cNvPr id="11" name="object 139">
                <a:extLst>
                  <a:ext uri="{FF2B5EF4-FFF2-40B4-BE49-F238E27FC236}">
                    <a16:creationId xmlns:a16="http://schemas.microsoft.com/office/drawing/2014/main" id="{DCD6EE3C-ED16-03F1-A9FE-180294292164}"/>
                  </a:ext>
                </a:extLst>
              </p:cNvPr>
              <p:cNvPicPr/>
              <p:nvPr/>
            </p:nvPicPr>
            <p:blipFill>
              <a:blip r:embed="rId3" cstate="print"/>
              <a:stretch>
                <a:fillRect/>
              </a:stretch>
            </p:blipFill>
            <p:spPr>
              <a:xfrm>
                <a:off x="76414" y="643489"/>
                <a:ext cx="126085" cy="91211"/>
              </a:xfrm>
              <a:prstGeom prst="rect">
                <a:avLst/>
              </a:prstGeom>
            </p:spPr>
          </p:pic>
          <p:sp>
            <p:nvSpPr>
              <p:cNvPr id="12" name="object 140">
                <a:extLst>
                  <a:ext uri="{FF2B5EF4-FFF2-40B4-BE49-F238E27FC236}">
                    <a16:creationId xmlns:a16="http://schemas.microsoft.com/office/drawing/2014/main" id="{7D147FF0-7D4E-8B71-4E41-040019CF9D01}"/>
                  </a:ext>
                </a:extLst>
              </p:cNvPr>
              <p:cNvSpPr/>
              <p:nvPr/>
            </p:nvSpPr>
            <p:spPr>
              <a:xfrm>
                <a:off x="76238" y="301345"/>
                <a:ext cx="126364" cy="319405"/>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endParaRPr sz="900"/>
              </a:p>
            </p:txBody>
          </p:sp>
        </p:grpSp>
        <p:sp>
          <p:nvSpPr>
            <p:cNvPr id="10" name="object 160">
              <a:extLst>
                <a:ext uri="{FF2B5EF4-FFF2-40B4-BE49-F238E27FC236}">
                  <a16:creationId xmlns:a16="http://schemas.microsoft.com/office/drawing/2014/main" id="{B6CEEAF2-5EB0-0E3E-4F43-485101B54F26}"/>
                </a:ext>
              </a:extLst>
            </p:cNvPr>
            <p:cNvSpPr txBox="1"/>
            <p:nvPr/>
          </p:nvSpPr>
          <p:spPr>
            <a:xfrm>
              <a:off x="63692" y="2694505"/>
              <a:ext cx="148633" cy="2207261"/>
            </a:xfrm>
            <a:prstGeom prst="rect">
              <a:avLst/>
            </a:prstGeom>
          </p:spPr>
          <p:txBody>
            <a:bodyPr vert="vert270" wrap="square" lIns="0" tIns="12700" rIns="0" bIns="0" rtlCol="0">
              <a:spAutoFit/>
            </a:bodyPr>
            <a:lstStyle/>
            <a:p>
              <a:pPr marL="12700">
                <a:spcBef>
                  <a:spcPts val="100"/>
                </a:spcBef>
              </a:pPr>
              <a:r>
                <a:rPr sz="500" dirty="0">
                  <a:latin typeface="Arial"/>
                  <a:cs typeface="Arial"/>
                </a:rPr>
                <a:t>2030</a:t>
              </a:r>
              <a:r>
                <a:rPr sz="500" spc="-20" dirty="0">
                  <a:latin typeface="Arial"/>
                  <a:cs typeface="Arial"/>
                </a:rPr>
                <a:t> </a:t>
              </a:r>
              <a:r>
                <a:rPr sz="500" dirty="0">
                  <a:latin typeface="Arial"/>
                  <a:cs typeface="Arial"/>
                </a:rPr>
                <a:t>Climate</a:t>
              </a:r>
              <a:r>
                <a:rPr sz="500" spc="-15" dirty="0">
                  <a:latin typeface="Arial"/>
                  <a:cs typeface="Arial"/>
                </a:rPr>
                <a:t> </a:t>
              </a:r>
              <a:r>
                <a:rPr sz="500" dirty="0">
                  <a:latin typeface="Arial"/>
                  <a:cs typeface="Arial"/>
                </a:rPr>
                <a:t>&amp;</a:t>
              </a:r>
              <a:r>
                <a:rPr sz="500" spc="-15" dirty="0">
                  <a:latin typeface="Arial"/>
                  <a:cs typeface="Arial"/>
                </a:rPr>
                <a:t> </a:t>
              </a:r>
              <a:r>
                <a:rPr sz="500" dirty="0">
                  <a:latin typeface="Arial"/>
                  <a:cs typeface="Arial"/>
                </a:rPr>
                <a:t>Sustainability</a:t>
              </a:r>
              <a:r>
                <a:rPr sz="500" spc="-15" dirty="0">
                  <a:latin typeface="Arial"/>
                  <a:cs typeface="Arial"/>
                </a:rPr>
                <a:t> </a:t>
              </a:r>
              <a:r>
                <a:rPr sz="500" spc="-10" dirty="0">
                  <a:latin typeface="Arial"/>
                  <a:cs typeface="Arial"/>
                </a:rPr>
                <a:t>Strategy</a:t>
              </a:r>
              <a:endParaRPr sz="500">
                <a:latin typeface="Arial"/>
                <a:cs typeface="Arial"/>
              </a:endParaRPr>
            </a:p>
          </p:txBody>
        </p:sp>
      </p:grpSp>
      <p:pic>
        <p:nvPicPr>
          <p:cNvPr id="13" name="Picture 149">
            <a:extLst>
              <a:ext uri="{FF2B5EF4-FFF2-40B4-BE49-F238E27FC236}">
                <a16:creationId xmlns:a16="http://schemas.microsoft.com/office/drawing/2014/main" id="{BC747518-EF4A-2D41-CA60-D486AD496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626" y="1493875"/>
            <a:ext cx="3100752" cy="3929933"/>
          </a:xfrm>
          <a:prstGeom prst="rect">
            <a:avLst/>
          </a:prstGeom>
        </p:spPr>
      </p:pic>
      <p:pic>
        <p:nvPicPr>
          <p:cNvPr id="14" name="Picture 157">
            <a:extLst>
              <a:ext uri="{FF2B5EF4-FFF2-40B4-BE49-F238E27FC236}">
                <a16:creationId xmlns:a16="http://schemas.microsoft.com/office/drawing/2014/main" id="{40AB8D60-07FB-67BE-E0A8-401F217F68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6184" y="3140095"/>
            <a:ext cx="1514602" cy="1514602"/>
          </a:xfrm>
          <a:prstGeom prst="rect">
            <a:avLst/>
          </a:prstGeom>
        </p:spPr>
      </p:pic>
      <p:pic>
        <p:nvPicPr>
          <p:cNvPr id="15" name="Picture 155">
            <a:extLst>
              <a:ext uri="{FF2B5EF4-FFF2-40B4-BE49-F238E27FC236}">
                <a16:creationId xmlns:a16="http://schemas.microsoft.com/office/drawing/2014/main" id="{B324850B-E5B6-A327-F33F-AA5FD6363C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766" y="1837817"/>
            <a:ext cx="1517231" cy="1406792"/>
          </a:xfrm>
          <a:prstGeom prst="rect">
            <a:avLst/>
          </a:prstGeom>
        </p:spPr>
      </p:pic>
    </p:spTree>
    <p:extLst>
      <p:ext uri="{BB962C8B-B14F-4D97-AF65-F5344CB8AC3E}">
        <p14:creationId xmlns:p14="http://schemas.microsoft.com/office/powerpoint/2010/main" val="304511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19FCC5-1CFF-F09E-550D-117767FC421F}"/>
              </a:ext>
            </a:extLst>
          </p:cNvPr>
          <p:cNvSpPr>
            <a:spLocks noGrp="1"/>
          </p:cNvSpPr>
          <p:nvPr>
            <p:ph type="title"/>
          </p:nvPr>
        </p:nvSpPr>
        <p:spPr>
          <a:xfrm>
            <a:off x="904876" y="174710"/>
            <a:ext cx="6943762" cy="1430337"/>
          </a:xfrm>
        </p:spPr>
        <p:txBody>
          <a:bodyPr/>
          <a:lstStyle/>
          <a:p>
            <a:r>
              <a:rPr lang="fr-CH" sz="3200" b="1" dirty="0"/>
              <a:t>New</a:t>
            </a:r>
            <a:r>
              <a:rPr lang="fr-CH" b="1" dirty="0"/>
              <a:t> </a:t>
            </a:r>
            <a:r>
              <a:rPr lang="fr-CH" sz="3200" b="1" dirty="0"/>
              <a:t>eco-friendly EPFL </a:t>
            </a:r>
            <a:r>
              <a:rPr lang="fr-CH" sz="3200" b="1" dirty="0" err="1"/>
              <a:t>Sustainability</a:t>
            </a:r>
            <a:r>
              <a:rPr lang="fr-CH" sz="3200" b="1" dirty="0"/>
              <a:t> </a:t>
            </a:r>
            <a:r>
              <a:rPr lang="fr-CH" sz="3200" b="1" dirty="0" err="1"/>
              <a:t>website</a:t>
            </a:r>
            <a:br>
              <a:rPr lang="fr-FR" b="1" dirty="0"/>
            </a:br>
            <a:endParaRPr lang="fr-CH" dirty="0"/>
          </a:p>
        </p:txBody>
      </p:sp>
      <p:sp>
        <p:nvSpPr>
          <p:cNvPr id="3" name="Espace réservé de la date 2">
            <a:extLst>
              <a:ext uri="{FF2B5EF4-FFF2-40B4-BE49-F238E27FC236}">
                <a16:creationId xmlns:a16="http://schemas.microsoft.com/office/drawing/2014/main" id="{1D03EE4A-790D-DD14-DA38-0A1086556F83}"/>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58613005-573E-EFA2-6CF3-65CCF2392F6A}"/>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01D73E4A-1E9D-8351-726A-51C9E6B341BA}"/>
              </a:ext>
            </a:extLst>
          </p:cNvPr>
          <p:cNvSpPr>
            <a:spLocks noGrp="1"/>
          </p:cNvSpPr>
          <p:nvPr>
            <p:ph type="sldNum" sz="quarter" idx="12"/>
          </p:nvPr>
        </p:nvSpPr>
        <p:spPr/>
        <p:txBody>
          <a:bodyPr/>
          <a:lstStyle/>
          <a:p>
            <a:fld id="{E1E1CD7C-2161-7D43-862E-CE4C333CD873}" type="slidenum">
              <a:rPr lang="fr-FR" smtClean="0"/>
              <a:pPr/>
              <a:t>4</a:t>
            </a:fld>
            <a:endParaRPr lang="fr-FR" dirty="0"/>
          </a:p>
        </p:txBody>
      </p:sp>
      <p:pic>
        <p:nvPicPr>
          <p:cNvPr id="6" name="Image 5">
            <a:extLst>
              <a:ext uri="{FF2B5EF4-FFF2-40B4-BE49-F238E27FC236}">
                <a16:creationId xmlns:a16="http://schemas.microsoft.com/office/drawing/2014/main" id="{86AF11F1-3A0E-9814-CCBE-65A401ACB886}"/>
              </a:ext>
            </a:extLst>
          </p:cNvPr>
          <p:cNvPicPr>
            <a:picLocks noChangeAspect="1"/>
          </p:cNvPicPr>
          <p:nvPr/>
        </p:nvPicPr>
        <p:blipFill>
          <a:blip r:embed="rId2"/>
          <a:srcRect/>
          <a:stretch/>
        </p:blipFill>
        <p:spPr>
          <a:xfrm>
            <a:off x="1057275" y="1152937"/>
            <a:ext cx="8137597" cy="4856927"/>
          </a:xfrm>
          <a:prstGeom prst="rect">
            <a:avLst/>
          </a:prstGeom>
        </p:spPr>
      </p:pic>
      <p:pic>
        <p:nvPicPr>
          <p:cNvPr id="7" name="Image 6">
            <a:extLst>
              <a:ext uri="{FF2B5EF4-FFF2-40B4-BE49-F238E27FC236}">
                <a16:creationId xmlns:a16="http://schemas.microsoft.com/office/drawing/2014/main" id="{8F65D22C-757A-E8C4-48B3-FA26F40A0C21}"/>
              </a:ext>
            </a:extLst>
          </p:cNvPr>
          <p:cNvPicPr>
            <a:picLocks noChangeAspect="1"/>
          </p:cNvPicPr>
          <p:nvPr/>
        </p:nvPicPr>
        <p:blipFill rotWithShape="1">
          <a:blip r:embed="rId3"/>
          <a:srcRect l="58581" t="12443" r="656" b="15672"/>
          <a:stretch/>
        </p:blipFill>
        <p:spPr>
          <a:xfrm>
            <a:off x="2403508" y="1850823"/>
            <a:ext cx="5445130" cy="3000780"/>
          </a:xfrm>
          <a:prstGeom prst="rect">
            <a:avLst/>
          </a:prstGeom>
        </p:spPr>
      </p:pic>
      <p:pic>
        <p:nvPicPr>
          <p:cNvPr id="8" name="Image 7">
            <a:extLst>
              <a:ext uri="{FF2B5EF4-FFF2-40B4-BE49-F238E27FC236}">
                <a16:creationId xmlns:a16="http://schemas.microsoft.com/office/drawing/2014/main" id="{09EB8767-4C17-ABF4-FA0E-8E1CB77B1A2C}"/>
              </a:ext>
            </a:extLst>
          </p:cNvPr>
          <p:cNvPicPr>
            <a:picLocks noChangeAspect="1"/>
          </p:cNvPicPr>
          <p:nvPr/>
        </p:nvPicPr>
        <p:blipFill rotWithShape="1">
          <a:blip r:embed="rId4"/>
          <a:srcRect l="70023" t="38558" r="12098" b="33981"/>
          <a:stretch/>
        </p:blipFill>
        <p:spPr>
          <a:xfrm>
            <a:off x="5328024" y="4166193"/>
            <a:ext cx="2520614" cy="1209895"/>
          </a:xfrm>
          <a:prstGeom prst="rect">
            <a:avLst/>
          </a:prstGeom>
        </p:spPr>
      </p:pic>
      <p:sp>
        <p:nvSpPr>
          <p:cNvPr id="12" name="Espace réservé du numéro de diapositive 3">
            <a:extLst>
              <a:ext uri="{FF2B5EF4-FFF2-40B4-BE49-F238E27FC236}">
                <a16:creationId xmlns:a16="http://schemas.microsoft.com/office/drawing/2014/main" id="{64EC6959-16CB-1507-1D0F-002FE8E0566E}"/>
              </a:ext>
            </a:extLst>
          </p:cNvPr>
          <p:cNvSpPr txBox="1">
            <a:spLocks/>
          </p:cNvSpPr>
          <p:nvPr/>
        </p:nvSpPr>
        <p:spPr>
          <a:xfrm>
            <a:off x="152400" y="152400"/>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122483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1BE69-A83F-063F-7520-6950F31BE66A}"/>
              </a:ext>
            </a:extLst>
          </p:cNvPr>
          <p:cNvSpPr>
            <a:spLocks noGrp="1"/>
          </p:cNvSpPr>
          <p:nvPr>
            <p:ph type="title"/>
          </p:nvPr>
        </p:nvSpPr>
        <p:spPr/>
        <p:txBody>
          <a:bodyPr/>
          <a:lstStyle/>
          <a:p>
            <a:r>
              <a:rPr lang="fr-CH" dirty="0"/>
              <a:t>A participative process </a:t>
            </a:r>
            <a:r>
              <a:rPr lang="fr-CH" dirty="0" err="1"/>
              <a:t>from</a:t>
            </a:r>
            <a:r>
              <a:rPr lang="fr-CH" dirty="0"/>
              <a:t> 2019 to 2022</a:t>
            </a:r>
          </a:p>
        </p:txBody>
      </p:sp>
      <p:sp>
        <p:nvSpPr>
          <p:cNvPr id="3" name="Espace réservé de la date 2">
            <a:extLst>
              <a:ext uri="{FF2B5EF4-FFF2-40B4-BE49-F238E27FC236}">
                <a16:creationId xmlns:a16="http://schemas.microsoft.com/office/drawing/2014/main" id="{AB677360-8B49-47F9-064C-009737935FB0}"/>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19D07438-C6F8-821C-7B0B-E91649689992}"/>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28DA175A-4015-40CF-528E-F46BE17356E2}"/>
              </a:ext>
            </a:extLst>
          </p:cNvPr>
          <p:cNvSpPr>
            <a:spLocks noGrp="1"/>
          </p:cNvSpPr>
          <p:nvPr>
            <p:ph type="sldNum" sz="quarter" idx="12"/>
          </p:nvPr>
        </p:nvSpPr>
        <p:spPr/>
        <p:txBody>
          <a:bodyPr/>
          <a:lstStyle/>
          <a:p>
            <a:fld id="{E1E1CD7C-2161-7D43-862E-CE4C333CD873}" type="slidenum">
              <a:rPr lang="fr-FR" smtClean="0"/>
              <a:pPr/>
              <a:t>5</a:t>
            </a:fld>
            <a:endParaRPr lang="fr-FR" dirty="0"/>
          </a:p>
        </p:txBody>
      </p:sp>
      <p:pic>
        <p:nvPicPr>
          <p:cNvPr id="6" name="Image 5">
            <a:extLst>
              <a:ext uri="{FF2B5EF4-FFF2-40B4-BE49-F238E27FC236}">
                <a16:creationId xmlns:a16="http://schemas.microsoft.com/office/drawing/2014/main" id="{0F8E3FCB-3F44-F90A-A0AF-40A6BFB3FA29}"/>
              </a:ext>
            </a:extLst>
          </p:cNvPr>
          <p:cNvPicPr>
            <a:picLocks noChangeAspect="1"/>
          </p:cNvPicPr>
          <p:nvPr/>
        </p:nvPicPr>
        <p:blipFill>
          <a:blip r:embed="rId2"/>
          <a:srcRect/>
          <a:stretch/>
        </p:blipFill>
        <p:spPr>
          <a:xfrm>
            <a:off x="1057275" y="1152937"/>
            <a:ext cx="8137597" cy="4856927"/>
          </a:xfrm>
          <a:prstGeom prst="rect">
            <a:avLst/>
          </a:prstGeom>
        </p:spPr>
      </p:pic>
      <p:grpSp>
        <p:nvGrpSpPr>
          <p:cNvPr id="7" name="Groupe 6">
            <a:extLst>
              <a:ext uri="{FF2B5EF4-FFF2-40B4-BE49-F238E27FC236}">
                <a16:creationId xmlns:a16="http://schemas.microsoft.com/office/drawing/2014/main" id="{274B4595-3643-D7DB-EC11-D7C3C5A91508}"/>
              </a:ext>
            </a:extLst>
          </p:cNvPr>
          <p:cNvGrpSpPr/>
          <p:nvPr/>
        </p:nvGrpSpPr>
        <p:grpSpPr>
          <a:xfrm>
            <a:off x="2326239" y="1493874"/>
            <a:ext cx="156802" cy="3929933"/>
            <a:chOff x="0" y="0"/>
            <a:chExt cx="302895" cy="7591425"/>
          </a:xfrm>
        </p:grpSpPr>
        <p:sp>
          <p:nvSpPr>
            <p:cNvPr id="8" name="object 2">
              <a:extLst>
                <a:ext uri="{FF2B5EF4-FFF2-40B4-BE49-F238E27FC236}">
                  <a16:creationId xmlns:a16="http://schemas.microsoft.com/office/drawing/2014/main" id="{20E71538-178C-BE3F-93AF-6ECC9593327F}"/>
                </a:ext>
              </a:extLst>
            </p:cNvPr>
            <p:cNvSpPr/>
            <p:nvPr/>
          </p:nvSpPr>
          <p:spPr>
            <a:xfrm>
              <a:off x="0" y="0"/>
              <a:ext cx="302895" cy="7591425"/>
            </a:xfrm>
            <a:custGeom>
              <a:avLst/>
              <a:gdLst/>
              <a:ahLst/>
              <a:cxnLst/>
              <a:rect l="l" t="t" r="r" b="b"/>
              <a:pathLst>
                <a:path w="302895" h="7560309">
                  <a:moveTo>
                    <a:pt x="302399" y="0"/>
                  </a:moveTo>
                  <a:lnTo>
                    <a:pt x="0" y="0"/>
                  </a:lnTo>
                  <a:lnTo>
                    <a:pt x="0" y="7559992"/>
                  </a:lnTo>
                  <a:lnTo>
                    <a:pt x="302399" y="7559992"/>
                  </a:lnTo>
                  <a:lnTo>
                    <a:pt x="302399" y="0"/>
                  </a:lnTo>
                  <a:close/>
                </a:path>
              </a:pathLst>
            </a:custGeom>
            <a:solidFill>
              <a:srgbClr val="C9E9FB"/>
            </a:solidFill>
          </p:spPr>
          <p:txBody>
            <a:bodyPr wrap="square" lIns="0" tIns="0" rIns="0" bIns="0" rtlCol="0"/>
            <a:lstStyle/>
            <a:p>
              <a:endParaRPr sz="900"/>
            </a:p>
          </p:txBody>
        </p:sp>
        <p:grpSp>
          <p:nvGrpSpPr>
            <p:cNvPr id="9" name="object 138">
              <a:extLst>
                <a:ext uri="{FF2B5EF4-FFF2-40B4-BE49-F238E27FC236}">
                  <a16:creationId xmlns:a16="http://schemas.microsoft.com/office/drawing/2014/main" id="{214F2885-C289-2A85-FB02-FCC049980350}"/>
                </a:ext>
              </a:extLst>
            </p:cNvPr>
            <p:cNvGrpSpPr/>
            <p:nvPr/>
          </p:nvGrpSpPr>
          <p:grpSpPr>
            <a:xfrm>
              <a:off x="76238" y="301336"/>
              <a:ext cx="126364" cy="433705"/>
              <a:chOff x="76238" y="301336"/>
              <a:chExt cx="126364" cy="433705"/>
            </a:xfrm>
          </p:grpSpPr>
          <p:pic>
            <p:nvPicPr>
              <p:cNvPr id="11" name="object 139">
                <a:extLst>
                  <a:ext uri="{FF2B5EF4-FFF2-40B4-BE49-F238E27FC236}">
                    <a16:creationId xmlns:a16="http://schemas.microsoft.com/office/drawing/2014/main" id="{569686F1-83BE-9305-438B-43479C1F9C85}"/>
                  </a:ext>
                </a:extLst>
              </p:cNvPr>
              <p:cNvPicPr/>
              <p:nvPr/>
            </p:nvPicPr>
            <p:blipFill>
              <a:blip r:embed="rId3" cstate="print"/>
              <a:stretch>
                <a:fillRect/>
              </a:stretch>
            </p:blipFill>
            <p:spPr>
              <a:xfrm>
                <a:off x="76414" y="643489"/>
                <a:ext cx="126085" cy="91211"/>
              </a:xfrm>
              <a:prstGeom prst="rect">
                <a:avLst/>
              </a:prstGeom>
            </p:spPr>
          </p:pic>
          <p:sp>
            <p:nvSpPr>
              <p:cNvPr id="12" name="object 140">
                <a:extLst>
                  <a:ext uri="{FF2B5EF4-FFF2-40B4-BE49-F238E27FC236}">
                    <a16:creationId xmlns:a16="http://schemas.microsoft.com/office/drawing/2014/main" id="{D44031A4-584B-0AFB-A637-134FBC2FC825}"/>
                  </a:ext>
                </a:extLst>
              </p:cNvPr>
              <p:cNvSpPr/>
              <p:nvPr/>
            </p:nvSpPr>
            <p:spPr>
              <a:xfrm>
                <a:off x="76238" y="301345"/>
                <a:ext cx="126364" cy="319405"/>
              </a:xfrm>
              <a:custGeom>
                <a:avLst/>
                <a:gdLst/>
                <a:ahLst/>
                <a:cxnLst/>
                <a:rect l="l" t="t" r="r" b="b"/>
                <a:pathLst>
                  <a:path w="126364" h="319405">
                    <a:moveTo>
                      <a:pt x="51549" y="174409"/>
                    </a:moveTo>
                    <a:lnTo>
                      <a:pt x="23482" y="174409"/>
                    </a:lnTo>
                    <a:lnTo>
                      <a:pt x="23482" y="110388"/>
                    </a:lnTo>
                    <a:lnTo>
                      <a:pt x="165" y="110388"/>
                    </a:lnTo>
                    <a:lnTo>
                      <a:pt x="165" y="201599"/>
                    </a:lnTo>
                    <a:lnTo>
                      <a:pt x="51549" y="201599"/>
                    </a:lnTo>
                    <a:lnTo>
                      <a:pt x="51549" y="174409"/>
                    </a:lnTo>
                    <a:close/>
                  </a:path>
                  <a:path w="126364" h="319405">
                    <a:moveTo>
                      <a:pt x="74879" y="115849"/>
                    </a:moveTo>
                    <a:lnTo>
                      <a:pt x="51562" y="115849"/>
                    </a:lnTo>
                    <a:lnTo>
                      <a:pt x="51562" y="174396"/>
                    </a:lnTo>
                    <a:lnTo>
                      <a:pt x="74879" y="174396"/>
                    </a:lnTo>
                    <a:lnTo>
                      <a:pt x="74879" y="115849"/>
                    </a:lnTo>
                    <a:close/>
                  </a:path>
                  <a:path w="126364" h="319405">
                    <a:moveTo>
                      <a:pt x="126263" y="291642"/>
                    </a:moveTo>
                    <a:lnTo>
                      <a:pt x="74879" y="291642"/>
                    </a:lnTo>
                    <a:lnTo>
                      <a:pt x="74980" y="258241"/>
                    </a:lnTo>
                    <a:lnTo>
                      <a:pt x="75031" y="255625"/>
                    </a:lnTo>
                    <a:lnTo>
                      <a:pt x="73939" y="248767"/>
                    </a:lnTo>
                    <a:lnTo>
                      <a:pt x="51562" y="221234"/>
                    </a:lnTo>
                    <a:lnTo>
                      <a:pt x="51562" y="267042"/>
                    </a:lnTo>
                    <a:lnTo>
                      <a:pt x="51562" y="291642"/>
                    </a:lnTo>
                    <a:lnTo>
                      <a:pt x="23495" y="291642"/>
                    </a:lnTo>
                    <a:lnTo>
                      <a:pt x="23482" y="267042"/>
                    </a:lnTo>
                    <a:lnTo>
                      <a:pt x="23647" y="263982"/>
                    </a:lnTo>
                    <a:lnTo>
                      <a:pt x="24015" y="260934"/>
                    </a:lnTo>
                    <a:lnTo>
                      <a:pt x="24295" y="258241"/>
                    </a:lnTo>
                    <a:lnTo>
                      <a:pt x="34912" y="245656"/>
                    </a:lnTo>
                    <a:lnTo>
                      <a:pt x="37452" y="245757"/>
                    </a:lnTo>
                    <a:lnTo>
                      <a:pt x="39331" y="245656"/>
                    </a:lnTo>
                    <a:lnTo>
                      <a:pt x="51041" y="260946"/>
                    </a:lnTo>
                    <a:lnTo>
                      <a:pt x="51396" y="263994"/>
                    </a:lnTo>
                    <a:lnTo>
                      <a:pt x="51562" y="267042"/>
                    </a:lnTo>
                    <a:lnTo>
                      <a:pt x="51562" y="221234"/>
                    </a:lnTo>
                    <a:lnTo>
                      <a:pt x="51396" y="221170"/>
                    </a:lnTo>
                    <a:lnTo>
                      <a:pt x="44551" y="219392"/>
                    </a:lnTo>
                    <a:lnTo>
                      <a:pt x="37566" y="218795"/>
                    </a:lnTo>
                    <a:lnTo>
                      <a:pt x="30581" y="219392"/>
                    </a:lnTo>
                    <a:lnTo>
                      <a:pt x="1079" y="248767"/>
                    </a:lnTo>
                    <a:lnTo>
                      <a:pt x="0" y="255625"/>
                    </a:lnTo>
                    <a:lnTo>
                      <a:pt x="63" y="258241"/>
                    </a:lnTo>
                    <a:lnTo>
                      <a:pt x="177" y="318833"/>
                    </a:lnTo>
                    <a:lnTo>
                      <a:pt x="126263" y="318833"/>
                    </a:lnTo>
                    <a:lnTo>
                      <a:pt x="126263" y="291642"/>
                    </a:lnTo>
                    <a:close/>
                  </a:path>
                  <a:path w="126364" h="319405">
                    <a:moveTo>
                      <a:pt x="126263" y="174396"/>
                    </a:moveTo>
                    <a:lnTo>
                      <a:pt x="74879" y="174396"/>
                    </a:lnTo>
                    <a:lnTo>
                      <a:pt x="74879" y="201587"/>
                    </a:lnTo>
                    <a:lnTo>
                      <a:pt x="126263" y="201587"/>
                    </a:lnTo>
                    <a:lnTo>
                      <a:pt x="126263" y="174396"/>
                    </a:lnTo>
                    <a:close/>
                  </a:path>
                  <a:path w="126364" h="319405">
                    <a:moveTo>
                      <a:pt x="126263" y="0"/>
                    </a:moveTo>
                    <a:lnTo>
                      <a:pt x="102946" y="0"/>
                    </a:lnTo>
                    <a:lnTo>
                      <a:pt x="102946" y="63500"/>
                    </a:lnTo>
                    <a:lnTo>
                      <a:pt x="177" y="63500"/>
                    </a:lnTo>
                    <a:lnTo>
                      <a:pt x="177" y="90170"/>
                    </a:lnTo>
                    <a:lnTo>
                      <a:pt x="126263" y="90170"/>
                    </a:lnTo>
                    <a:lnTo>
                      <a:pt x="126263" y="63500"/>
                    </a:lnTo>
                    <a:lnTo>
                      <a:pt x="126263" y="0"/>
                    </a:lnTo>
                    <a:close/>
                  </a:path>
                </a:pathLst>
              </a:custGeom>
              <a:solidFill>
                <a:srgbClr val="000000"/>
              </a:solidFill>
            </p:spPr>
            <p:txBody>
              <a:bodyPr wrap="square" lIns="0" tIns="0" rIns="0" bIns="0" rtlCol="0"/>
              <a:lstStyle/>
              <a:p>
                <a:endParaRPr sz="900"/>
              </a:p>
            </p:txBody>
          </p:sp>
        </p:grpSp>
        <p:sp>
          <p:nvSpPr>
            <p:cNvPr id="10" name="object 160">
              <a:extLst>
                <a:ext uri="{FF2B5EF4-FFF2-40B4-BE49-F238E27FC236}">
                  <a16:creationId xmlns:a16="http://schemas.microsoft.com/office/drawing/2014/main" id="{7478CE21-EDC2-2F3A-BEF6-0B028E71BA11}"/>
                </a:ext>
              </a:extLst>
            </p:cNvPr>
            <p:cNvSpPr txBox="1"/>
            <p:nvPr/>
          </p:nvSpPr>
          <p:spPr>
            <a:xfrm>
              <a:off x="63692" y="2694505"/>
              <a:ext cx="148633" cy="2207261"/>
            </a:xfrm>
            <a:prstGeom prst="rect">
              <a:avLst/>
            </a:prstGeom>
          </p:spPr>
          <p:txBody>
            <a:bodyPr vert="vert270" wrap="square" lIns="0" tIns="12700" rIns="0" bIns="0" rtlCol="0">
              <a:spAutoFit/>
            </a:bodyPr>
            <a:lstStyle/>
            <a:p>
              <a:pPr marL="12700">
                <a:spcBef>
                  <a:spcPts val="100"/>
                </a:spcBef>
              </a:pPr>
              <a:r>
                <a:rPr sz="500" dirty="0">
                  <a:latin typeface="Arial"/>
                  <a:cs typeface="Arial"/>
                </a:rPr>
                <a:t>2030</a:t>
              </a:r>
              <a:r>
                <a:rPr sz="500" spc="-20" dirty="0">
                  <a:latin typeface="Arial"/>
                  <a:cs typeface="Arial"/>
                </a:rPr>
                <a:t> </a:t>
              </a:r>
              <a:r>
                <a:rPr sz="500" dirty="0">
                  <a:latin typeface="Arial"/>
                  <a:cs typeface="Arial"/>
                </a:rPr>
                <a:t>Climate</a:t>
              </a:r>
              <a:r>
                <a:rPr sz="500" spc="-15" dirty="0">
                  <a:latin typeface="Arial"/>
                  <a:cs typeface="Arial"/>
                </a:rPr>
                <a:t> </a:t>
              </a:r>
              <a:r>
                <a:rPr sz="500" dirty="0">
                  <a:latin typeface="Arial"/>
                  <a:cs typeface="Arial"/>
                </a:rPr>
                <a:t>&amp;</a:t>
              </a:r>
              <a:r>
                <a:rPr sz="500" spc="-15" dirty="0">
                  <a:latin typeface="Arial"/>
                  <a:cs typeface="Arial"/>
                </a:rPr>
                <a:t> </a:t>
              </a:r>
              <a:r>
                <a:rPr sz="500" dirty="0">
                  <a:latin typeface="Arial"/>
                  <a:cs typeface="Arial"/>
                </a:rPr>
                <a:t>Sustainability</a:t>
              </a:r>
              <a:r>
                <a:rPr sz="500" spc="-15" dirty="0">
                  <a:latin typeface="Arial"/>
                  <a:cs typeface="Arial"/>
                </a:rPr>
                <a:t> </a:t>
              </a:r>
              <a:r>
                <a:rPr sz="500" spc="-10" dirty="0">
                  <a:latin typeface="Arial"/>
                  <a:cs typeface="Arial"/>
                </a:rPr>
                <a:t>Strategy</a:t>
              </a:r>
              <a:endParaRPr sz="500">
                <a:latin typeface="Arial"/>
                <a:cs typeface="Arial"/>
              </a:endParaRPr>
            </a:p>
          </p:txBody>
        </p:sp>
      </p:grpSp>
      <p:pic>
        <p:nvPicPr>
          <p:cNvPr id="13" name="Picture 11">
            <a:extLst>
              <a:ext uri="{FF2B5EF4-FFF2-40B4-BE49-F238E27FC236}">
                <a16:creationId xmlns:a16="http://schemas.microsoft.com/office/drawing/2014/main" id="{265DC4E1-0596-585E-B06A-2B33EDE26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181" y="1512088"/>
            <a:ext cx="2863782" cy="3893502"/>
          </a:xfrm>
          <a:prstGeom prst="rect">
            <a:avLst/>
          </a:prstGeom>
        </p:spPr>
      </p:pic>
      <p:sp>
        <p:nvSpPr>
          <p:cNvPr id="14" name="Espace réservé du numéro de diapositive 3">
            <a:extLst>
              <a:ext uri="{FF2B5EF4-FFF2-40B4-BE49-F238E27FC236}">
                <a16:creationId xmlns:a16="http://schemas.microsoft.com/office/drawing/2014/main" id="{7EE3B336-6D41-4D54-622D-CF66D90FF6EA}"/>
              </a:ext>
            </a:extLst>
          </p:cNvPr>
          <p:cNvSpPr txBox="1">
            <a:spLocks/>
          </p:cNvSpPr>
          <p:nvPr/>
        </p:nvSpPr>
        <p:spPr>
          <a:xfrm>
            <a:off x="152400" y="152400"/>
            <a:ext cx="0" cy="0"/>
          </a:xfrm>
          <a:prstGeom prst="rect">
            <a:avLst/>
          </a:prstGeom>
        </p:spPr>
        <p:txBody>
          <a:bodyPr vert="horz" lIns="90000" tIns="0" rIns="90000" bIns="0" rtlCol="0" anchor="t"/>
          <a:lstStyle>
            <a:defPPr>
              <a:defRPr lang="fr-FR"/>
            </a:defPPr>
            <a:lvl1pPr marL="0" algn="ctr" defTabSz="914400" rtl="0" eaLnBrk="1" latinLnBrk="0" hangingPunct="1">
              <a:defRPr sz="7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E1CD7C-2161-7D43-862E-CE4C333CD873}" type="slidenum">
              <a:rPr lang="fr-FR" smtClean="0"/>
              <a:pPr/>
              <a:t>5</a:t>
            </a:fld>
            <a:endParaRPr lang="fr-FR" dirty="0"/>
          </a:p>
        </p:txBody>
      </p:sp>
    </p:spTree>
    <p:extLst>
      <p:ext uri="{BB962C8B-B14F-4D97-AF65-F5344CB8AC3E}">
        <p14:creationId xmlns:p14="http://schemas.microsoft.com/office/powerpoint/2010/main" val="97406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pic>
        <p:nvPicPr>
          <p:cNvPr id="4" name="Picture 3">
            <a:extLst>
              <a:ext uri="{FF2B5EF4-FFF2-40B4-BE49-F238E27FC236}">
                <a16:creationId xmlns:a16="http://schemas.microsoft.com/office/drawing/2014/main" id="{00EFB06B-77EC-F3DD-1E73-8290CBB48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2852936"/>
            <a:ext cx="5535746" cy="1503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194386"/>
          <a:ext cx="9144000" cy="6680911"/>
          <a:chOff x="0" y="194386"/>
          <a:chExt cx="9144000" cy="6680911"/>
        </a:xfrm>
      </p:grpSpPr>
      <p:pic>
        <p:nvPicPr>
          <p:cNvPr id="2" name="Slide"/>
          <p:cNvPicPr>
            <a:picLocks noChangeAspect="1"/>
          </p:cNvPicPr>
          <p:nvPr/>
        </p:nvPicPr>
        <p:blipFill>
          <a:blip r:embed="rId2"/>
          <a:stretch>
            <a:fillRect/>
          </a:stretch>
        </p:blipFill>
        <p:spPr>
          <a:xfrm>
            <a:off x="0" y="194386"/>
            <a:ext cx="9144000" cy="64865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B452B-5879-E502-7827-4E0D82333A8F}"/>
              </a:ext>
            </a:extLst>
          </p:cNvPr>
          <p:cNvSpPr>
            <a:spLocks noGrp="1"/>
          </p:cNvSpPr>
          <p:nvPr>
            <p:ph type="title"/>
          </p:nvPr>
        </p:nvSpPr>
        <p:spPr/>
        <p:txBody>
          <a:bodyPr/>
          <a:lstStyle/>
          <a:p>
            <a:r>
              <a:rPr lang="fr-CH" dirty="0" err="1"/>
              <a:t>Some</a:t>
            </a:r>
            <a:r>
              <a:rPr lang="fr-CH" dirty="0"/>
              <a:t> </a:t>
            </a:r>
            <a:r>
              <a:rPr lang="fr-CH" dirty="0" err="1"/>
              <a:t>examples</a:t>
            </a:r>
            <a:r>
              <a:rPr lang="fr-CH" dirty="0"/>
              <a:t> of </a:t>
            </a:r>
            <a:r>
              <a:rPr lang="fr-CH" dirty="0" err="1"/>
              <a:t>research</a:t>
            </a:r>
            <a:r>
              <a:rPr lang="fr-CH" dirty="0"/>
              <a:t> </a:t>
            </a:r>
            <a:r>
              <a:rPr lang="fr-CH" dirty="0" err="1"/>
              <a:t>activities</a:t>
            </a:r>
            <a:r>
              <a:rPr lang="fr-CH" dirty="0"/>
              <a:t> at EPFL</a:t>
            </a:r>
          </a:p>
        </p:txBody>
      </p:sp>
      <p:sp>
        <p:nvSpPr>
          <p:cNvPr id="3" name="Espace réservé de la date 2">
            <a:extLst>
              <a:ext uri="{FF2B5EF4-FFF2-40B4-BE49-F238E27FC236}">
                <a16:creationId xmlns:a16="http://schemas.microsoft.com/office/drawing/2014/main" id="{5AD93597-E48A-F9B0-D8FB-FB7557E8C3B2}"/>
              </a:ext>
            </a:extLst>
          </p:cNvPr>
          <p:cNvSpPr>
            <a:spLocks noGrp="1"/>
          </p:cNvSpPr>
          <p:nvPr>
            <p:ph type="dt" sz="half" idx="10"/>
          </p:nvPr>
        </p:nvSpPr>
        <p:spPr/>
        <p:txBody>
          <a:bodyPr/>
          <a:lstStyle/>
          <a:p>
            <a:r>
              <a:rPr lang="fr-FR"/>
              <a:t>Climate and Sustainability Strategy- AE</a:t>
            </a:r>
            <a:endParaRPr lang="fr-FR" dirty="0"/>
          </a:p>
        </p:txBody>
      </p:sp>
      <p:sp>
        <p:nvSpPr>
          <p:cNvPr id="4" name="Espace réservé du pied de page 3">
            <a:extLst>
              <a:ext uri="{FF2B5EF4-FFF2-40B4-BE49-F238E27FC236}">
                <a16:creationId xmlns:a16="http://schemas.microsoft.com/office/drawing/2014/main" id="{4E1543E4-1AC6-591B-4092-BF88A28AB86A}"/>
              </a:ext>
            </a:extLst>
          </p:cNvPr>
          <p:cNvSpPr>
            <a:spLocks noGrp="1"/>
          </p:cNvSpPr>
          <p:nvPr>
            <p:ph type="ftr" sz="quarter" idx="11"/>
          </p:nvPr>
        </p:nvSpPr>
        <p:spPr/>
        <p:txBody>
          <a:bodyPr/>
          <a:lstStyle/>
          <a:p>
            <a:r>
              <a:rPr lang="fr-FR"/>
              <a:t>Gisou van der Goot</a:t>
            </a:r>
            <a:endParaRPr lang="fr-FR" dirty="0"/>
          </a:p>
        </p:txBody>
      </p:sp>
      <p:sp>
        <p:nvSpPr>
          <p:cNvPr id="5" name="Espace réservé du numéro de diapositive 4">
            <a:extLst>
              <a:ext uri="{FF2B5EF4-FFF2-40B4-BE49-F238E27FC236}">
                <a16:creationId xmlns:a16="http://schemas.microsoft.com/office/drawing/2014/main" id="{B167A458-F6FF-0A14-C0E4-6D99C9228043}"/>
              </a:ext>
            </a:extLst>
          </p:cNvPr>
          <p:cNvSpPr>
            <a:spLocks noGrp="1"/>
          </p:cNvSpPr>
          <p:nvPr>
            <p:ph type="sldNum" sz="quarter" idx="12"/>
          </p:nvPr>
        </p:nvSpPr>
        <p:spPr/>
        <p:txBody>
          <a:bodyPr/>
          <a:lstStyle/>
          <a:p>
            <a:fld id="{E1E1CD7C-2161-7D43-862E-CE4C333CD873}" type="slidenum">
              <a:rPr lang="fr-FR" smtClean="0"/>
              <a:pPr/>
              <a:t>8</a:t>
            </a:fld>
            <a:endParaRPr lang="fr-FR" dirty="0"/>
          </a:p>
        </p:txBody>
      </p:sp>
      <p:pic>
        <p:nvPicPr>
          <p:cNvPr id="7" name="Image 6">
            <a:extLst>
              <a:ext uri="{FF2B5EF4-FFF2-40B4-BE49-F238E27FC236}">
                <a16:creationId xmlns:a16="http://schemas.microsoft.com/office/drawing/2014/main" id="{DCF504B6-6EE8-D43B-8C71-AC27913875D5}"/>
              </a:ext>
            </a:extLst>
          </p:cNvPr>
          <p:cNvPicPr>
            <a:picLocks noChangeAspect="1"/>
          </p:cNvPicPr>
          <p:nvPr/>
        </p:nvPicPr>
        <p:blipFill rotWithShape="1">
          <a:blip r:embed="rId2"/>
          <a:srcRect l="20075" t="14300" r="43700" b="12201"/>
          <a:stretch/>
        </p:blipFill>
        <p:spPr>
          <a:xfrm>
            <a:off x="5076056" y="1268760"/>
            <a:ext cx="3312368" cy="2520280"/>
          </a:xfrm>
          <a:prstGeom prst="rect">
            <a:avLst/>
          </a:prstGeom>
        </p:spPr>
      </p:pic>
      <p:pic>
        <p:nvPicPr>
          <p:cNvPr id="9" name="Image 8">
            <a:extLst>
              <a:ext uri="{FF2B5EF4-FFF2-40B4-BE49-F238E27FC236}">
                <a16:creationId xmlns:a16="http://schemas.microsoft.com/office/drawing/2014/main" id="{CA9596F6-9539-72E2-8520-7A37D1D24486}"/>
              </a:ext>
            </a:extLst>
          </p:cNvPr>
          <p:cNvPicPr>
            <a:picLocks noChangeAspect="1"/>
          </p:cNvPicPr>
          <p:nvPr/>
        </p:nvPicPr>
        <p:blipFill rotWithShape="1">
          <a:blip r:embed="rId3"/>
          <a:srcRect l="15409" t="14300" r="47636" b="10101"/>
          <a:stretch/>
        </p:blipFill>
        <p:spPr>
          <a:xfrm>
            <a:off x="742948" y="2049279"/>
            <a:ext cx="3379094" cy="2592288"/>
          </a:xfrm>
          <a:prstGeom prst="rect">
            <a:avLst/>
          </a:prstGeom>
        </p:spPr>
      </p:pic>
      <p:pic>
        <p:nvPicPr>
          <p:cNvPr id="11" name="Image 10">
            <a:extLst>
              <a:ext uri="{FF2B5EF4-FFF2-40B4-BE49-F238E27FC236}">
                <a16:creationId xmlns:a16="http://schemas.microsoft.com/office/drawing/2014/main" id="{724A733D-5959-C87C-71E2-66A27A44C10E}"/>
              </a:ext>
            </a:extLst>
          </p:cNvPr>
          <p:cNvPicPr>
            <a:picLocks noChangeAspect="1"/>
          </p:cNvPicPr>
          <p:nvPr/>
        </p:nvPicPr>
        <p:blipFill rotWithShape="1">
          <a:blip r:embed="rId4"/>
          <a:srcRect l="72050" t="5900" r="6688" b="52100"/>
          <a:stretch/>
        </p:blipFill>
        <p:spPr>
          <a:xfrm>
            <a:off x="4427984" y="3557932"/>
            <a:ext cx="2916324" cy="2160240"/>
          </a:xfrm>
          <a:prstGeom prst="rect">
            <a:avLst/>
          </a:prstGeom>
        </p:spPr>
      </p:pic>
      <p:pic>
        <p:nvPicPr>
          <p:cNvPr id="13" name="Image 12">
            <a:extLst>
              <a:ext uri="{FF2B5EF4-FFF2-40B4-BE49-F238E27FC236}">
                <a16:creationId xmlns:a16="http://schemas.microsoft.com/office/drawing/2014/main" id="{88FB2FB5-BDC2-B69C-7DF8-B43F87355CF8}"/>
              </a:ext>
            </a:extLst>
          </p:cNvPr>
          <p:cNvPicPr>
            <a:picLocks noChangeAspect="1"/>
          </p:cNvPicPr>
          <p:nvPr/>
        </p:nvPicPr>
        <p:blipFill rotWithShape="1">
          <a:blip r:embed="rId5"/>
          <a:srcRect l="72050" t="5900" r="6688" b="52100"/>
          <a:stretch/>
        </p:blipFill>
        <p:spPr>
          <a:xfrm>
            <a:off x="1654472" y="4638052"/>
            <a:ext cx="2845519" cy="2107792"/>
          </a:xfrm>
          <a:prstGeom prst="rect">
            <a:avLst/>
          </a:prstGeom>
        </p:spPr>
      </p:pic>
    </p:spTree>
    <p:extLst>
      <p:ext uri="{BB962C8B-B14F-4D97-AF65-F5344CB8AC3E}">
        <p14:creationId xmlns:p14="http://schemas.microsoft.com/office/powerpoint/2010/main" val="9305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D35DB09-C85C-457D-1792-51D05A2DDE4B}"/>
              </a:ext>
            </a:extLst>
          </p:cNvPr>
          <p:cNvSpPr>
            <a:spLocks noGrp="1"/>
          </p:cNvSpPr>
          <p:nvPr>
            <p:ph type="title"/>
          </p:nvPr>
        </p:nvSpPr>
        <p:spPr/>
        <p:txBody>
          <a:bodyPr>
            <a:normAutofit fontScale="90000"/>
          </a:bodyPr>
          <a:lstStyle/>
          <a:p>
            <a:r>
              <a:rPr lang="fr-CH"/>
              <a:t>Research on sustainability issues but also sustainable research</a:t>
            </a:r>
            <a:endParaRPr lang="fr-CH" dirty="0"/>
          </a:p>
        </p:txBody>
      </p:sp>
      <p:sp>
        <p:nvSpPr>
          <p:cNvPr id="4" name="Espace réservé de la date 3">
            <a:extLst>
              <a:ext uri="{FF2B5EF4-FFF2-40B4-BE49-F238E27FC236}">
                <a16:creationId xmlns:a16="http://schemas.microsoft.com/office/drawing/2014/main" id="{4D6FCC14-5F05-1E76-0855-E0B2BAD416AB}"/>
              </a:ext>
            </a:extLst>
          </p:cNvPr>
          <p:cNvSpPr>
            <a:spLocks noGrp="1"/>
          </p:cNvSpPr>
          <p:nvPr>
            <p:ph type="dt" sz="half" idx="10"/>
          </p:nvPr>
        </p:nvSpPr>
        <p:spPr/>
        <p:txBody>
          <a:bodyPr/>
          <a:lstStyle/>
          <a:p>
            <a:r>
              <a:rPr lang="fr-FR"/>
              <a:t>Climate and Sustainability Strategy- AE</a:t>
            </a:r>
            <a:endParaRPr lang="fr-FR" dirty="0"/>
          </a:p>
        </p:txBody>
      </p:sp>
      <p:sp>
        <p:nvSpPr>
          <p:cNvPr id="5" name="Espace réservé du pied de page 4">
            <a:extLst>
              <a:ext uri="{FF2B5EF4-FFF2-40B4-BE49-F238E27FC236}">
                <a16:creationId xmlns:a16="http://schemas.microsoft.com/office/drawing/2014/main" id="{F02164F4-982D-D875-5E22-7D02F0377D5B}"/>
              </a:ext>
            </a:extLst>
          </p:cNvPr>
          <p:cNvSpPr>
            <a:spLocks noGrp="1"/>
          </p:cNvSpPr>
          <p:nvPr>
            <p:ph type="ftr" sz="quarter" idx="11"/>
          </p:nvPr>
        </p:nvSpPr>
        <p:spPr/>
        <p:txBody>
          <a:bodyPr/>
          <a:lstStyle/>
          <a:p>
            <a:r>
              <a:rPr lang="fr-FR"/>
              <a:t>Gisou van der Goot</a:t>
            </a:r>
            <a:endParaRPr lang="fr-FR" dirty="0"/>
          </a:p>
        </p:txBody>
      </p:sp>
      <p:sp>
        <p:nvSpPr>
          <p:cNvPr id="6" name="Espace réservé du numéro de diapositive 5">
            <a:extLst>
              <a:ext uri="{FF2B5EF4-FFF2-40B4-BE49-F238E27FC236}">
                <a16:creationId xmlns:a16="http://schemas.microsoft.com/office/drawing/2014/main" id="{8E5CE2AD-745D-70BD-4411-54C4D79B07F6}"/>
              </a:ext>
            </a:extLst>
          </p:cNvPr>
          <p:cNvSpPr>
            <a:spLocks noGrp="1"/>
          </p:cNvSpPr>
          <p:nvPr>
            <p:ph type="sldNum" sz="quarter" idx="12"/>
          </p:nvPr>
        </p:nvSpPr>
        <p:spPr/>
        <p:txBody>
          <a:bodyPr/>
          <a:lstStyle/>
          <a:p>
            <a:fld id="{E1E1CD7C-2161-7D43-862E-CE4C333CD873}" type="slidenum">
              <a:rPr lang="fr-FR" smtClean="0"/>
              <a:pPr/>
              <a:t>9</a:t>
            </a:fld>
            <a:endParaRPr lang="fr-FR" dirty="0"/>
          </a:p>
        </p:txBody>
      </p:sp>
      <p:pic>
        <p:nvPicPr>
          <p:cNvPr id="7" name="Slide">
            <a:extLst>
              <a:ext uri="{FF2B5EF4-FFF2-40B4-BE49-F238E27FC236}">
                <a16:creationId xmlns:a16="http://schemas.microsoft.com/office/drawing/2014/main" id="{633CBD9A-2443-1169-3736-9720CD5FBBD1}"/>
              </a:ext>
            </a:extLst>
          </p:cNvPr>
          <p:cNvPicPr>
            <a:picLocks noChangeAspect="1"/>
          </p:cNvPicPr>
          <p:nvPr/>
        </p:nvPicPr>
        <p:blipFill>
          <a:blip r:embed="rId2"/>
          <a:stretch>
            <a:fillRect/>
          </a:stretch>
        </p:blipFill>
        <p:spPr>
          <a:xfrm>
            <a:off x="1097868" y="1628800"/>
            <a:ext cx="6948264" cy="4928925"/>
          </a:xfrm>
          <a:prstGeom prst="rect">
            <a:avLst/>
          </a:prstGeom>
        </p:spPr>
      </p:pic>
    </p:spTree>
    <p:extLst>
      <p:ext uri="{BB962C8B-B14F-4D97-AF65-F5344CB8AC3E}">
        <p14:creationId xmlns:p14="http://schemas.microsoft.com/office/powerpoint/2010/main" val="146296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3.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VPT_Blank.pptx" id="{88F3ABE5-015E-462A-A878-55A80204CBDF}" vid="{D2B38C7F-D4F3-4DA0-9B4D-F2BCDE42ACE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TotalTime>
  <Words>872</Words>
  <Application>Microsoft Macintosh PowerPoint</Application>
  <PresentationFormat>On-screen Show (4:3)</PresentationFormat>
  <Paragraphs>144</Paragraphs>
  <Slides>26</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Franklin Gothic Demi Cond</vt:lpstr>
      <vt:lpstr>Helvetica</vt:lpstr>
      <vt:lpstr>Wingdings</vt:lpstr>
      <vt:lpstr>Theme91</vt:lpstr>
      <vt:lpstr>1_Thème Office</vt:lpstr>
      <vt:lpstr>Thème Office</vt:lpstr>
      <vt:lpstr>PowerPoint Presentation</vt:lpstr>
      <vt:lpstr>A living document !</vt:lpstr>
      <vt:lpstr>A 360° view</vt:lpstr>
      <vt:lpstr>New eco-friendly EPFL Sustainability website </vt:lpstr>
      <vt:lpstr>A participative process from 2019 to 2022</vt:lpstr>
      <vt:lpstr>PowerPoint Presentation</vt:lpstr>
      <vt:lpstr>PowerPoint Presentation</vt:lpstr>
      <vt:lpstr>Some examples of research activities at EPFL</vt:lpstr>
      <vt:lpstr>Research on sustainability issues but also sustainable research</vt:lpstr>
      <vt:lpstr>PowerPoint Presentation</vt:lpstr>
      <vt:lpstr>EPFL’S CARBON FOOTPRINT </vt:lpstr>
      <vt:lpstr>CO2 emissions: objectives of reduction</vt:lpstr>
      <vt:lpstr>EPFL-Ecublens is an oil-free campus </vt:lpstr>
      <vt:lpstr>PowerPoint Presentation</vt:lpstr>
      <vt:lpstr>Objectif: - 30%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Q&amp;R</vt:lpstr>
      <vt:lpstr>Q&amp;R</vt:lpstr>
      <vt:lpstr>Q&amp;R</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Unknown Creator</dc:creator>
  <cp:keywords/>
  <dc:description/>
  <cp:lastModifiedBy>Gisou</cp:lastModifiedBy>
  <cp:revision>9</cp:revision>
  <dcterms:created xsi:type="dcterms:W3CDTF">2023-02-23T14:24:48Z</dcterms:created>
  <dcterms:modified xsi:type="dcterms:W3CDTF">2023-04-19T17:09:41Z</dcterms:modified>
  <cp:category/>
</cp:coreProperties>
</file>